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44" r:id="rId8"/>
    <p:sldMasterId id="2147484068" r:id="rId9"/>
    <p:sldMasterId id="2147484128" r:id="rId10"/>
    <p:sldMasterId id="2147484260" r:id="rId11"/>
  </p:sldMasterIdLst>
  <p:notesMasterIdLst>
    <p:notesMasterId r:id="rId67"/>
  </p:notesMasterIdLst>
  <p:handoutMasterIdLst>
    <p:handoutMasterId r:id="rId68"/>
  </p:handoutMasterIdLst>
  <p:sldIdLst>
    <p:sldId id="883" r:id="rId12"/>
    <p:sldId id="399" r:id="rId13"/>
    <p:sldId id="1520" r:id="rId14"/>
    <p:sldId id="1513" r:id="rId15"/>
    <p:sldId id="1514" r:id="rId16"/>
    <p:sldId id="1521" r:id="rId17"/>
    <p:sldId id="1516" r:id="rId18"/>
    <p:sldId id="1522" r:id="rId19"/>
    <p:sldId id="1517" r:id="rId20"/>
    <p:sldId id="1523" r:id="rId21"/>
    <p:sldId id="1518" r:id="rId22"/>
    <p:sldId id="1524" r:id="rId23"/>
    <p:sldId id="1519" r:id="rId24"/>
    <p:sldId id="1052" r:id="rId25"/>
    <p:sldId id="1530" r:id="rId26"/>
    <p:sldId id="1531" r:id="rId27"/>
    <p:sldId id="1532" r:id="rId28"/>
    <p:sldId id="1533" r:id="rId29"/>
    <p:sldId id="1534" r:id="rId30"/>
    <p:sldId id="397" r:id="rId31"/>
    <p:sldId id="1535" r:id="rId32"/>
    <p:sldId id="353" r:id="rId33"/>
    <p:sldId id="1265" r:id="rId34"/>
    <p:sldId id="1266" r:id="rId35"/>
    <p:sldId id="1473" r:id="rId36"/>
    <p:sldId id="1536" r:id="rId37"/>
    <p:sldId id="1562" r:id="rId38"/>
    <p:sldId id="1537" r:id="rId39"/>
    <p:sldId id="1538" r:id="rId40"/>
    <p:sldId id="1539" r:id="rId41"/>
    <p:sldId id="1540" r:id="rId42"/>
    <p:sldId id="1541" r:id="rId43"/>
    <p:sldId id="1542" r:id="rId44"/>
    <p:sldId id="1543" r:id="rId45"/>
    <p:sldId id="1544" r:id="rId46"/>
    <p:sldId id="1545" r:id="rId47"/>
    <p:sldId id="1546" r:id="rId48"/>
    <p:sldId id="1547" r:id="rId49"/>
    <p:sldId id="1548" r:id="rId50"/>
    <p:sldId id="1549" r:id="rId51"/>
    <p:sldId id="1550" r:id="rId52"/>
    <p:sldId id="1551" r:id="rId53"/>
    <p:sldId id="1552" r:id="rId54"/>
    <p:sldId id="1553" r:id="rId55"/>
    <p:sldId id="1555" r:id="rId56"/>
    <p:sldId id="1556" r:id="rId57"/>
    <p:sldId id="1557" r:id="rId58"/>
    <p:sldId id="1558" r:id="rId59"/>
    <p:sldId id="1559" r:id="rId60"/>
    <p:sldId id="1560" r:id="rId61"/>
    <p:sldId id="1561" r:id="rId62"/>
    <p:sldId id="1526" r:id="rId63"/>
    <p:sldId id="1527" r:id="rId64"/>
    <p:sldId id="879" r:id="rId65"/>
    <p:sldId id="882" r:id="rId66"/>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howGuides="1">
      <p:cViewPr varScale="1">
        <p:scale>
          <a:sx n="47" d="100"/>
          <a:sy n="47" d="100"/>
        </p:scale>
        <p:origin x="-90" y="-294"/>
      </p:cViewPr>
      <p:guideLst>
        <p:guide orient="horz" pos="2160"/>
        <p:guide pos="2880"/>
      </p:guideLst>
    </p:cSldViewPr>
  </p:slideViewPr>
  <p:notesTextViewPr>
    <p:cViewPr>
      <p:scale>
        <a:sx n="1" d="1"/>
        <a:sy n="1" d="1"/>
      </p:scale>
      <p:origin x="0" y="0"/>
    </p:cViewPr>
  </p:notesTextViewPr>
  <p:sorterViewPr>
    <p:cViewPr>
      <p:scale>
        <a:sx n="83" d="100"/>
        <a:sy n="83" d="100"/>
      </p:scale>
      <p:origin x="0" y="12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5119" indent="0" algn="ctr">
              <a:buNone/>
              <a:defRPr>
                <a:solidFill>
                  <a:schemeClr val="tx1">
                    <a:tint val="75000"/>
                  </a:schemeClr>
                </a:solidFill>
              </a:defRPr>
            </a:lvl2pPr>
            <a:lvl3pPr marL="890307" indent="0" algn="ctr">
              <a:buNone/>
              <a:defRPr>
                <a:solidFill>
                  <a:schemeClr val="tx1">
                    <a:tint val="75000"/>
                  </a:schemeClr>
                </a:solidFill>
              </a:defRPr>
            </a:lvl3pPr>
            <a:lvl4pPr marL="1335375" indent="0" algn="ctr">
              <a:buNone/>
              <a:defRPr>
                <a:solidFill>
                  <a:schemeClr val="tx1">
                    <a:tint val="75000"/>
                  </a:schemeClr>
                </a:solidFill>
              </a:defRPr>
            </a:lvl4pPr>
            <a:lvl5pPr marL="1780498" indent="0" algn="ctr">
              <a:buNone/>
              <a:defRPr>
                <a:solidFill>
                  <a:schemeClr val="tx1">
                    <a:tint val="75000"/>
                  </a:schemeClr>
                </a:solidFill>
              </a:defRPr>
            </a:lvl5pPr>
            <a:lvl6pPr marL="2225627" indent="0" algn="ctr">
              <a:buNone/>
              <a:defRPr>
                <a:solidFill>
                  <a:schemeClr val="tx1">
                    <a:tint val="75000"/>
                  </a:schemeClr>
                </a:solidFill>
              </a:defRPr>
            </a:lvl6pPr>
            <a:lvl7pPr marL="2670747" indent="0" algn="ctr">
              <a:buNone/>
              <a:defRPr>
                <a:solidFill>
                  <a:schemeClr val="tx1">
                    <a:tint val="75000"/>
                  </a:schemeClr>
                </a:solidFill>
              </a:defRPr>
            </a:lvl7pPr>
            <a:lvl8pPr marL="3115868" indent="0" algn="ctr">
              <a:buNone/>
              <a:defRPr>
                <a:solidFill>
                  <a:schemeClr val="tx1">
                    <a:tint val="75000"/>
                  </a:schemeClr>
                </a:solidFill>
              </a:defRPr>
            </a:lvl8pPr>
            <a:lvl9pPr marL="356098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23F26CC0-BA8F-416D-AD77-EE440F957A38}" type="datetimeFigureOut">
              <a:rPr lang="en-US"/>
              <a:pPr>
                <a:defRPr/>
              </a:pPr>
              <a:t>1/21/2014</a:t>
            </a:fld>
            <a:endParaRPr lang="en-US"/>
          </a:p>
        </p:txBody>
      </p:sp>
      <p:sp>
        <p:nvSpPr>
          <p:cNvPr id="5" name="Footer Placeholder 4"/>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52521ED7-1FB3-451D-9E28-33985D36DE69}" type="slidenum">
              <a:rPr lang="en-US"/>
              <a:pPr>
                <a:defRPr/>
              </a:pPr>
              <a:t>‹#›</a:t>
            </a:fld>
            <a:endParaRPr lang="en-US"/>
          </a:p>
        </p:txBody>
      </p:sp>
    </p:spTree>
    <p:extLst>
      <p:ext uri="{BB962C8B-B14F-4D97-AF65-F5344CB8AC3E}">
        <p14:creationId xmlns:p14="http://schemas.microsoft.com/office/powerpoint/2010/main" val="8226872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55F72768-2C8B-442D-85A1-2D9CE9C5FFDF}" type="datetimeFigureOut">
              <a:rPr lang="en-US"/>
              <a:pPr>
                <a:defRPr/>
              </a:pPr>
              <a:t>1/21/2014</a:t>
            </a:fld>
            <a:endParaRPr lang="en-US"/>
          </a:p>
        </p:txBody>
      </p:sp>
      <p:sp>
        <p:nvSpPr>
          <p:cNvPr id="5" name="Footer Placeholder 4"/>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032ED58F-5BC6-4D55-95D9-970C2E8C8BB2}" type="slidenum">
              <a:rPr lang="en-US"/>
              <a:pPr>
                <a:defRPr/>
              </a:pPr>
              <a:t>‹#›</a:t>
            </a:fld>
            <a:endParaRPr lang="en-US"/>
          </a:p>
        </p:txBody>
      </p:sp>
    </p:spTree>
    <p:extLst>
      <p:ext uri="{BB962C8B-B14F-4D97-AF65-F5344CB8AC3E}">
        <p14:creationId xmlns:p14="http://schemas.microsoft.com/office/powerpoint/2010/main" val="20243943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5119" indent="0">
              <a:buNone/>
              <a:defRPr sz="1800">
                <a:solidFill>
                  <a:schemeClr val="tx1">
                    <a:tint val="75000"/>
                  </a:schemeClr>
                </a:solidFill>
              </a:defRPr>
            </a:lvl2pPr>
            <a:lvl3pPr marL="890307" indent="0">
              <a:buNone/>
              <a:defRPr sz="1600">
                <a:solidFill>
                  <a:schemeClr val="tx1">
                    <a:tint val="75000"/>
                  </a:schemeClr>
                </a:solidFill>
              </a:defRPr>
            </a:lvl3pPr>
            <a:lvl4pPr marL="1335375" indent="0">
              <a:buNone/>
              <a:defRPr sz="1400">
                <a:solidFill>
                  <a:schemeClr val="tx1">
                    <a:tint val="75000"/>
                  </a:schemeClr>
                </a:solidFill>
              </a:defRPr>
            </a:lvl4pPr>
            <a:lvl5pPr marL="1780498" indent="0">
              <a:buNone/>
              <a:defRPr sz="1400">
                <a:solidFill>
                  <a:schemeClr val="tx1">
                    <a:tint val="75000"/>
                  </a:schemeClr>
                </a:solidFill>
              </a:defRPr>
            </a:lvl5pPr>
            <a:lvl6pPr marL="2225627" indent="0">
              <a:buNone/>
              <a:defRPr sz="1400">
                <a:solidFill>
                  <a:schemeClr val="tx1">
                    <a:tint val="75000"/>
                  </a:schemeClr>
                </a:solidFill>
              </a:defRPr>
            </a:lvl6pPr>
            <a:lvl7pPr marL="2670747" indent="0">
              <a:buNone/>
              <a:defRPr sz="1400">
                <a:solidFill>
                  <a:schemeClr val="tx1">
                    <a:tint val="75000"/>
                  </a:schemeClr>
                </a:solidFill>
              </a:defRPr>
            </a:lvl7pPr>
            <a:lvl8pPr marL="3115868" indent="0">
              <a:buNone/>
              <a:defRPr sz="1400">
                <a:solidFill>
                  <a:schemeClr val="tx1">
                    <a:tint val="75000"/>
                  </a:schemeClr>
                </a:solidFill>
              </a:defRPr>
            </a:lvl8pPr>
            <a:lvl9pPr marL="356098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4DE02394-C74A-40F0-AC41-0AC99E6D21D7}" type="datetimeFigureOut">
              <a:rPr lang="en-US"/>
              <a:pPr>
                <a:defRPr/>
              </a:pPr>
              <a:t>1/21/2014</a:t>
            </a:fld>
            <a:endParaRPr lang="en-US"/>
          </a:p>
        </p:txBody>
      </p:sp>
      <p:sp>
        <p:nvSpPr>
          <p:cNvPr id="5" name="Footer Placeholder 4"/>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CD6BA288-0402-43CA-88DD-B724BBAC8F07}" type="slidenum">
              <a:rPr lang="en-US"/>
              <a:pPr>
                <a:defRPr/>
              </a:pPr>
              <a:t>‹#›</a:t>
            </a:fld>
            <a:endParaRPr lang="en-US"/>
          </a:p>
        </p:txBody>
      </p:sp>
    </p:spTree>
    <p:extLst>
      <p:ext uri="{BB962C8B-B14F-4D97-AF65-F5344CB8AC3E}">
        <p14:creationId xmlns:p14="http://schemas.microsoft.com/office/powerpoint/2010/main" val="3479404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2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7F7BF5BF-FD3D-4E79-801E-2B30B576514E}" type="datetimeFigureOut">
              <a:rPr lang="en-US"/>
              <a:pPr>
                <a:defRPr/>
              </a:pPr>
              <a:t>1/21/2014</a:t>
            </a:fld>
            <a:endParaRPr lang="en-US"/>
          </a:p>
        </p:txBody>
      </p:sp>
      <p:sp>
        <p:nvSpPr>
          <p:cNvPr id="6" name="Footer Placeholder 5"/>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7D7461ED-572C-42DB-85DC-0FA7538861C1}" type="slidenum">
              <a:rPr lang="en-US"/>
              <a:pPr>
                <a:defRPr/>
              </a:pPr>
              <a:t>‹#›</a:t>
            </a:fld>
            <a:endParaRPr lang="en-US"/>
          </a:p>
        </p:txBody>
      </p:sp>
    </p:spTree>
    <p:extLst>
      <p:ext uri="{BB962C8B-B14F-4D97-AF65-F5344CB8AC3E}">
        <p14:creationId xmlns:p14="http://schemas.microsoft.com/office/powerpoint/2010/main" val="38639545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5119" indent="0">
              <a:buNone/>
              <a:defRPr sz="2000" b="1"/>
            </a:lvl2pPr>
            <a:lvl3pPr marL="890307" indent="0">
              <a:buNone/>
              <a:defRPr sz="1800" b="1"/>
            </a:lvl3pPr>
            <a:lvl4pPr marL="1335375" indent="0">
              <a:buNone/>
              <a:defRPr sz="1600" b="1"/>
            </a:lvl4pPr>
            <a:lvl5pPr marL="1780498" indent="0">
              <a:buNone/>
              <a:defRPr sz="1600" b="1"/>
            </a:lvl5pPr>
            <a:lvl6pPr marL="2225627" indent="0">
              <a:buNone/>
              <a:defRPr sz="1600" b="1"/>
            </a:lvl6pPr>
            <a:lvl7pPr marL="2670747" indent="0">
              <a:buNone/>
              <a:defRPr sz="1600" b="1"/>
            </a:lvl7pPr>
            <a:lvl8pPr marL="3115868" indent="0">
              <a:buNone/>
              <a:defRPr sz="1600" b="1"/>
            </a:lvl8pPr>
            <a:lvl9pPr marL="35609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5119" indent="0">
              <a:buNone/>
              <a:defRPr sz="2000" b="1"/>
            </a:lvl2pPr>
            <a:lvl3pPr marL="890307" indent="0">
              <a:buNone/>
              <a:defRPr sz="1800" b="1"/>
            </a:lvl3pPr>
            <a:lvl4pPr marL="1335375" indent="0">
              <a:buNone/>
              <a:defRPr sz="1600" b="1"/>
            </a:lvl4pPr>
            <a:lvl5pPr marL="1780498" indent="0">
              <a:buNone/>
              <a:defRPr sz="1600" b="1"/>
            </a:lvl5pPr>
            <a:lvl6pPr marL="2225627" indent="0">
              <a:buNone/>
              <a:defRPr sz="1600" b="1"/>
            </a:lvl6pPr>
            <a:lvl7pPr marL="2670747" indent="0">
              <a:buNone/>
              <a:defRPr sz="1600" b="1"/>
            </a:lvl7pPr>
            <a:lvl8pPr marL="3115868" indent="0">
              <a:buNone/>
              <a:defRPr sz="1600" b="1"/>
            </a:lvl8pPr>
            <a:lvl9pPr marL="35609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5F47DC0A-0A13-46E9-A0F6-A135DF24F3B0}" type="datetimeFigureOut">
              <a:rPr lang="en-US"/>
              <a:pPr>
                <a:defRPr/>
              </a:pPr>
              <a:t>1/21/2014</a:t>
            </a:fld>
            <a:endParaRPr lang="en-US"/>
          </a:p>
        </p:txBody>
      </p:sp>
      <p:sp>
        <p:nvSpPr>
          <p:cNvPr id="8" name="Footer Placeholder 7"/>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1756B36A-3ACD-42B2-AFCF-FC469D899364}" type="slidenum">
              <a:rPr lang="en-US"/>
              <a:pPr>
                <a:defRPr/>
              </a:pPr>
              <a:t>‹#›</a:t>
            </a:fld>
            <a:endParaRPr lang="en-US"/>
          </a:p>
        </p:txBody>
      </p:sp>
    </p:spTree>
    <p:extLst>
      <p:ext uri="{BB962C8B-B14F-4D97-AF65-F5344CB8AC3E}">
        <p14:creationId xmlns:p14="http://schemas.microsoft.com/office/powerpoint/2010/main" val="582125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1C0492E6-BF29-494F-91AF-256B678CD88F}" type="datetimeFigureOut">
              <a:rPr lang="en-US"/>
              <a:pPr>
                <a:defRPr/>
              </a:pPr>
              <a:t>1/21/2014</a:t>
            </a:fld>
            <a:endParaRPr lang="en-US"/>
          </a:p>
        </p:txBody>
      </p:sp>
      <p:sp>
        <p:nvSpPr>
          <p:cNvPr id="4" name="Footer Placeholder 3"/>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BE578DC5-6548-4C29-B269-077800A3CCE9}" type="slidenum">
              <a:rPr lang="en-US"/>
              <a:pPr>
                <a:defRPr/>
              </a:pPr>
              <a:t>‹#›</a:t>
            </a:fld>
            <a:endParaRPr lang="en-US"/>
          </a:p>
        </p:txBody>
      </p:sp>
    </p:spTree>
    <p:extLst>
      <p:ext uri="{BB962C8B-B14F-4D97-AF65-F5344CB8AC3E}">
        <p14:creationId xmlns:p14="http://schemas.microsoft.com/office/powerpoint/2010/main" val="28658252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8E9F3237-D693-4283-A783-4FD556DE4FAC}" type="datetimeFigureOut">
              <a:rPr lang="en-US"/>
              <a:pPr>
                <a:defRPr/>
              </a:pPr>
              <a:t>1/21/2014</a:t>
            </a:fld>
            <a:endParaRPr lang="en-US"/>
          </a:p>
        </p:txBody>
      </p:sp>
      <p:sp>
        <p:nvSpPr>
          <p:cNvPr id="3" name="Footer Placeholder 2"/>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AB351B3A-6E16-4DB0-B11B-04888E992CE2}" type="slidenum">
              <a:rPr lang="en-US"/>
              <a:pPr>
                <a:defRPr/>
              </a:pPr>
              <a:t>‹#›</a:t>
            </a:fld>
            <a:endParaRPr lang="en-US"/>
          </a:p>
        </p:txBody>
      </p:sp>
    </p:spTree>
    <p:extLst>
      <p:ext uri="{BB962C8B-B14F-4D97-AF65-F5344CB8AC3E}">
        <p14:creationId xmlns:p14="http://schemas.microsoft.com/office/powerpoint/2010/main" val="32893761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5119" indent="0">
              <a:buNone/>
              <a:defRPr sz="1200"/>
            </a:lvl2pPr>
            <a:lvl3pPr marL="890307" indent="0">
              <a:buNone/>
              <a:defRPr sz="1000"/>
            </a:lvl3pPr>
            <a:lvl4pPr marL="1335375" indent="0">
              <a:buNone/>
              <a:defRPr sz="900"/>
            </a:lvl4pPr>
            <a:lvl5pPr marL="1780498" indent="0">
              <a:buNone/>
              <a:defRPr sz="900"/>
            </a:lvl5pPr>
            <a:lvl6pPr marL="2225627" indent="0">
              <a:buNone/>
              <a:defRPr sz="900"/>
            </a:lvl6pPr>
            <a:lvl7pPr marL="2670747" indent="0">
              <a:buNone/>
              <a:defRPr sz="900"/>
            </a:lvl7pPr>
            <a:lvl8pPr marL="3115868" indent="0">
              <a:buNone/>
              <a:defRPr sz="900"/>
            </a:lvl8pPr>
            <a:lvl9pPr marL="35609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117D968F-98D9-43AE-AE17-589E847D9160}" type="datetimeFigureOut">
              <a:rPr lang="en-US"/>
              <a:pPr>
                <a:defRPr/>
              </a:pPr>
              <a:t>1/21/2014</a:t>
            </a:fld>
            <a:endParaRPr lang="en-US"/>
          </a:p>
        </p:txBody>
      </p:sp>
      <p:sp>
        <p:nvSpPr>
          <p:cNvPr id="6" name="Footer Placeholder 5"/>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24603987-FDB0-4EB4-84BC-3D95DBE73B98}" type="slidenum">
              <a:rPr lang="en-US"/>
              <a:pPr>
                <a:defRPr/>
              </a:pPr>
              <a:t>‹#›</a:t>
            </a:fld>
            <a:endParaRPr lang="en-US"/>
          </a:p>
        </p:txBody>
      </p:sp>
    </p:spTree>
    <p:extLst>
      <p:ext uri="{BB962C8B-B14F-4D97-AF65-F5344CB8AC3E}">
        <p14:creationId xmlns:p14="http://schemas.microsoft.com/office/powerpoint/2010/main" val="628064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45119" indent="0">
              <a:buNone/>
              <a:defRPr sz="2800"/>
            </a:lvl2pPr>
            <a:lvl3pPr marL="890307" indent="0">
              <a:buNone/>
              <a:defRPr sz="2400"/>
            </a:lvl3pPr>
            <a:lvl4pPr marL="1335375" indent="0">
              <a:buNone/>
              <a:defRPr sz="2000"/>
            </a:lvl4pPr>
            <a:lvl5pPr marL="1780498" indent="0">
              <a:buNone/>
              <a:defRPr sz="2000"/>
            </a:lvl5pPr>
            <a:lvl6pPr marL="2225627" indent="0">
              <a:buNone/>
              <a:defRPr sz="2000"/>
            </a:lvl6pPr>
            <a:lvl7pPr marL="2670747" indent="0">
              <a:buNone/>
              <a:defRPr sz="2000"/>
            </a:lvl7pPr>
            <a:lvl8pPr marL="3115868" indent="0">
              <a:buNone/>
              <a:defRPr sz="2000"/>
            </a:lvl8pPr>
            <a:lvl9pPr marL="356098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5119" indent="0">
              <a:buNone/>
              <a:defRPr sz="1200"/>
            </a:lvl2pPr>
            <a:lvl3pPr marL="890307" indent="0">
              <a:buNone/>
              <a:defRPr sz="1000"/>
            </a:lvl3pPr>
            <a:lvl4pPr marL="1335375" indent="0">
              <a:buNone/>
              <a:defRPr sz="900"/>
            </a:lvl4pPr>
            <a:lvl5pPr marL="1780498" indent="0">
              <a:buNone/>
              <a:defRPr sz="900"/>
            </a:lvl5pPr>
            <a:lvl6pPr marL="2225627" indent="0">
              <a:buNone/>
              <a:defRPr sz="900"/>
            </a:lvl6pPr>
            <a:lvl7pPr marL="2670747" indent="0">
              <a:buNone/>
              <a:defRPr sz="900"/>
            </a:lvl7pPr>
            <a:lvl8pPr marL="3115868" indent="0">
              <a:buNone/>
              <a:defRPr sz="900"/>
            </a:lvl8pPr>
            <a:lvl9pPr marL="35609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707E3C11-C004-47CE-AB9E-7016815E8EA6}" type="datetimeFigureOut">
              <a:rPr lang="en-US"/>
              <a:pPr>
                <a:defRPr/>
              </a:pPr>
              <a:t>1/21/2014</a:t>
            </a:fld>
            <a:endParaRPr lang="en-US"/>
          </a:p>
        </p:txBody>
      </p:sp>
      <p:sp>
        <p:nvSpPr>
          <p:cNvPr id="6" name="Footer Placeholder 5"/>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02CA32DA-E571-4F5F-9C83-91A2AE3C6C3E}" type="slidenum">
              <a:rPr lang="en-US"/>
              <a:pPr>
                <a:defRPr/>
              </a:pPr>
              <a:t>‹#›</a:t>
            </a:fld>
            <a:endParaRPr lang="en-US"/>
          </a:p>
        </p:txBody>
      </p:sp>
    </p:spTree>
    <p:extLst>
      <p:ext uri="{BB962C8B-B14F-4D97-AF65-F5344CB8AC3E}">
        <p14:creationId xmlns:p14="http://schemas.microsoft.com/office/powerpoint/2010/main" val="123521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D4E7DE8D-0074-4E52-BBBA-3290D8C8BC73}" type="datetimeFigureOut">
              <a:rPr lang="en-US"/>
              <a:pPr>
                <a:defRPr/>
              </a:pPr>
              <a:t>1/21/2014</a:t>
            </a:fld>
            <a:endParaRPr lang="en-US"/>
          </a:p>
        </p:txBody>
      </p:sp>
      <p:sp>
        <p:nvSpPr>
          <p:cNvPr id="5" name="Footer Placeholder 4"/>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1A6977CC-B770-413A-9C2A-EF1F0FD1CD32}" type="slidenum">
              <a:rPr lang="en-US"/>
              <a:pPr>
                <a:defRPr/>
              </a:pPr>
              <a:t>‹#›</a:t>
            </a:fld>
            <a:endParaRPr lang="en-US"/>
          </a:p>
        </p:txBody>
      </p:sp>
    </p:spTree>
    <p:extLst>
      <p:ext uri="{BB962C8B-B14F-4D97-AF65-F5344CB8AC3E}">
        <p14:creationId xmlns:p14="http://schemas.microsoft.com/office/powerpoint/2010/main" val="38963646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38F7F197-437E-453D-9DEE-6DD08C8CF1A2}" type="datetimeFigureOut">
              <a:rPr lang="en-US"/>
              <a:pPr>
                <a:defRPr/>
              </a:pPr>
              <a:t>1/21/2014</a:t>
            </a:fld>
            <a:endParaRPr lang="en-US"/>
          </a:p>
        </p:txBody>
      </p:sp>
      <p:sp>
        <p:nvSpPr>
          <p:cNvPr id="5" name="Footer Placeholder 4"/>
          <p:cNvSpPr>
            <a:spLocks noGrp="1"/>
          </p:cNvSpPr>
          <p:nvPr>
            <p:ph type="ftr" sz="quarter" idx="11"/>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01562" fontAlgn="base" hangingPunct="0">
              <a:spcBef>
                <a:spcPct val="0"/>
              </a:spcBef>
              <a:spcAft>
                <a:spcPct val="0"/>
              </a:spcAft>
              <a:defRPr>
                <a:latin typeface="Helvetica Light" charset="0"/>
                <a:ea typeface="Helvetica Light" charset="0"/>
                <a:cs typeface="Helvetica Light" charset="0"/>
              </a:defRPr>
            </a:lvl1pPr>
          </a:lstStyle>
          <a:p>
            <a:pPr>
              <a:defRPr/>
            </a:pPr>
            <a:fld id="{07EDF354-F8FC-4B41-B52D-202361951F70}" type="slidenum">
              <a:rPr lang="en-US"/>
              <a:pPr>
                <a:defRPr/>
              </a:pPr>
              <a:t>‹#›</a:t>
            </a:fld>
            <a:endParaRPr lang="en-US"/>
          </a:p>
        </p:txBody>
      </p:sp>
    </p:spTree>
    <p:extLst>
      <p:ext uri="{BB962C8B-B14F-4D97-AF65-F5344CB8AC3E}">
        <p14:creationId xmlns:p14="http://schemas.microsoft.com/office/powerpoint/2010/main" val="14266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7533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1622362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87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140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2864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58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040899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1763941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05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8013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63" tIns="44482" rIns="88963" bIns="44482"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647" y="1601086"/>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63" tIns="44482" rIns="88963" bIns="444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648" y="6357260"/>
            <a:ext cx="2133079" cy="365001"/>
          </a:xfrm>
          <a:prstGeom prst="rect">
            <a:avLst/>
          </a:prstGeom>
        </p:spPr>
        <p:txBody>
          <a:bodyPr vert="horz" lIns="88963" tIns="44482" rIns="88963" bIns="44482" rtlCol="0" anchor="ctr"/>
          <a:lstStyle>
            <a:lvl1pPr algn="l" defTabSz="890307"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8C65267C-6B45-4133-AFAE-110A7014F409}" type="datetimeFigureOut">
              <a:rPr lang="en-US">
                <a:sym typeface="Helvetica Light" charset="0"/>
              </a:rPr>
              <a:pPr>
                <a:defRPr/>
              </a:pPr>
              <a:t>1/21/2014</a:t>
            </a:fld>
            <a:endParaRPr lang="en-US">
              <a:sym typeface="Helvetica Light" charset="0"/>
            </a:endParaRPr>
          </a:p>
        </p:txBody>
      </p:sp>
      <p:sp>
        <p:nvSpPr>
          <p:cNvPr id="5" name="Footer Placeholder 4"/>
          <p:cNvSpPr>
            <a:spLocks noGrp="1"/>
          </p:cNvSpPr>
          <p:nvPr>
            <p:ph type="ftr" sz="quarter" idx="3"/>
          </p:nvPr>
        </p:nvSpPr>
        <p:spPr>
          <a:xfrm>
            <a:off x="3124714" y="6357260"/>
            <a:ext cx="2895451" cy="365001"/>
          </a:xfrm>
          <a:prstGeom prst="rect">
            <a:avLst/>
          </a:prstGeom>
        </p:spPr>
        <p:txBody>
          <a:bodyPr vert="horz" lIns="88963" tIns="44482" rIns="88963" bIns="44482" rtlCol="0" anchor="ctr"/>
          <a:lstStyle>
            <a:lvl1pPr algn="ctr" defTabSz="890307"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sym typeface="Helvetica Light" charset="0"/>
            </a:endParaRPr>
          </a:p>
        </p:txBody>
      </p:sp>
      <p:sp>
        <p:nvSpPr>
          <p:cNvPr id="6" name="Slide Number Placeholder 5"/>
          <p:cNvSpPr>
            <a:spLocks noGrp="1"/>
          </p:cNvSpPr>
          <p:nvPr>
            <p:ph type="sldNum" sz="quarter" idx="4"/>
          </p:nvPr>
        </p:nvSpPr>
        <p:spPr>
          <a:xfrm>
            <a:off x="6553275" y="6357260"/>
            <a:ext cx="2133079" cy="365001"/>
          </a:xfrm>
          <a:prstGeom prst="rect">
            <a:avLst/>
          </a:prstGeom>
        </p:spPr>
        <p:txBody>
          <a:bodyPr vert="horz" lIns="88963" tIns="44482" rIns="88963" bIns="44482" rtlCol="0" anchor="ctr"/>
          <a:lstStyle>
            <a:lvl1pPr algn="r" defTabSz="890307"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BB6464BE-929C-4723-B365-8E6EE64D16DF}" type="slidenum">
              <a:rPr lang="en-US">
                <a:sym typeface="Helvetica Light" charset="0"/>
              </a:rPr>
              <a:pPr>
                <a:defRPr/>
              </a:pPr>
              <a:t>‹#›</a:t>
            </a:fld>
            <a:endParaRPr lang="en-US">
              <a:sym typeface="Helvetica Light" charset="0"/>
            </a:endParaRPr>
          </a:p>
        </p:txBody>
      </p:sp>
    </p:spTree>
    <p:extLst>
      <p:ext uri="{BB962C8B-B14F-4D97-AF65-F5344CB8AC3E}">
        <p14:creationId xmlns:p14="http://schemas.microsoft.com/office/powerpoint/2010/main" val="27053061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889542" rtl="0" fontAlgn="base">
        <a:spcBef>
          <a:spcPct val="0"/>
        </a:spcBef>
        <a:spcAft>
          <a:spcPct val="0"/>
        </a:spcAft>
        <a:defRPr sz="4400" kern="1200">
          <a:solidFill>
            <a:schemeClr val="tx1"/>
          </a:solidFill>
          <a:latin typeface="+mj-lt"/>
          <a:ea typeface="+mj-ea"/>
          <a:cs typeface="+mj-cs"/>
        </a:defRPr>
      </a:lvl1pPr>
      <a:lvl2pPr algn="ctr" defTabSz="889542" rtl="0" fontAlgn="base">
        <a:spcBef>
          <a:spcPct val="0"/>
        </a:spcBef>
        <a:spcAft>
          <a:spcPct val="0"/>
        </a:spcAft>
        <a:defRPr sz="4400">
          <a:solidFill>
            <a:schemeClr val="tx1"/>
          </a:solidFill>
          <a:latin typeface="Calibri" pitchFamily="34" charset="0"/>
        </a:defRPr>
      </a:lvl2pPr>
      <a:lvl3pPr algn="ctr" defTabSz="889542" rtl="0" fontAlgn="base">
        <a:spcBef>
          <a:spcPct val="0"/>
        </a:spcBef>
        <a:spcAft>
          <a:spcPct val="0"/>
        </a:spcAft>
        <a:defRPr sz="4400">
          <a:solidFill>
            <a:schemeClr val="tx1"/>
          </a:solidFill>
          <a:latin typeface="Calibri" pitchFamily="34" charset="0"/>
        </a:defRPr>
      </a:lvl3pPr>
      <a:lvl4pPr algn="ctr" defTabSz="889542" rtl="0" fontAlgn="base">
        <a:spcBef>
          <a:spcPct val="0"/>
        </a:spcBef>
        <a:spcAft>
          <a:spcPct val="0"/>
        </a:spcAft>
        <a:defRPr sz="4400">
          <a:solidFill>
            <a:schemeClr val="tx1"/>
          </a:solidFill>
          <a:latin typeface="Calibri" pitchFamily="34" charset="0"/>
        </a:defRPr>
      </a:lvl4pPr>
      <a:lvl5pPr algn="ctr" defTabSz="889542" rtl="0" fontAlgn="base">
        <a:spcBef>
          <a:spcPct val="0"/>
        </a:spcBef>
        <a:spcAft>
          <a:spcPct val="0"/>
        </a:spcAft>
        <a:defRPr sz="4400">
          <a:solidFill>
            <a:schemeClr val="tx1"/>
          </a:solidFill>
          <a:latin typeface="Calibri" pitchFamily="34" charset="0"/>
        </a:defRPr>
      </a:lvl5pPr>
      <a:lvl6pPr marL="314314" algn="ctr" defTabSz="889542" rtl="0" fontAlgn="base">
        <a:spcBef>
          <a:spcPct val="0"/>
        </a:spcBef>
        <a:spcAft>
          <a:spcPct val="0"/>
        </a:spcAft>
        <a:defRPr sz="4400">
          <a:solidFill>
            <a:schemeClr val="tx1"/>
          </a:solidFill>
          <a:latin typeface="Calibri" pitchFamily="34" charset="0"/>
        </a:defRPr>
      </a:lvl6pPr>
      <a:lvl7pPr marL="628611" algn="ctr" defTabSz="889542" rtl="0" fontAlgn="base">
        <a:spcBef>
          <a:spcPct val="0"/>
        </a:spcBef>
        <a:spcAft>
          <a:spcPct val="0"/>
        </a:spcAft>
        <a:defRPr sz="4400">
          <a:solidFill>
            <a:schemeClr val="tx1"/>
          </a:solidFill>
          <a:latin typeface="Calibri" pitchFamily="34" charset="0"/>
        </a:defRPr>
      </a:lvl7pPr>
      <a:lvl8pPr marL="942950" algn="ctr" defTabSz="889542" rtl="0" fontAlgn="base">
        <a:spcBef>
          <a:spcPct val="0"/>
        </a:spcBef>
        <a:spcAft>
          <a:spcPct val="0"/>
        </a:spcAft>
        <a:defRPr sz="4400">
          <a:solidFill>
            <a:schemeClr val="tx1"/>
          </a:solidFill>
          <a:latin typeface="Calibri" pitchFamily="34" charset="0"/>
        </a:defRPr>
      </a:lvl8pPr>
      <a:lvl9pPr marL="1257288" algn="ctr" defTabSz="889542" rtl="0" fontAlgn="base">
        <a:spcBef>
          <a:spcPct val="0"/>
        </a:spcBef>
        <a:spcAft>
          <a:spcPct val="0"/>
        </a:spcAft>
        <a:defRPr sz="4400">
          <a:solidFill>
            <a:schemeClr val="tx1"/>
          </a:solidFill>
          <a:latin typeface="Calibri" pitchFamily="34" charset="0"/>
        </a:defRPr>
      </a:lvl9pPr>
    </p:titleStyle>
    <p:bodyStyle>
      <a:lvl1pPr marL="332899" indent="-332899" algn="l" defTabSz="889542"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22422" indent="-277272" algn="l" defTabSz="889542"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12121" indent="-221432" algn="l" defTabSz="889542"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57389" indent="-221432" algn="l" defTabSz="889542"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02662" indent="-221432" algn="l" defTabSz="889542"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448179" indent="-222410" algn="l" defTabSz="890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3309" indent="-222410" algn="l" defTabSz="890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8429" indent="-222410" algn="l" defTabSz="890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3539" indent="-222410" algn="l" defTabSz="890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0307" rtl="0" eaLnBrk="1" latinLnBrk="0" hangingPunct="1">
        <a:defRPr sz="1800" kern="1200">
          <a:solidFill>
            <a:schemeClr val="tx1"/>
          </a:solidFill>
          <a:latin typeface="+mn-lt"/>
          <a:ea typeface="+mn-ea"/>
          <a:cs typeface="+mn-cs"/>
        </a:defRPr>
      </a:lvl1pPr>
      <a:lvl2pPr marL="445119" algn="l" defTabSz="890307" rtl="0" eaLnBrk="1" latinLnBrk="0" hangingPunct="1">
        <a:defRPr sz="1800" kern="1200">
          <a:solidFill>
            <a:schemeClr val="tx1"/>
          </a:solidFill>
          <a:latin typeface="+mn-lt"/>
          <a:ea typeface="+mn-ea"/>
          <a:cs typeface="+mn-cs"/>
        </a:defRPr>
      </a:lvl2pPr>
      <a:lvl3pPr marL="890307" algn="l" defTabSz="890307" rtl="0" eaLnBrk="1" latinLnBrk="0" hangingPunct="1">
        <a:defRPr sz="1800" kern="1200">
          <a:solidFill>
            <a:schemeClr val="tx1"/>
          </a:solidFill>
          <a:latin typeface="+mn-lt"/>
          <a:ea typeface="+mn-ea"/>
          <a:cs typeface="+mn-cs"/>
        </a:defRPr>
      </a:lvl3pPr>
      <a:lvl4pPr marL="1335375" algn="l" defTabSz="890307" rtl="0" eaLnBrk="1" latinLnBrk="0" hangingPunct="1">
        <a:defRPr sz="1800" kern="1200">
          <a:solidFill>
            <a:schemeClr val="tx1"/>
          </a:solidFill>
          <a:latin typeface="+mn-lt"/>
          <a:ea typeface="+mn-ea"/>
          <a:cs typeface="+mn-cs"/>
        </a:defRPr>
      </a:lvl4pPr>
      <a:lvl5pPr marL="1780498" algn="l" defTabSz="890307" rtl="0" eaLnBrk="1" latinLnBrk="0" hangingPunct="1">
        <a:defRPr sz="1800" kern="1200">
          <a:solidFill>
            <a:schemeClr val="tx1"/>
          </a:solidFill>
          <a:latin typeface="+mn-lt"/>
          <a:ea typeface="+mn-ea"/>
          <a:cs typeface="+mn-cs"/>
        </a:defRPr>
      </a:lvl5pPr>
      <a:lvl6pPr marL="2225627" algn="l" defTabSz="890307" rtl="0" eaLnBrk="1" latinLnBrk="0" hangingPunct="1">
        <a:defRPr sz="1800" kern="1200">
          <a:solidFill>
            <a:schemeClr val="tx1"/>
          </a:solidFill>
          <a:latin typeface="+mn-lt"/>
          <a:ea typeface="+mn-ea"/>
          <a:cs typeface="+mn-cs"/>
        </a:defRPr>
      </a:lvl6pPr>
      <a:lvl7pPr marL="2670747" algn="l" defTabSz="890307" rtl="0" eaLnBrk="1" latinLnBrk="0" hangingPunct="1">
        <a:defRPr sz="1800" kern="1200">
          <a:solidFill>
            <a:schemeClr val="tx1"/>
          </a:solidFill>
          <a:latin typeface="+mn-lt"/>
          <a:ea typeface="+mn-ea"/>
          <a:cs typeface="+mn-cs"/>
        </a:defRPr>
      </a:lvl7pPr>
      <a:lvl8pPr marL="3115868" algn="l" defTabSz="890307" rtl="0" eaLnBrk="1" latinLnBrk="0" hangingPunct="1">
        <a:defRPr sz="1800" kern="1200">
          <a:solidFill>
            <a:schemeClr val="tx1"/>
          </a:solidFill>
          <a:latin typeface="+mn-lt"/>
          <a:ea typeface="+mn-ea"/>
          <a:cs typeface="+mn-cs"/>
        </a:defRPr>
      </a:lvl8pPr>
      <a:lvl9pPr marL="3560981" algn="l" defTabSz="8903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77" y="194668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1" tIns="35701" rIns="35701" bIns="3570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72722307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10583"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8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24"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51"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75"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302" algn="ctr" defTabSz="41058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70"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41"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315"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084"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856" indent="-267770" algn="l" defTabSz="410583"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18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507"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833"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160" indent="-267770" algn="l" defTabSz="41058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m/url?sa=i&amp;rct=j&amp;q=&amp;esrc=s&amp;frm=1&amp;source=images&amp;cd=&amp;cad=rja&amp;docid=VVm81jVP08QOBM&amp;tbnid=vBMp4rxEnvW2QM:&amp;ved=0CAUQjRw&amp;url=http://pilotbrian.blogspot.com/2009/09/airplane-mixture-leaning.html&amp;ei=MGjdUpXsB_PmsATZ4IL4Bg&amp;bvm=bv.59568121,d.eW0&amp;psig=AFQjCNHlRByO_bCvYReJb5A0ITX-ZAe89g&amp;ust=139032821370878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What are the two types of induction systems used on an aircraft? </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What is the chief disadvantage of a float-type carburetor?</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what  must be done to the mixture as an aircraft descends </a:t>
            </a:r>
            <a:r>
              <a:rPr lang="en-US" altLang="en-US" sz="2500" b="1" dirty="0">
                <a:solidFill>
                  <a:srgbClr val="0070C0"/>
                </a:solidFill>
              </a:rPr>
              <a:t>from high </a:t>
            </a:r>
            <a:r>
              <a:rPr lang="en-US" altLang="en-US" sz="2500" b="1" dirty="0" smtClean="0">
                <a:solidFill>
                  <a:srgbClr val="0070C0"/>
                </a:solidFill>
              </a:rPr>
              <a:t>altitude?</a:t>
            </a: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099594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are the two types of induction systems used on an aircraft?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is the chief disadvantage of a float-type carburetor?</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what  must be done to the mixture as an aircraft descends </a:t>
            </a:r>
            <a:r>
              <a:rPr lang="en-US" altLang="en-US" sz="2500" b="1" dirty="0">
                <a:solidFill>
                  <a:schemeClr val="bg1">
                    <a:lumMod val="85000"/>
                  </a:schemeClr>
                </a:solidFill>
              </a:rPr>
              <a:t>from high </a:t>
            </a:r>
            <a:r>
              <a:rPr lang="en-US" altLang="en-US" sz="2500" b="1" dirty="0" smtClean="0">
                <a:solidFill>
                  <a:schemeClr val="bg1">
                    <a:lumMod val="85000"/>
                  </a:schemeClr>
                </a:solidFill>
              </a:rPr>
              <a:t>altitude?</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6426393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Mixture Control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434567"/>
            <a:ext cx="89154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However</a:t>
            </a:r>
            <a:r>
              <a:rPr lang="en-US" sz="2800" b="1" dirty="0">
                <a:solidFill>
                  <a:srgbClr val="FF0000"/>
                </a:solidFill>
              </a:rPr>
              <a:t>, as altitude increases, the density of air entering the carburetor decreases, while the density of the fuel remains the same. </a:t>
            </a:r>
            <a:endParaRPr lang="en-US" sz="2800" b="1" dirty="0" smtClean="0">
              <a:solidFill>
                <a:srgbClr val="FF0000"/>
              </a:solidFill>
            </a:endParaRPr>
          </a:p>
        </p:txBody>
      </p:sp>
      <p:pic>
        <p:nvPicPr>
          <p:cNvPr id="880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74676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35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are the two types of induction systems used on an aircraft?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is the chief disadvantage of a float-type carburetor?</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what  must be done to the mixture as an aircraft descends </a:t>
            </a:r>
            <a:r>
              <a:rPr lang="en-US" altLang="en-US" sz="2500" b="1" dirty="0">
                <a:solidFill>
                  <a:srgbClr val="0070C0"/>
                </a:solidFill>
              </a:rPr>
              <a:t>from high </a:t>
            </a:r>
            <a:r>
              <a:rPr lang="en-US" altLang="en-US" sz="2500" b="1" dirty="0" smtClean="0">
                <a:solidFill>
                  <a:srgbClr val="0070C0"/>
                </a:solidFill>
              </a:rPr>
              <a:t>altitude?</a:t>
            </a:r>
            <a:endParaRPr lang="en-US" altLang="en-US" sz="2500" b="1" dirty="0">
              <a:solidFill>
                <a:srgbClr val="0070C0"/>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64263936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Mixture Control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18757"/>
            <a:ext cx="90678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During </a:t>
            </a:r>
            <a:r>
              <a:rPr lang="en-US" sz="2800" b="1" dirty="0">
                <a:solidFill>
                  <a:srgbClr val="FF0000"/>
                </a:solidFill>
              </a:rPr>
              <a:t>a descent from high altitude, the mixture must be enriched, or it may become too lean. </a:t>
            </a:r>
            <a:endParaRPr lang="en-US" sz="2800" b="1" dirty="0" smtClean="0">
              <a:solidFill>
                <a:srgbClr val="FF0000"/>
              </a:solidFill>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200400"/>
            <a:ext cx="7467600"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394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675808" cy="5182568"/>
          </a:xfrm>
        </p:spPr>
        <p:txBody>
          <a:bodyPr lIns="86410" tIns="49554" rIns="86410" bIns="49554" rtlCol="0">
            <a:normAutofit lnSpcReduction="10000"/>
          </a:bodyPr>
          <a:lstStyle/>
          <a:p>
            <a:pPr marL="215167" indent="-165115" defTabSz="88996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February </a:t>
            </a:r>
            <a:r>
              <a:rPr lang="en-US" sz="2800" b="1" dirty="0" smtClean="0">
                <a:latin typeface="Helvetica" charset="0"/>
                <a:ea typeface="Helvetica" charset="0"/>
                <a:cs typeface="Helvetica" charset="0"/>
                <a:sym typeface="Helvetica" charset="0"/>
              </a:rPr>
              <a:t>3</a:t>
            </a:r>
            <a:endParaRPr lang="en-US" sz="2800" b="1" dirty="0">
              <a:latin typeface="Helvetica" charset="0"/>
              <a:ea typeface="Helvetica" charset="0"/>
              <a:cs typeface="Helvetica" charset="0"/>
              <a:sym typeface="Helvetica" charset="0"/>
            </a:endParaRPr>
          </a:p>
          <a:p>
            <a:pPr marL="215167" indent="-165115" defTabSz="88996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333879" indent="-333879" defTabSz="890262" fontAlgn="auto">
              <a:spcAft>
                <a:spcPts val="0"/>
              </a:spcAft>
              <a:defRPr/>
            </a:pPr>
            <a:r>
              <a:rPr lang="en-US" sz="2800" dirty="0">
                <a:latin typeface="Helvetica" pitchFamily="34" charset="0"/>
                <a:cs typeface="Helvetica" pitchFamily="34" charset="0"/>
              </a:rPr>
              <a:t>1934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The first scheduled trans-Atlantic airmail service between Berlin, Germany, and Rio de Janeiro, Brazil, is inaugurated by </a:t>
            </a:r>
            <a:r>
              <a:rPr lang="en-US" sz="2800" dirty="0" err="1">
                <a:latin typeface="Helvetica" pitchFamily="34" charset="0"/>
                <a:cs typeface="Helvetica" pitchFamily="34" charset="0"/>
              </a:rPr>
              <a:t>Luft</a:t>
            </a:r>
            <a:r>
              <a:rPr lang="en-US" sz="2800" dirty="0">
                <a:latin typeface="Helvetica" pitchFamily="34" charset="0"/>
                <a:cs typeface="Helvetica" pitchFamily="34" charset="0"/>
              </a:rPr>
              <a:t> </a:t>
            </a:r>
            <a:r>
              <a:rPr lang="en-US" sz="2800" dirty="0" err="1">
                <a:latin typeface="Helvetica" pitchFamily="34" charset="0"/>
                <a:cs typeface="Helvetica" pitchFamily="34" charset="0"/>
              </a:rPr>
              <a:t>Hansa</a:t>
            </a:r>
            <a:r>
              <a:rPr lang="en-US" sz="2800" dirty="0">
                <a:latin typeface="Helvetica" pitchFamily="34" charset="0"/>
                <a:cs typeface="Helvetica" pitchFamily="34" charset="0"/>
              </a:rPr>
              <a:t>. </a:t>
            </a:r>
            <a:endParaRPr lang="en-US" sz="2800" dirty="0" smtClean="0">
              <a:latin typeface="Helvetica" pitchFamily="34" charset="0"/>
              <a:cs typeface="Helvetica" pitchFamily="34" charset="0"/>
            </a:endParaRPr>
          </a:p>
          <a:p>
            <a:pPr marL="333879" indent="-333879" defTabSz="890262" fontAlgn="auto">
              <a:spcAft>
                <a:spcPts val="0"/>
              </a:spcAft>
              <a:defRPr/>
            </a:pPr>
            <a:endParaRPr lang="en-US" sz="2800" dirty="0">
              <a:latin typeface="Helvetica" pitchFamily="34" charset="0"/>
              <a:cs typeface="Helvetica" pitchFamily="34" charset="0"/>
            </a:endParaRPr>
          </a:p>
          <a:p>
            <a:pPr marL="333879" indent="-333879" defTabSz="890262" fontAlgn="auto">
              <a:spcAft>
                <a:spcPts val="0"/>
              </a:spcAft>
              <a:defRPr/>
            </a:pPr>
            <a:r>
              <a:rPr lang="en-US" sz="2800" dirty="0" smtClean="0">
                <a:latin typeface="Helvetica" pitchFamily="34" charset="0"/>
                <a:cs typeface="Helvetica" pitchFamily="34" charset="0"/>
              </a:rPr>
              <a:t>The </a:t>
            </a:r>
            <a:r>
              <a:rPr lang="en-US" sz="2800" dirty="0">
                <a:latin typeface="Helvetica" pitchFamily="34" charset="0"/>
                <a:cs typeface="Helvetica" pitchFamily="34" charset="0"/>
              </a:rPr>
              <a:t>journey is made in four stages. </a:t>
            </a:r>
          </a:p>
        </p:txBody>
      </p:sp>
      <p:sp>
        <p:nvSpPr>
          <p:cNvPr id="5126" name="Rectangle 6"/>
          <p:cNvSpPr>
            <a:spLocks noGrp="1" noChangeArrowheads="1"/>
          </p:cNvSpPr>
          <p:nvPr>
            <p:ph type="title"/>
          </p:nvPr>
        </p:nvSpPr>
        <p:spPr>
          <a:xfrm>
            <a:off x="456971" y="274588"/>
            <a:ext cx="8229823" cy="1143000"/>
          </a:xfrm>
        </p:spPr>
        <p:txBody>
          <a:bodyPr lIns="86410" tIns="49554" rIns="86410" bIns="49554" rtlCol="0">
            <a:normAutofit/>
          </a:bodyPr>
          <a:lstStyle/>
          <a:p>
            <a:pPr defTabSz="88996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91000"/>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2805112" cy="394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105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675808" cy="5182568"/>
          </a:xfrm>
        </p:spPr>
        <p:txBody>
          <a:bodyPr lIns="86410" tIns="49554" rIns="86410" bIns="49554" rtlCol="0">
            <a:normAutofit/>
          </a:bodyPr>
          <a:lstStyle/>
          <a:p>
            <a:pPr marL="215167" indent="-165115" defTabSz="88996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February </a:t>
            </a:r>
            <a:r>
              <a:rPr lang="en-US" sz="2800" b="1" dirty="0" smtClean="0">
                <a:latin typeface="Helvetica" charset="0"/>
                <a:ea typeface="Helvetica" charset="0"/>
                <a:cs typeface="Helvetica" charset="0"/>
                <a:sym typeface="Helvetica" charset="0"/>
              </a:rPr>
              <a:t>3</a:t>
            </a:r>
            <a:endParaRPr lang="en-US" sz="2800" b="1" dirty="0">
              <a:latin typeface="Helvetica" charset="0"/>
              <a:ea typeface="Helvetica" charset="0"/>
              <a:cs typeface="Helvetica" charset="0"/>
              <a:sym typeface="Helvetica" charset="0"/>
            </a:endParaRPr>
          </a:p>
          <a:p>
            <a:pPr marL="215167" indent="-165115" defTabSz="88996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333879" indent="-333879" defTabSz="890262" fontAlgn="auto">
              <a:spcAft>
                <a:spcPts val="0"/>
              </a:spcAft>
              <a:defRPr/>
            </a:pPr>
            <a:r>
              <a:rPr lang="en-US" sz="2800" dirty="0">
                <a:latin typeface="Helvetica" pitchFamily="34" charset="0"/>
                <a:cs typeface="Helvetica" pitchFamily="34" charset="0"/>
              </a:rPr>
              <a:t>1946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Pan American inaugurates the first commercial use of Lockheed Model 49 “Constellation” with the aircraft's first scheduled service between New York and Bermuda. </a:t>
            </a:r>
          </a:p>
        </p:txBody>
      </p:sp>
      <p:sp>
        <p:nvSpPr>
          <p:cNvPr id="5126" name="Rectangle 6"/>
          <p:cNvSpPr>
            <a:spLocks noGrp="1" noChangeArrowheads="1"/>
          </p:cNvSpPr>
          <p:nvPr>
            <p:ph type="title"/>
          </p:nvPr>
        </p:nvSpPr>
        <p:spPr>
          <a:xfrm>
            <a:off x="456971" y="274588"/>
            <a:ext cx="8229823" cy="1143000"/>
          </a:xfrm>
        </p:spPr>
        <p:txBody>
          <a:bodyPr lIns="86410" tIns="49554" rIns="86410" bIns="49554" rtlCol="0">
            <a:normAutofit/>
          </a:bodyPr>
          <a:lstStyle/>
          <a:p>
            <a:pPr defTabSz="88996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4621237"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6776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675808" cy="5182568"/>
          </a:xfrm>
        </p:spPr>
        <p:txBody>
          <a:bodyPr lIns="86410" tIns="49554" rIns="86410" bIns="49554" rtlCol="0">
            <a:normAutofit/>
          </a:bodyPr>
          <a:lstStyle/>
          <a:p>
            <a:pPr marL="215167" indent="-165115" defTabSz="88996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February </a:t>
            </a:r>
            <a:r>
              <a:rPr lang="en-US" sz="2800" b="1" dirty="0" smtClean="0">
                <a:latin typeface="Helvetica" charset="0"/>
                <a:ea typeface="Helvetica" charset="0"/>
                <a:cs typeface="Helvetica" charset="0"/>
                <a:sym typeface="Helvetica" charset="0"/>
              </a:rPr>
              <a:t>3</a:t>
            </a:r>
            <a:endParaRPr lang="en-US" sz="2800" b="1" dirty="0">
              <a:latin typeface="Helvetica" charset="0"/>
              <a:ea typeface="Helvetica" charset="0"/>
              <a:cs typeface="Helvetica" charset="0"/>
              <a:sym typeface="Helvetica" charset="0"/>
            </a:endParaRPr>
          </a:p>
          <a:p>
            <a:pPr marL="215167" indent="-165115" defTabSz="88996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333879" indent="-333879" defTabSz="890262" fontAlgn="auto">
              <a:spcAft>
                <a:spcPts val="0"/>
              </a:spcAft>
              <a:defRPr/>
            </a:pPr>
            <a:r>
              <a:rPr lang="en-US" sz="2800" dirty="0">
                <a:latin typeface="Helvetica" pitchFamily="34" charset="0"/>
                <a:cs typeface="Helvetica" pitchFamily="34" charset="0"/>
              </a:rPr>
              <a:t>1948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All 145 pilots and co-pilots at National Airlines go on strike, grounding the carrier's 22 aircraft. </a:t>
            </a:r>
            <a:endParaRPr lang="en-US" sz="2800" dirty="0" smtClean="0">
              <a:latin typeface="Helvetica" pitchFamily="34" charset="0"/>
              <a:cs typeface="Helvetica" pitchFamily="34" charset="0"/>
            </a:endParaRPr>
          </a:p>
          <a:p>
            <a:pPr marL="333879" indent="-333879" defTabSz="890262" fontAlgn="auto">
              <a:spcAft>
                <a:spcPts val="0"/>
              </a:spcAft>
              <a:defRPr/>
            </a:pPr>
            <a:endParaRPr lang="en-US" sz="2800" dirty="0">
              <a:latin typeface="Helvetica" pitchFamily="34" charset="0"/>
              <a:cs typeface="Helvetica" pitchFamily="34" charset="0"/>
            </a:endParaRPr>
          </a:p>
          <a:p>
            <a:pPr marL="333879" indent="-333879" defTabSz="890262" fontAlgn="auto">
              <a:spcAft>
                <a:spcPts val="0"/>
              </a:spcAft>
              <a:defRPr/>
            </a:pPr>
            <a:r>
              <a:rPr lang="en-US" sz="2800" dirty="0" smtClean="0">
                <a:latin typeface="Helvetica" pitchFamily="34" charset="0"/>
                <a:cs typeface="Helvetica" pitchFamily="34" charset="0"/>
              </a:rPr>
              <a:t>The </a:t>
            </a:r>
            <a:r>
              <a:rPr lang="en-US" sz="2800" dirty="0">
                <a:latin typeface="Helvetica" pitchFamily="34" charset="0"/>
                <a:cs typeface="Helvetica" pitchFamily="34" charset="0"/>
              </a:rPr>
              <a:t>dispute is mainly over air safety. </a:t>
            </a:r>
          </a:p>
        </p:txBody>
      </p:sp>
      <p:sp>
        <p:nvSpPr>
          <p:cNvPr id="5126" name="Rectangle 6"/>
          <p:cNvSpPr>
            <a:spLocks noGrp="1" noChangeArrowheads="1"/>
          </p:cNvSpPr>
          <p:nvPr>
            <p:ph type="title"/>
          </p:nvPr>
        </p:nvSpPr>
        <p:spPr>
          <a:xfrm>
            <a:off x="456971" y="274588"/>
            <a:ext cx="8229823" cy="1143000"/>
          </a:xfrm>
        </p:spPr>
        <p:txBody>
          <a:bodyPr lIns="86410" tIns="49554" rIns="86410" bIns="49554" rtlCol="0">
            <a:normAutofit/>
          </a:bodyPr>
          <a:lstStyle/>
          <a:p>
            <a:pPr defTabSz="88996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4163961" cy="262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66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675808" cy="5182568"/>
          </a:xfrm>
        </p:spPr>
        <p:txBody>
          <a:bodyPr lIns="86410" tIns="49554" rIns="86410" bIns="49554" rtlCol="0">
            <a:normAutofit/>
          </a:bodyPr>
          <a:lstStyle/>
          <a:p>
            <a:pPr marL="215167" indent="-165115" defTabSz="88996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February </a:t>
            </a:r>
            <a:r>
              <a:rPr lang="en-US" sz="2800" b="1" dirty="0" smtClean="0">
                <a:latin typeface="Helvetica" charset="0"/>
                <a:ea typeface="Helvetica" charset="0"/>
                <a:cs typeface="Helvetica" charset="0"/>
                <a:sym typeface="Helvetica" charset="0"/>
              </a:rPr>
              <a:t>3</a:t>
            </a:r>
            <a:endParaRPr lang="en-US" sz="2800" b="1" dirty="0">
              <a:latin typeface="Helvetica" charset="0"/>
              <a:ea typeface="Helvetica" charset="0"/>
              <a:cs typeface="Helvetica" charset="0"/>
              <a:sym typeface="Helvetica" charset="0"/>
            </a:endParaRPr>
          </a:p>
          <a:p>
            <a:pPr marL="215167" indent="-165115" defTabSz="88996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333879" indent="-333879" defTabSz="890262" fontAlgn="auto">
              <a:spcAft>
                <a:spcPts val="0"/>
              </a:spcAft>
              <a:defRPr/>
            </a:pPr>
            <a:r>
              <a:rPr lang="en-US" sz="2800" dirty="0">
                <a:latin typeface="Helvetica" pitchFamily="34" charset="0"/>
                <a:cs typeface="Helvetica" pitchFamily="34" charset="0"/>
              </a:rPr>
              <a:t>1964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The Federal Aviation Agency launches “Operation Bongo Mark 2” to investigate the effects of supersonic flight; over the coming months, a </a:t>
            </a:r>
            <a:r>
              <a:rPr lang="en-US" sz="2800" dirty="0" err="1">
                <a:latin typeface="Helvetica" pitchFamily="34" charset="0"/>
                <a:cs typeface="Helvetica" pitchFamily="34" charset="0"/>
              </a:rPr>
              <a:t>Convair</a:t>
            </a:r>
            <a:r>
              <a:rPr lang="en-US" sz="2800" dirty="0">
                <a:latin typeface="Helvetica" pitchFamily="34" charset="0"/>
                <a:cs typeface="Helvetica" pitchFamily="34" charset="0"/>
              </a:rPr>
              <a:t> B-58 “Hustler” will fly through the sound barrier at low altitude over Oklahoma City. </a:t>
            </a:r>
          </a:p>
        </p:txBody>
      </p:sp>
      <p:sp>
        <p:nvSpPr>
          <p:cNvPr id="5126" name="Rectangle 6"/>
          <p:cNvSpPr>
            <a:spLocks noGrp="1" noChangeArrowheads="1"/>
          </p:cNvSpPr>
          <p:nvPr>
            <p:ph type="title"/>
          </p:nvPr>
        </p:nvSpPr>
        <p:spPr>
          <a:xfrm>
            <a:off x="456971" y="274588"/>
            <a:ext cx="8229823" cy="1143000"/>
          </a:xfrm>
        </p:spPr>
        <p:txBody>
          <a:bodyPr lIns="86410" tIns="49554" rIns="86410" bIns="49554" rtlCol="0">
            <a:normAutofit/>
          </a:bodyPr>
          <a:lstStyle/>
          <a:p>
            <a:pPr defTabSz="88996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481387" cy="218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346" y="3637506"/>
            <a:ext cx="2953054"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44108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54" tIns="49554" rIns="49554" bIns="49554" anchor="ctr"/>
          <a:lstStyle/>
          <a:p>
            <a:pPr defTabSz="890217">
              <a:defRPr/>
            </a:pPr>
            <a:endParaRPr lang="en-US">
              <a:solidFill>
                <a:prstClr val="black"/>
              </a:solidFill>
              <a:sym typeface="Helvetica Light" charset="0"/>
            </a:endParaRPr>
          </a:p>
        </p:txBody>
      </p:sp>
      <p:sp>
        <p:nvSpPr>
          <p:cNvPr id="15364" name="Rectangle 5"/>
          <p:cNvSpPr>
            <a:spLocks noGrp="1" noChangeArrowheads="1"/>
          </p:cNvSpPr>
          <p:nvPr>
            <p:ph type="body" idx="1"/>
          </p:nvPr>
        </p:nvSpPr>
        <p:spPr>
          <a:xfrm>
            <a:off x="125016" y="1370707"/>
            <a:ext cx="4675808" cy="5182568"/>
          </a:xfrm>
        </p:spPr>
        <p:txBody>
          <a:bodyPr lIns="86410" tIns="49554" rIns="86410" bIns="49554" rtlCol="0">
            <a:normAutofit/>
          </a:bodyPr>
          <a:lstStyle/>
          <a:p>
            <a:pPr marL="215167" indent="-165115" defTabSz="889966" fontAlgn="auto">
              <a:lnSpc>
                <a:spcPct val="80000"/>
              </a:lnSpc>
              <a:spcBef>
                <a:spcPts val="281"/>
              </a:spcBef>
              <a:spcAft>
                <a:spcPts val="0"/>
              </a:spcAft>
              <a:buClr>
                <a:srgbClr val="2DA2BF"/>
              </a:buClr>
              <a:buSzPct val="68000"/>
              <a:buFont typeface="Wingdings 3" pitchFamily="18" charset="2"/>
              <a:buChar char="•"/>
              <a:defRPr/>
            </a:pPr>
            <a:r>
              <a:rPr lang="en-US" sz="2800" b="1" dirty="0">
                <a:latin typeface="Helvetica" charset="0"/>
                <a:ea typeface="Helvetica" charset="0"/>
                <a:cs typeface="Helvetica" charset="0"/>
                <a:sym typeface="Helvetica" charset="0"/>
              </a:rPr>
              <a:t> February </a:t>
            </a:r>
            <a:r>
              <a:rPr lang="en-US" sz="2800" b="1" dirty="0" smtClean="0">
                <a:latin typeface="Helvetica" charset="0"/>
                <a:ea typeface="Helvetica" charset="0"/>
                <a:cs typeface="Helvetica" charset="0"/>
                <a:sym typeface="Helvetica" charset="0"/>
              </a:rPr>
              <a:t>3</a:t>
            </a:r>
            <a:endParaRPr lang="en-US" sz="2800" b="1" dirty="0">
              <a:latin typeface="Helvetica" charset="0"/>
              <a:ea typeface="Helvetica" charset="0"/>
              <a:cs typeface="Helvetica" charset="0"/>
              <a:sym typeface="Helvetica" charset="0"/>
            </a:endParaRPr>
          </a:p>
          <a:p>
            <a:pPr marL="215167" indent="-165115" defTabSz="889966" fontAlgn="auto">
              <a:lnSpc>
                <a:spcPct val="80000"/>
              </a:lnSpc>
              <a:spcBef>
                <a:spcPts val="281"/>
              </a:spcBef>
              <a:spcAft>
                <a:spcPts val="0"/>
              </a:spcAft>
              <a:buClr>
                <a:srgbClr val="2DA2BF"/>
              </a:buClr>
              <a:buSzPct val="68000"/>
              <a:buNone/>
              <a:defRPr/>
            </a:pPr>
            <a:endParaRPr lang="en-US" sz="2200" b="1" dirty="0">
              <a:latin typeface="Helvetica" charset="0"/>
              <a:ea typeface="Helvetica" charset="0"/>
              <a:cs typeface="Helvetica" charset="0"/>
              <a:sym typeface="Helvetica" charset="0"/>
            </a:endParaRPr>
          </a:p>
          <a:p>
            <a:pPr marL="333879" indent="-333879" defTabSz="890262" fontAlgn="auto">
              <a:spcAft>
                <a:spcPts val="0"/>
              </a:spcAft>
              <a:defRPr/>
            </a:pPr>
            <a:r>
              <a:rPr lang="en-US" sz="2800" dirty="0">
                <a:latin typeface="Helvetica" pitchFamily="34" charset="0"/>
                <a:cs typeface="Helvetica" pitchFamily="34" charset="0"/>
              </a:rPr>
              <a:t>1982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A Mil Mi-26 helicopter sets a world record in the USSR, lifting 125,153.8 lb. to a height of 6,562 feet. </a:t>
            </a:r>
          </a:p>
        </p:txBody>
      </p:sp>
      <p:sp>
        <p:nvSpPr>
          <p:cNvPr id="5126" name="Rectangle 6"/>
          <p:cNvSpPr>
            <a:spLocks noGrp="1" noChangeArrowheads="1"/>
          </p:cNvSpPr>
          <p:nvPr>
            <p:ph type="title"/>
          </p:nvPr>
        </p:nvSpPr>
        <p:spPr>
          <a:xfrm>
            <a:off x="456971" y="274588"/>
            <a:ext cx="8229823" cy="1143000"/>
          </a:xfrm>
        </p:spPr>
        <p:txBody>
          <a:bodyPr lIns="86410" tIns="49554" rIns="86410" bIns="49554" rtlCol="0">
            <a:normAutofit/>
          </a:bodyPr>
          <a:lstStyle/>
          <a:p>
            <a:pPr defTabSz="889966" fontAlgn="auto">
              <a:spcAft>
                <a:spcPts val="0"/>
              </a:spcAft>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343400"/>
            <a:ext cx="3476413" cy="244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2600"/>
            <a:ext cx="292742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19351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852144"/>
              </p:ext>
            </p:extLst>
          </p:nvPr>
        </p:nvGraphicFramePr>
        <p:xfrm>
          <a:off x="534988" y="708019"/>
          <a:ext cx="8075612" cy="5845181"/>
        </p:xfrm>
        <a:graphic>
          <a:graphicData uri="http://schemas.openxmlformats.org/drawingml/2006/table">
            <a:tbl>
              <a:tblPr firstRow="1" firstCol="1" bandRow="1"/>
              <a:tblGrid>
                <a:gridCol w="1149806"/>
                <a:gridCol w="1152872"/>
                <a:gridCol w="1155322"/>
                <a:gridCol w="1153484"/>
                <a:gridCol w="1155322"/>
                <a:gridCol w="1155322"/>
                <a:gridCol w="1153484"/>
              </a:tblGrid>
              <a:tr h="239903">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59855">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99758">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59855">
                <a:tc>
                  <a:txBody>
                    <a:bodyPr/>
                    <a:lstStyle/>
                    <a:p>
                      <a:pPr marL="0" marR="0">
                        <a:spcBef>
                          <a:spcPts val="200"/>
                        </a:spcBef>
                        <a:spcAft>
                          <a:spcPts val="200"/>
                        </a:spcAft>
                      </a:pPr>
                      <a:r>
                        <a:rPr lang="en-US" sz="1300">
                          <a:solidFill>
                            <a:srgbClr val="0D0D0D"/>
                          </a:solidFill>
                          <a:effectLst/>
                          <a:latin typeface="Cambria"/>
                          <a:ea typeface="Cambria"/>
                          <a:cs typeface="Times New Roman"/>
                        </a:rPr>
                        <a:t>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8</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46385">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59855">
                <a:tc>
                  <a:txBody>
                    <a:bodyPr/>
                    <a:lstStyle/>
                    <a:p>
                      <a:pPr marL="0" marR="0">
                        <a:spcBef>
                          <a:spcPts val="200"/>
                        </a:spcBef>
                        <a:spcAft>
                          <a:spcPts val="200"/>
                        </a:spcAft>
                      </a:pPr>
                      <a:r>
                        <a:rPr lang="en-US" sz="1300">
                          <a:solidFill>
                            <a:srgbClr val="0D0D0D"/>
                          </a:solidFill>
                          <a:effectLst/>
                          <a:latin typeface="Cambria"/>
                          <a:ea typeface="Cambria"/>
                          <a:cs typeface="Times New Roman"/>
                        </a:rPr>
                        <a:t>9</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10</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14</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15</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59855">
                <a:tc>
                  <a:txBody>
                    <a:bodyPr/>
                    <a:lstStyle/>
                    <a:p>
                      <a:pPr marL="0" marR="0">
                        <a:spcBef>
                          <a:spcPts val="200"/>
                        </a:spcBef>
                        <a:spcAft>
                          <a:spcPts val="200"/>
                        </a:spcAft>
                      </a:pPr>
                      <a:r>
                        <a:rPr lang="en-US" sz="1300">
                          <a:solidFill>
                            <a:srgbClr val="0D0D0D"/>
                          </a:solidFill>
                          <a:effectLst/>
                          <a:latin typeface="Cambria"/>
                          <a:ea typeface="Cambria"/>
                          <a:cs typeface="Times New Roman"/>
                        </a:rPr>
                        <a:t>16</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p>
                    <a:p>
                      <a:pPr marL="0" marR="0">
                        <a:spcBef>
                          <a:spcPts val="200"/>
                        </a:spcBef>
                        <a:spcAft>
                          <a:spcPts val="200"/>
                        </a:spcAft>
                      </a:pPr>
                      <a:r>
                        <a:rPr lang="en-US" sz="1300" b="1" dirty="0" smtClean="0">
                          <a:solidFill>
                            <a:srgbClr val="FF0000"/>
                          </a:solidFill>
                          <a:effectLst/>
                          <a:latin typeface="Cambria"/>
                          <a:ea typeface="Cambria"/>
                          <a:cs typeface="Times New Roman"/>
                        </a:rPr>
                        <a:t>NO SCHOOL</a:t>
                      </a:r>
                      <a:endParaRPr lang="en-US" sz="1300" b="1" dirty="0">
                        <a:solidFill>
                          <a:srgbClr val="FF0000"/>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19</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21</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22</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1844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59855">
                <a:tc>
                  <a:txBody>
                    <a:bodyPr/>
                    <a:lstStyle/>
                    <a:p>
                      <a:pPr marL="0" marR="0">
                        <a:spcBef>
                          <a:spcPts val="200"/>
                        </a:spcBef>
                        <a:spcAft>
                          <a:spcPts val="200"/>
                        </a:spcAft>
                      </a:pPr>
                      <a:r>
                        <a:rPr lang="en-US" sz="1300">
                          <a:solidFill>
                            <a:srgbClr val="0D0D0D"/>
                          </a:solidFill>
                          <a:effectLst/>
                          <a:latin typeface="Cambria"/>
                          <a:ea typeface="Cambria"/>
                          <a:cs typeface="Times New Roman"/>
                        </a:rPr>
                        <a:t>23</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25</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endParaRPr lang="en-US" sz="1300" b="1"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a:solidFill>
                            <a:srgbClr val="0D0D0D"/>
                          </a:solidFill>
                          <a:effectLst/>
                          <a:latin typeface="Cambria"/>
                          <a:ea typeface="Cambria"/>
                          <a:cs typeface="Times New Roman"/>
                        </a:rPr>
                        <a:t>27</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a:spcBef>
                          <a:spcPts val="200"/>
                        </a:spcBef>
                        <a:spcAft>
                          <a:spcPts val="200"/>
                        </a:spcAft>
                      </a:pPr>
                      <a:r>
                        <a:rPr lang="en-US" sz="1300" b="1" dirty="0" smtClean="0">
                          <a:solidFill>
                            <a:srgbClr val="0D0D0D"/>
                          </a:solidFill>
                          <a:effectLst/>
                          <a:latin typeface="Cambria"/>
                          <a:ea typeface="Cambria"/>
                          <a:cs typeface="Times New Roman"/>
                        </a:rPr>
                        <a:t>Chapter 6 </a:t>
                      </a:r>
                    </a:p>
                    <a:p>
                      <a:pPr marL="0" marR="0">
                        <a:spcBef>
                          <a:spcPts val="200"/>
                        </a:spcBef>
                        <a:spcAft>
                          <a:spcPts val="200"/>
                        </a:spcAft>
                      </a:pPr>
                      <a:r>
                        <a:rPr lang="en-US" sz="1300" b="1" dirty="0" smtClean="0">
                          <a:solidFill>
                            <a:srgbClr val="0D0D0D"/>
                          </a:solidFill>
                          <a:effectLst/>
                          <a:latin typeface="Cambria"/>
                          <a:ea typeface="Cambria"/>
                          <a:cs typeface="Times New Roman"/>
                        </a:rPr>
                        <a:t>Aircraft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48920">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689723" y="-55840"/>
            <a:ext cx="3764557"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rPr>
              <a:t>February 2014</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a:spLocks noChangeArrowheads="1"/>
          </p:cNvSpPr>
          <p:nvPr/>
        </p:nvSpPr>
        <p:spPr bwMode="auto">
          <a:xfrm>
            <a:off x="1524000" y="1600200"/>
            <a:ext cx="1446609" cy="1691059"/>
          </a:xfrm>
          <a:prstGeom prst="ellipse">
            <a:avLst/>
          </a:prstGeom>
          <a:noFill/>
          <a:ln w="44450" algn="ctr">
            <a:solidFill>
              <a:srgbClr val="0070C0"/>
            </a:solidFill>
            <a:miter lim="0"/>
            <a:headEnd/>
            <a:tailEnd/>
          </a:ln>
          <a:extLst>
            <a:ext uri="{909E8E84-426E-40DD-AFC4-6F175D3DCCD1}">
              <a14:hiddenFill xmlns:a14="http://schemas.microsoft.com/office/drawing/2010/main">
                <a:solidFill>
                  <a:srgbClr val="FFFFFF"/>
                </a:solidFill>
              </a14:hiddenFill>
            </a:ext>
          </a:extLst>
        </p:spPr>
        <p:txBody>
          <a:bodyPr lIns="64288" tIns="32144" rIns="64288" bIns="32144"/>
          <a:lstStyle>
            <a:lvl1pPr defTabSz="584200" eaLnBrk="0">
              <a:defRPr sz="3600">
                <a:solidFill>
                  <a:srgbClr val="000000"/>
                </a:solidFill>
                <a:latin typeface="Helvetica Light" charset="0"/>
                <a:ea typeface="Helvetica Light" charset="0"/>
                <a:cs typeface="Helvetica Light" charset="0"/>
                <a:sym typeface="Helvetica Light" charset="0"/>
              </a:defRPr>
            </a:lvl1pPr>
            <a:lvl2pPr defTabSz="584200" eaLnBrk="0">
              <a:defRPr sz="3600">
                <a:solidFill>
                  <a:srgbClr val="000000"/>
                </a:solidFill>
                <a:latin typeface="Helvetica Light" charset="0"/>
                <a:ea typeface="Helvetica Light" charset="0"/>
                <a:cs typeface="Helvetica Light" charset="0"/>
                <a:sym typeface="Helvetica Light" charset="0"/>
              </a:defRPr>
            </a:lvl2pPr>
            <a:lvl3pPr defTabSz="584200" eaLnBrk="0">
              <a:defRPr sz="3600">
                <a:solidFill>
                  <a:srgbClr val="000000"/>
                </a:solidFill>
                <a:latin typeface="Helvetica Light" charset="0"/>
                <a:ea typeface="Helvetica Light" charset="0"/>
                <a:cs typeface="Helvetica Light" charset="0"/>
                <a:sym typeface="Helvetica Light" charset="0"/>
              </a:defRPr>
            </a:lvl3pPr>
            <a:lvl4pPr defTabSz="584200" eaLnBrk="0">
              <a:defRPr sz="3600">
                <a:solidFill>
                  <a:srgbClr val="000000"/>
                </a:solidFill>
                <a:latin typeface="Helvetica Light" charset="0"/>
                <a:ea typeface="Helvetica Light" charset="0"/>
                <a:cs typeface="Helvetica Light" charset="0"/>
                <a:sym typeface="Helvetica Light" charset="0"/>
              </a:defRPr>
            </a:lvl4pPr>
            <a:lvl5pPr defTabSz="584200" eaLnBrk="0">
              <a:defRPr sz="3600">
                <a:solidFill>
                  <a:srgbClr val="000000"/>
                </a:solidFill>
                <a:latin typeface="Helvetica Light" charset="0"/>
                <a:ea typeface="Helvetica Light" charset="0"/>
                <a:cs typeface="Helvetica Light" charset="0"/>
                <a:sym typeface="Helvetica Light" charset="0"/>
              </a:defRPr>
            </a:lvl5pPr>
            <a:lvl6pPr marL="18272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2844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7416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198813" indent="455613"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fontAlgn="base" hangingPunct="0">
              <a:spcBef>
                <a:spcPct val="0"/>
              </a:spcBef>
              <a:spcAft>
                <a:spcPct val="0"/>
              </a:spcAft>
            </a:pPr>
            <a:endParaRPr lang="en-US" altLang="en-US" smtClean="0"/>
          </a:p>
        </p:txBody>
      </p:sp>
    </p:spTree>
    <p:extLst>
      <p:ext uri="{BB962C8B-B14F-4D97-AF65-F5344CB8AC3E}">
        <p14:creationId xmlns:p14="http://schemas.microsoft.com/office/powerpoint/2010/main" val="3486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6</a:t>
            </a:r>
            <a:r>
              <a:rPr lang="en-US" sz="3800" b="1" dirty="0" smtClean="0">
                <a:solidFill>
                  <a:srgbClr val="000000"/>
                </a:solidFill>
                <a:latin typeface="Helvetica" pitchFamily="34" charset="0"/>
                <a:cs typeface="Helvetica" pitchFamily="34" charset="0"/>
                <a:sym typeface="Helvetica" pitchFamily="34" charset="0"/>
              </a:rPr>
              <a:t>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Aircraft Systems</a:t>
            </a:r>
            <a:endParaRPr lang="en-US" sz="3800" b="1" dirty="0">
              <a:solidFill>
                <a:srgbClr val="000000"/>
              </a:solidFill>
              <a:latin typeface="Helvetica" pitchFamily="34" charset="0"/>
              <a:cs typeface="Helvetica" pitchFamily="34" charset="0"/>
              <a:sym typeface="Helvetica" pitchFamily="34" charset="0"/>
            </a:endParaRP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75" y="-1951038"/>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457" y="1244601"/>
            <a:ext cx="3833812" cy="498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a:t>
            </a:r>
            <a:r>
              <a:rPr lang="en-US" sz="2000" b="1" dirty="0" smtClean="0">
                <a:latin typeface="Helvetica" pitchFamily="34" charset="0"/>
                <a:cs typeface="Helvetica" pitchFamily="34" charset="0"/>
                <a:sym typeface="Helvetica" pitchFamily="34" charset="0"/>
              </a:rPr>
              <a:t>primary systems found on most aircraft.</a:t>
            </a: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a:t>
            </a:r>
            <a:r>
              <a:rPr lang="en-US" altLang="en-US" sz="2000" b="1" dirty="0" smtClean="0">
                <a:latin typeface="Helvetica" charset="0"/>
                <a:ea typeface="Helvetica" charset="0"/>
                <a:cs typeface="Helvetica" charset="0"/>
                <a:sym typeface="Helvetica" charset="0"/>
              </a:rPr>
              <a:t>the basic operation and characteristics of the primary aircraft systems.</a:t>
            </a:r>
            <a:endParaRPr lang="en-US" altLang="en-US" sz="2000" b="1" dirty="0">
              <a:latin typeface="Helvetica" charset="0"/>
              <a:ea typeface="Helvetica" charset="0"/>
              <a:cs typeface="Helvetica" charset="0"/>
              <a:sym typeface="Helvetica" charset="0"/>
            </a:endParaRP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44844"/>
            <a:ext cx="8915400" cy="231995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In </a:t>
            </a:r>
            <a:r>
              <a:rPr lang="en-US" sz="2800" b="1" dirty="0">
                <a:solidFill>
                  <a:srgbClr val="FF0000"/>
                </a:solidFill>
              </a:rPr>
              <a:t>a spark ignition engine the ignition system provides a spark that ignites the fuel/air mixture in the cylinders and is made up of magnetos, spark plugs, high-tension leads, and the ignition switch. </a:t>
            </a:r>
            <a:endParaRPr lang="en-US" sz="2800"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57588"/>
            <a:ext cx="5228223" cy="33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783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906780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a:solidFill>
                  <a:srgbClr val="FF0000"/>
                </a:solidFill>
              </a:rPr>
              <a:t>magneto uses a permanent magnet to generate an electrical current completely independent of the aircraft’s electrical system.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93" y="2971800"/>
            <a:ext cx="523081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79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90678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magneto generates sufficiently high voltage to jump a spark across the spark plug gap in each cylinder.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93" y="2949575"/>
            <a:ext cx="523081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745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905000"/>
            <a:ext cx="4343400" cy="396240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system begins to fire when the starter is engaged and the crankshaft begins to turn.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It </a:t>
            </a:r>
            <a:r>
              <a:rPr lang="en-US" sz="2800" b="1" dirty="0">
                <a:solidFill>
                  <a:srgbClr val="FF0000"/>
                </a:solidFill>
              </a:rPr>
              <a:t>continues to operate whenever the crankshaft is rotating</a:t>
            </a:r>
            <a:r>
              <a:rPr lang="en-US" sz="2800" b="1" dirty="0" smtClean="0">
                <a:solidFill>
                  <a:srgbClr val="FF000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4519613" cy="285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58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51816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Most </a:t>
            </a:r>
            <a:r>
              <a:rPr lang="en-US" sz="2800" b="1" dirty="0">
                <a:solidFill>
                  <a:srgbClr val="FF0000"/>
                </a:solidFill>
              </a:rPr>
              <a:t>standard certificated aircraft incorporate a dual ignition system with two individual magnetos, separate sets of wires, and spark plugs to increase reliability of the ignition system. </a:t>
            </a: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Each </a:t>
            </a:r>
            <a:r>
              <a:rPr lang="en-US" sz="2800" b="1" dirty="0">
                <a:solidFill>
                  <a:srgbClr val="FF0000"/>
                </a:solidFill>
              </a:rPr>
              <a:t>magneto operates independently to fire one of the two spark plugs in each cylinder.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942" y="2895600"/>
            <a:ext cx="395205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269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What are the two types of induction systems used on an aircraft? </a:t>
            </a:r>
            <a:endParaRPr lang="en-US" altLang="en-US" sz="2500" b="1" dirty="0">
              <a:solidFill>
                <a:srgbClr val="0070C0"/>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is the chief disadvantage of a float-type carburetor?</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what  must be done to the mixture as an aircraft descends </a:t>
            </a:r>
            <a:r>
              <a:rPr lang="en-US" altLang="en-US" sz="2500" b="1" dirty="0">
                <a:solidFill>
                  <a:schemeClr val="bg1">
                    <a:lumMod val="85000"/>
                  </a:schemeClr>
                </a:solidFill>
              </a:rPr>
              <a:t>from high </a:t>
            </a:r>
            <a:r>
              <a:rPr lang="en-US" altLang="en-US" sz="2500" b="1" dirty="0" smtClean="0">
                <a:solidFill>
                  <a:schemeClr val="bg1">
                    <a:lumMod val="85000"/>
                  </a:schemeClr>
                </a:solidFill>
              </a:rPr>
              <a:t>altitude?</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64263936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94957"/>
            <a:ext cx="51816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firing of two spark plugs improves combustion of the fuel/air mixture and results in a slightly higher power output</a:t>
            </a:r>
            <a:r>
              <a:rPr lang="en-US" sz="2800" b="1" dirty="0" smtClean="0">
                <a:solidFill>
                  <a:srgbClr val="FF0000"/>
                </a:solidFill>
              </a:rPr>
              <a:t>.</a:t>
            </a:r>
          </a:p>
          <a:p>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 </a:t>
            </a:r>
            <a:r>
              <a:rPr lang="en-US" sz="2800" b="1" dirty="0">
                <a:solidFill>
                  <a:srgbClr val="FF0000"/>
                </a:solidFill>
              </a:rPr>
              <a:t>If one of the magnetos fails, the other is unaffected. </a:t>
            </a:r>
            <a:endParaRPr lang="en-US" sz="2800" b="1" dirty="0" smtClean="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42" y="2362200"/>
            <a:ext cx="395205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431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54102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engine will continue to operate normally, although a slight decrease in engine power can be expected.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same is true if one of the two spark plugs in a cylinder fails.</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operation of the magneto is controlled in the flight deck by the ignition switch. </a:t>
            </a:r>
            <a:endParaRPr lang="en-US" sz="2800" b="1" dirty="0" smtClean="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32666"/>
            <a:ext cx="3925949" cy="247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492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149418"/>
            <a:ext cx="5410200"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switch has five positions:</a:t>
            </a:r>
          </a:p>
          <a:p>
            <a:pPr marL="342328" indent="-342328">
              <a:buFont typeface="Arial" pitchFamily="34" charset="0"/>
              <a:buChar char="•"/>
            </a:pPr>
            <a:r>
              <a:rPr lang="en-US" sz="2800" b="1" dirty="0">
                <a:solidFill>
                  <a:srgbClr val="FF0000"/>
                </a:solidFill>
              </a:rPr>
              <a:t>1. OFF</a:t>
            </a:r>
          </a:p>
          <a:p>
            <a:pPr marL="342328" indent="-342328">
              <a:buFont typeface="Arial" pitchFamily="34" charset="0"/>
              <a:buChar char="•"/>
            </a:pPr>
            <a:r>
              <a:rPr lang="en-US" sz="2800" b="1" dirty="0">
                <a:solidFill>
                  <a:srgbClr val="FF0000"/>
                </a:solidFill>
              </a:rPr>
              <a:t>2. R (right)</a:t>
            </a:r>
          </a:p>
          <a:p>
            <a:pPr marL="342328" indent="-342328">
              <a:buFont typeface="Arial" pitchFamily="34" charset="0"/>
              <a:buChar char="•"/>
            </a:pPr>
            <a:r>
              <a:rPr lang="en-US" sz="2800" b="1" dirty="0">
                <a:solidFill>
                  <a:srgbClr val="FF0000"/>
                </a:solidFill>
              </a:rPr>
              <a:t>3. L (left)</a:t>
            </a:r>
          </a:p>
          <a:p>
            <a:pPr marL="342328" indent="-342328">
              <a:buFont typeface="Arial" pitchFamily="34" charset="0"/>
              <a:buChar char="•"/>
            </a:pPr>
            <a:r>
              <a:rPr lang="en-US" sz="2800" b="1" dirty="0">
                <a:solidFill>
                  <a:srgbClr val="FF0000"/>
                </a:solidFill>
              </a:rPr>
              <a:t>4. BOTH</a:t>
            </a:r>
          </a:p>
          <a:p>
            <a:pPr marL="342328" indent="-342328">
              <a:buFont typeface="Arial" pitchFamily="34" charset="0"/>
              <a:buChar char="•"/>
            </a:pPr>
            <a:r>
              <a:rPr lang="en-US" sz="2800" b="1" dirty="0">
                <a:solidFill>
                  <a:srgbClr val="FF0000"/>
                </a:solidFill>
              </a:rPr>
              <a:t>5. </a:t>
            </a:r>
            <a:r>
              <a:rPr lang="en-US" sz="2800" b="1" dirty="0" smtClean="0">
                <a:solidFill>
                  <a:srgbClr val="FF0000"/>
                </a:solidFill>
              </a:rPr>
              <a:t>START</a:t>
            </a:r>
            <a:endParaRPr lang="en-US" sz="28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44" y="2819400"/>
            <a:ext cx="6027769" cy="380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362200" y="5303809"/>
            <a:ext cx="1828800" cy="1554191"/>
          </a:xfrm>
          <a:prstGeom prst="ellipse">
            <a:avLst/>
          </a:prstGeom>
          <a:noFill/>
          <a:ln w="53975" cap="flat" cmpd="sng" algn="ctr">
            <a:solidFill>
              <a:srgbClr val="FF000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2244326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70931"/>
            <a:ext cx="54102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With </a:t>
            </a:r>
            <a:r>
              <a:rPr lang="en-US" sz="2800" b="1" dirty="0">
                <a:solidFill>
                  <a:srgbClr val="FF0000"/>
                </a:solidFill>
              </a:rPr>
              <a:t>RIGHT or LEFT selected, only the associated magneto is activated.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system operates on both magnetos with BOTH selected</a:t>
            </a:r>
            <a:r>
              <a:rPr lang="en-US" sz="2800" b="1" dirty="0" smtClean="0">
                <a:solidFill>
                  <a:srgbClr val="FF0000"/>
                </a:solidFill>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2947987" cy="243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932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68644"/>
            <a:ext cx="54102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a:solidFill>
                  <a:srgbClr val="FF0000"/>
                </a:solidFill>
              </a:rPr>
              <a:t>malfunctioning ignition system can be identified during the </a:t>
            </a:r>
            <a:r>
              <a:rPr lang="en-US" sz="2800" b="1" dirty="0" err="1">
                <a:solidFill>
                  <a:srgbClr val="FF0000"/>
                </a:solidFill>
              </a:rPr>
              <a:t>pretakeoff</a:t>
            </a:r>
            <a:r>
              <a:rPr lang="en-US" sz="2800" b="1" dirty="0">
                <a:solidFill>
                  <a:srgbClr val="FF0000"/>
                </a:solidFill>
              </a:rPr>
              <a:t> check by observing the decrease in rpm that occurs when the ignition switch is first moved from BOTH to RIGHT, and then from BOTH to LEFT. </a:t>
            </a:r>
            <a:endParaRPr lang="en-US" sz="2800" b="1" dirty="0" smtClean="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922" y="2514600"/>
            <a:ext cx="2409671" cy="199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965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275505"/>
            <a:ext cx="54102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 </a:t>
            </a:r>
            <a:r>
              <a:rPr lang="en-US" sz="2800" b="1" dirty="0">
                <a:solidFill>
                  <a:srgbClr val="FF0000"/>
                </a:solidFill>
              </a:rPr>
              <a:t>small decrease in engine rpm is normal during this check.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permissible decrease is listed in the AFM or POH. </a:t>
            </a:r>
            <a:endParaRPr lang="en-US" sz="2800" b="1" dirty="0" smtClean="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906" y="2499360"/>
            <a:ext cx="3024187" cy="249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487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54102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the engine stops running when switched to one magneto or if the rpm drop exceeds the allowable limit, do not fly the aircraft until the problem is corrected.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cause could be fouled plugs, broken or shorted wires between the magneto and the plugs, or improperly timed firing of the plugs. </a:t>
            </a:r>
            <a:endParaRPr lang="en-US" sz="2800" b="1" dirty="0" smtClean="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58523"/>
            <a:ext cx="3252787" cy="268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607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90678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It </a:t>
            </a:r>
            <a:r>
              <a:rPr lang="en-US" sz="2800" b="1" dirty="0">
                <a:solidFill>
                  <a:srgbClr val="FF0000"/>
                </a:solidFill>
              </a:rPr>
              <a:t>should be </a:t>
            </a:r>
            <a:r>
              <a:rPr lang="en-US" sz="2800" b="1" dirty="0" smtClean="0">
                <a:solidFill>
                  <a:srgbClr val="FF0000"/>
                </a:solidFill>
              </a:rPr>
              <a:t>noted that </a:t>
            </a:r>
            <a:r>
              <a:rPr lang="en-US" sz="2800" b="1" dirty="0">
                <a:solidFill>
                  <a:srgbClr val="FF0000"/>
                </a:solidFill>
              </a:rPr>
              <a:t>“no drop” in rpm is not normal, and in that instance, the aircraft should not be flown</a:t>
            </a:r>
            <a:r>
              <a:rPr lang="en-US" sz="2800" b="1" dirty="0" smtClean="0">
                <a:solidFill>
                  <a:srgbClr val="FF0000"/>
                </a:solidFill>
              </a:rPr>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6063"/>
            <a:ext cx="6271175"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182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54102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Following </a:t>
            </a:r>
            <a:r>
              <a:rPr lang="en-US" sz="2800" b="1" dirty="0">
                <a:solidFill>
                  <a:srgbClr val="FF0000"/>
                </a:solidFill>
              </a:rPr>
              <a:t>engine shutdown, turn the ignition switch to the OFF position.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Even </a:t>
            </a:r>
            <a:r>
              <a:rPr lang="en-US" sz="2800" b="1" dirty="0">
                <a:solidFill>
                  <a:srgbClr val="FF0000"/>
                </a:solidFill>
              </a:rPr>
              <a:t>with the battery and master switches OFF, the engine can fire and turn over if the ignition switch is left ON and the propeller is moved because the magneto requires no outside source of electrical power. </a:t>
            </a:r>
            <a:endParaRPr lang="en-US" sz="2800" b="1" dirty="0" smtClean="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62200"/>
            <a:ext cx="32559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406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59436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Be </a:t>
            </a:r>
            <a:r>
              <a:rPr lang="en-US" sz="2800" b="1" dirty="0">
                <a:solidFill>
                  <a:srgbClr val="FF0000"/>
                </a:solidFill>
              </a:rPr>
              <a:t>aware of the potential for serious injury in this situation</a:t>
            </a:r>
            <a:r>
              <a:rPr lang="en-US" sz="2800" b="1" dirty="0" smtClean="0">
                <a:solidFill>
                  <a:srgbClr val="FF0000"/>
                </a:solidFill>
              </a:rPr>
              <a:t>.</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a:solidFill>
                  <a:srgbClr val="FF0000"/>
                </a:solidFill>
              </a:rPr>
              <a:t>Even with the ignition switch in the OFF position, if the ground wire between the magneto and the ignition switch becomes disconnected or broken, the engine could accidentally start if the propeller is moved with residual fuel in the cylinder. </a:t>
            </a:r>
            <a:endParaRPr lang="en-US" sz="2800" b="1" dirty="0" smtClean="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37" y="2366752"/>
            <a:ext cx="32559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748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Induction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447800"/>
            <a:ext cx="48768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FF0000"/>
                </a:solidFill>
              </a:rPr>
              <a:t>Two types of induction systems are commonly used in small aircraft engines:</a:t>
            </a:r>
          </a:p>
          <a:p>
            <a:pPr marL="342328" indent="-342328">
              <a:buFont typeface="Arial" pitchFamily="34" charset="0"/>
              <a:buChar char="•"/>
            </a:pP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1</a:t>
            </a:r>
            <a:r>
              <a:rPr lang="en-US" sz="2800" b="1" dirty="0">
                <a:solidFill>
                  <a:srgbClr val="FF0000"/>
                </a:solidFill>
              </a:rPr>
              <a:t>. The carburetor system, which mixes the fuel and air in the carburetor before this mixture enters the intake </a:t>
            </a:r>
            <a:r>
              <a:rPr lang="en-US" sz="2800" b="1" dirty="0" smtClean="0">
                <a:solidFill>
                  <a:srgbClr val="FF0000"/>
                </a:solidFill>
              </a:rPr>
              <a:t>manifold.</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38400"/>
            <a:ext cx="4343400" cy="246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52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Ignition System</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97244"/>
            <a:ext cx="44958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If </a:t>
            </a:r>
            <a:r>
              <a:rPr lang="en-US" sz="2800" b="1" dirty="0">
                <a:solidFill>
                  <a:srgbClr val="FF0000"/>
                </a:solidFill>
              </a:rPr>
              <a:t>this occurs, the only way to stop the engine is to move the mixture lever to the idle cutoff position, then have the system checked by a qualified aviation maintenance technician. </a:t>
            </a:r>
            <a:endParaRPr lang="en-US" sz="2800" b="1" dirty="0" smtClean="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5600"/>
            <a:ext cx="3255963"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16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24000"/>
            <a:ext cx="60960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engine oil system performs several important functions:</a:t>
            </a:r>
          </a:p>
          <a:p>
            <a:pPr marL="798724" lvl="1" indent="-342328">
              <a:buFont typeface="Arial" pitchFamily="34" charset="0"/>
              <a:buChar char="•"/>
            </a:pPr>
            <a:r>
              <a:rPr lang="en-US" sz="2800" b="1" dirty="0" smtClean="0">
                <a:solidFill>
                  <a:srgbClr val="FF0000"/>
                </a:solidFill>
              </a:rPr>
              <a:t>Lubrication </a:t>
            </a:r>
            <a:r>
              <a:rPr lang="en-US" sz="2800" b="1" dirty="0">
                <a:solidFill>
                  <a:srgbClr val="FF0000"/>
                </a:solidFill>
              </a:rPr>
              <a:t>of the engine’s moving parts</a:t>
            </a:r>
          </a:p>
          <a:p>
            <a:pPr marL="798724" lvl="1" indent="-342328">
              <a:buFont typeface="Arial" pitchFamily="34" charset="0"/>
              <a:buChar char="•"/>
            </a:pPr>
            <a:r>
              <a:rPr lang="en-US" sz="2800" b="1" dirty="0" smtClean="0">
                <a:solidFill>
                  <a:srgbClr val="FF0000"/>
                </a:solidFill>
              </a:rPr>
              <a:t>Cooling </a:t>
            </a:r>
            <a:r>
              <a:rPr lang="en-US" sz="2800" b="1" dirty="0">
                <a:solidFill>
                  <a:srgbClr val="FF0000"/>
                </a:solidFill>
              </a:rPr>
              <a:t>of the engine by reducing friction</a:t>
            </a:r>
          </a:p>
          <a:p>
            <a:pPr marL="798724" lvl="1" indent="-342328">
              <a:buFont typeface="Arial" pitchFamily="34" charset="0"/>
              <a:buChar char="•"/>
            </a:pPr>
            <a:r>
              <a:rPr lang="en-US" sz="2800" b="1" dirty="0" smtClean="0">
                <a:solidFill>
                  <a:srgbClr val="FF0000"/>
                </a:solidFill>
              </a:rPr>
              <a:t>Removing </a:t>
            </a:r>
            <a:r>
              <a:rPr lang="en-US" sz="2800" b="1" dirty="0">
                <a:solidFill>
                  <a:srgbClr val="FF0000"/>
                </a:solidFill>
              </a:rPr>
              <a:t>heat from the cylinders</a:t>
            </a:r>
          </a:p>
          <a:p>
            <a:pPr marL="798724" lvl="1" indent="-342328">
              <a:buFont typeface="Arial" pitchFamily="34" charset="0"/>
              <a:buChar char="•"/>
            </a:pPr>
            <a:r>
              <a:rPr lang="en-US" sz="2800" b="1" dirty="0" smtClean="0">
                <a:solidFill>
                  <a:srgbClr val="FF0000"/>
                </a:solidFill>
              </a:rPr>
              <a:t>Providing </a:t>
            </a:r>
            <a:r>
              <a:rPr lang="en-US" sz="2800" b="1" dirty="0">
                <a:solidFill>
                  <a:srgbClr val="FF0000"/>
                </a:solidFill>
              </a:rPr>
              <a:t>a seal between the cylinder walls and pistons</a:t>
            </a:r>
          </a:p>
          <a:p>
            <a:pPr marL="798724" lvl="1" indent="-342328">
              <a:buFont typeface="Arial" pitchFamily="34" charset="0"/>
              <a:buChar char="•"/>
            </a:pPr>
            <a:r>
              <a:rPr lang="en-US" sz="2800" b="1" dirty="0" smtClean="0">
                <a:solidFill>
                  <a:srgbClr val="FF0000"/>
                </a:solidFill>
              </a:rPr>
              <a:t>Carrying </a:t>
            </a:r>
            <a:r>
              <a:rPr lang="en-US" sz="2800" b="1" dirty="0">
                <a:solidFill>
                  <a:srgbClr val="FF0000"/>
                </a:solidFill>
              </a:rPr>
              <a:t>away </a:t>
            </a:r>
            <a:r>
              <a:rPr lang="en-US" sz="2800" b="1" dirty="0" smtClean="0">
                <a:solidFill>
                  <a:srgbClr val="FF0000"/>
                </a:solidFill>
              </a:rPr>
              <a:t>contaminants</a:t>
            </a:r>
            <a:endParaRPr lang="en-US" sz="2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905125"/>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85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24000"/>
            <a:ext cx="60960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Reciprocating </a:t>
            </a:r>
            <a:r>
              <a:rPr lang="en-US" sz="2800" b="1" dirty="0">
                <a:solidFill>
                  <a:srgbClr val="FF0000"/>
                </a:solidFill>
              </a:rPr>
              <a:t>engines use either a wet-sump or a dry-sump oil system.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In </a:t>
            </a:r>
            <a:r>
              <a:rPr lang="en-US" sz="2800" b="1" dirty="0">
                <a:solidFill>
                  <a:srgbClr val="FF0000"/>
                </a:solidFill>
              </a:rPr>
              <a:t>a wet-sump system, the oil is located in a sump, which is an integral part of the engine.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In </a:t>
            </a:r>
            <a:r>
              <a:rPr lang="en-US" sz="2800" b="1" dirty="0">
                <a:solidFill>
                  <a:srgbClr val="FF0000"/>
                </a:solidFill>
              </a:rPr>
              <a:t>a dry-sump system, the oil is contained in a separate tank, and circulated through the engine by pumps</a:t>
            </a:r>
            <a:r>
              <a:rPr lang="en-US" sz="2800" b="1" dirty="0" smtClean="0">
                <a:solidFill>
                  <a:srgbClr val="FF0000"/>
                </a:solidFill>
              </a:rPr>
              <a: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76600"/>
            <a:ext cx="259484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48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6096000"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main component of a wet-sump system is the oil pump, which draws oil from the sump and routes it to the engine.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After </a:t>
            </a:r>
            <a:r>
              <a:rPr lang="en-US" sz="2800" b="1" dirty="0">
                <a:solidFill>
                  <a:srgbClr val="FF0000"/>
                </a:solidFill>
              </a:rPr>
              <a:t>the oil passes through the engine, it returns to the sump.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In </a:t>
            </a:r>
            <a:r>
              <a:rPr lang="en-US" sz="2800" b="1" dirty="0">
                <a:solidFill>
                  <a:srgbClr val="FF0000"/>
                </a:solidFill>
              </a:rPr>
              <a:t>some engines, additional lubrication is supplied by the rotating crankshaft, which splashes oil onto portions of the engine</a:t>
            </a:r>
            <a:r>
              <a:rPr lang="en-US" sz="2800" b="1" dirty="0" smtClean="0">
                <a:solidFill>
                  <a:srgbClr val="FF0000"/>
                </a:solidFill>
              </a:rPr>
              <a:t>.</a:t>
            </a:r>
            <a:endParaRPr lang="en-US" sz="2800" b="1" dirty="0">
              <a:solidFill>
                <a:srgbClr val="FF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373" y="3429000"/>
            <a:ext cx="3045227" cy="1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83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870931"/>
            <a:ext cx="5486400"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oil pressure gauge provides a direct indication of the oil system operation.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It </a:t>
            </a:r>
            <a:r>
              <a:rPr lang="en-US" sz="2800" b="1" dirty="0">
                <a:solidFill>
                  <a:srgbClr val="FF0000"/>
                </a:solidFill>
              </a:rPr>
              <a:t>ensures the pressure in pounds per square inch (psi) of the oil supplied to the engine</a:t>
            </a:r>
            <a:r>
              <a:rPr lang="en-US" sz="2800" b="1" dirty="0" smtClean="0">
                <a:solidFill>
                  <a:srgbClr val="FF0000"/>
                </a:solidFill>
              </a:rPr>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90" y="4572000"/>
            <a:ext cx="3848085" cy="214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27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68870"/>
            <a:ext cx="55626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Green </a:t>
            </a:r>
            <a:r>
              <a:rPr lang="en-US" sz="2800" b="1" dirty="0">
                <a:solidFill>
                  <a:srgbClr val="FF0000"/>
                </a:solidFill>
              </a:rPr>
              <a:t>indicates the normal operating range, while red indicates the minimum and maximum pressures.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There </a:t>
            </a:r>
            <a:r>
              <a:rPr lang="en-US" sz="2800" b="1" dirty="0">
                <a:solidFill>
                  <a:srgbClr val="FF0000"/>
                </a:solidFill>
              </a:rPr>
              <a:t>should be an indication of oil pressure during engine start</a:t>
            </a:r>
            <a:r>
              <a:rPr lang="en-US" sz="2800" b="1" dirty="0" smtClean="0">
                <a:solidFill>
                  <a:srgbClr val="FF0000"/>
                </a:solidFill>
              </a:rPr>
              <a:t>.</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Refer </a:t>
            </a:r>
            <a:r>
              <a:rPr lang="en-US" sz="2800" b="1" dirty="0">
                <a:solidFill>
                  <a:srgbClr val="FF0000"/>
                </a:solidFill>
              </a:rPr>
              <a:t>to the AFM/POH for manufacturer limitations</a:t>
            </a:r>
            <a:r>
              <a:rPr lang="en-US" sz="2800" b="1" dirty="0" smtClean="0">
                <a:solidFill>
                  <a:srgbClr val="FF0000"/>
                </a:solidFill>
              </a:rPr>
              <a:t>.</a:t>
            </a:r>
            <a:endParaRPr lang="en-US" sz="2800" b="1"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00400"/>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48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44844"/>
            <a:ext cx="57150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oil temperature gauge measures the temperature of oil</a:t>
            </a:r>
            <a:r>
              <a:rPr lang="en-US" sz="2800" b="1" dirty="0" smtClean="0">
                <a:solidFill>
                  <a:srgbClr val="FF0000"/>
                </a:solidFill>
              </a:rPr>
              <a:t>.</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A </a:t>
            </a:r>
            <a:r>
              <a:rPr lang="en-US" sz="2800" b="1" dirty="0">
                <a:solidFill>
                  <a:srgbClr val="FF0000"/>
                </a:solidFill>
              </a:rPr>
              <a:t>green area shows the normal operating range and the red line indicates the maximum allowable temperature. </a:t>
            </a:r>
            <a:endParaRPr lang="en-US" sz="2800" b="1" dirty="0" smtClean="0">
              <a:solidFill>
                <a:srgbClr val="FF000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2971800"/>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915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694957"/>
            <a:ext cx="6096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Unlike </a:t>
            </a:r>
            <a:r>
              <a:rPr lang="en-US" sz="2800" b="1" dirty="0">
                <a:solidFill>
                  <a:srgbClr val="FF0000"/>
                </a:solidFill>
              </a:rPr>
              <a:t>oil pressure, changes in oil temperature occur more slowly.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This </a:t>
            </a:r>
            <a:r>
              <a:rPr lang="en-US" sz="2800" b="1" dirty="0">
                <a:solidFill>
                  <a:srgbClr val="FF0000"/>
                </a:solidFill>
              </a:rPr>
              <a:t>is particularly noticeable after starting a cold engine, when it may take several minutes or longer for the gauge to show any increase in oil temperature</a:t>
            </a:r>
            <a:r>
              <a:rPr lang="en-US" sz="2800" b="1" dirty="0" smtClean="0">
                <a:solidFill>
                  <a:srgbClr val="FF0000"/>
                </a:solidFill>
              </a:rPr>
              <a: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745" y="2447925"/>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08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286000"/>
            <a:ext cx="4724400" cy="2246607"/>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Check </a:t>
            </a:r>
            <a:r>
              <a:rPr lang="en-US" sz="2800" b="1" dirty="0">
                <a:solidFill>
                  <a:srgbClr val="FF0000"/>
                </a:solidFill>
              </a:rPr>
              <a:t>oil temperature periodically during flight especially when operating in high or low ambient air temperature. </a:t>
            </a:r>
            <a:endParaRPr lang="en-US" sz="2800" b="1" dirty="0" smtClean="0">
              <a:solidFill>
                <a:srgbClr val="FF000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47925"/>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636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35560" y="1752600"/>
            <a:ext cx="6096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High </a:t>
            </a:r>
            <a:r>
              <a:rPr lang="en-US" sz="2800" b="1" dirty="0">
                <a:solidFill>
                  <a:srgbClr val="FF0000"/>
                </a:solidFill>
              </a:rPr>
              <a:t>oil temperature indications may signal a plugged oil line, a low oil quantity, a blocked oil cooler, or a defective temperature gauge.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Low </a:t>
            </a:r>
            <a:r>
              <a:rPr lang="en-US" sz="2800" b="1" dirty="0">
                <a:solidFill>
                  <a:srgbClr val="FF0000"/>
                </a:solidFill>
              </a:rPr>
              <a:t>oil temperature indications may signal improper oil viscosity during cold weather operations</a:t>
            </a:r>
            <a:r>
              <a:rPr lang="en-US" sz="2800" b="1" dirty="0" smtClean="0">
                <a:solidFill>
                  <a:srgbClr val="FF0000"/>
                </a:solidFill>
              </a:rPr>
              <a: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4886325"/>
            <a:ext cx="35337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116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Induction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2149418"/>
            <a:ext cx="4876800" cy="3108382"/>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2</a:t>
            </a:r>
            <a:r>
              <a:rPr lang="en-US" sz="2800" b="1" dirty="0">
                <a:solidFill>
                  <a:srgbClr val="FF0000"/>
                </a:solidFill>
              </a:rPr>
              <a:t>. The fuel injection system, which mixes the fuel and air immediately before entry into each cylinder or injects fuel directly into each </a:t>
            </a:r>
            <a:r>
              <a:rPr lang="en-US" sz="2800" b="1" dirty="0" smtClean="0">
                <a:solidFill>
                  <a:srgbClr val="FF0000"/>
                </a:solidFill>
              </a:rPr>
              <a:t>cylinder.</a:t>
            </a:r>
            <a:endParaRPr lang="en-US" sz="2800" b="1" dirty="0">
              <a:solidFill>
                <a:srgbClr val="00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15" y="3991087"/>
            <a:ext cx="4467225" cy="253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38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42557"/>
            <a:ext cx="6096000"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oil filler cap and dipstick (for measuring the oil quantity) are usually accessible through a panel in the engine cowling.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Placards </a:t>
            </a:r>
            <a:r>
              <a:rPr lang="en-US" sz="2800" b="1" dirty="0">
                <a:solidFill>
                  <a:srgbClr val="FF0000"/>
                </a:solidFill>
              </a:rPr>
              <a:t>near the access panel provide information about the correct oil type and weight, as well as the minimum and maximum oil </a:t>
            </a:r>
            <a:r>
              <a:rPr lang="en-US" sz="2800" b="1" dirty="0" smtClean="0">
                <a:solidFill>
                  <a:srgbClr val="FF0000"/>
                </a:solidFill>
              </a:rPr>
              <a:t>quantity.</a:t>
            </a:r>
            <a:endParaRPr lang="en-US" sz="2800" b="1" dirty="0">
              <a:solidFill>
                <a:srgbClr val="FF00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976" y="2902584"/>
            <a:ext cx="3075624" cy="205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64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4165314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Class Summary</a:t>
            </a:r>
            <a:br>
              <a:rPr lang="en-US" sz="4000" b="1" dirty="0" smtClean="0"/>
            </a:br>
            <a:r>
              <a:rPr lang="en-US" sz="4000" b="1" dirty="0" smtClean="0"/>
              <a:t>Ignition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416470"/>
            <a:ext cx="43434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Carburetor </a:t>
            </a:r>
            <a:r>
              <a:rPr lang="en-US" sz="2800" b="1" dirty="0">
                <a:solidFill>
                  <a:srgbClr val="FF0000"/>
                </a:solidFill>
              </a:rPr>
              <a:t>heat is an anti-icing system that preheats the air before it reaches the carburetor, and is intended to keep the fuel/air mixture above the freezing temperature to prevent the formation of carburetor ice. </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799"/>
            <a:ext cx="3507887" cy="263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428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Class Summary</a:t>
            </a:r>
            <a:br>
              <a:rPr lang="en-US" sz="4000" b="1" dirty="0" smtClean="0"/>
            </a:br>
            <a:r>
              <a:rPr lang="en-US" sz="4000" b="1" dirty="0" smtClean="0"/>
              <a:t>Oil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371600"/>
            <a:ext cx="9067800" cy="138483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In </a:t>
            </a:r>
            <a:r>
              <a:rPr lang="en-US" sz="2800" b="1" dirty="0">
                <a:solidFill>
                  <a:srgbClr val="FF0000"/>
                </a:solidFill>
              </a:rPr>
              <a:t>a fuel injection system, the fuel is injected directly into the cylinders, or just ahead of the intake valve. </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40" y="2819400"/>
            <a:ext cx="7038975" cy="382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094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7" name="AutoShape 2"/>
          <p:cNvSpPr>
            <a:spLocks/>
          </p:cNvSpPr>
          <p:nvPr/>
        </p:nvSpPr>
        <p:spPr bwMode="auto">
          <a:xfrm>
            <a:off x="485553" y="5938242"/>
            <a:ext cx="3690193" cy="933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8"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9"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0" name="Rectangle 5"/>
          <p:cNvSpPr>
            <a:spLocks/>
          </p:cNvSpPr>
          <p:nvPr/>
        </p:nvSpPr>
        <p:spPr bwMode="auto">
          <a:xfrm>
            <a:off x="380638" y="151813"/>
            <a:ext cx="8610451"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54" tIns="50776" rIns="88854" bIns="50776"/>
          <a:lstStyle/>
          <a:p>
            <a:pPr algn="ctr" defTabSz="913722" fontAlgn="base" hangingPunct="0">
              <a:spcBef>
                <a:spcPct val="0"/>
              </a:spcBef>
              <a:spcAft>
                <a:spcPct val="0"/>
              </a:spcAft>
            </a:pPr>
            <a:r>
              <a:rPr lang="en-US" sz="3200" b="1">
                <a:solidFill>
                  <a:srgbClr val="000000"/>
                </a:solidFill>
                <a:latin typeface="Helvetica" charset="0"/>
                <a:ea typeface="Helvetica" charset="0"/>
                <a:cs typeface="Helvetica" charset="0"/>
                <a:sym typeface="Helvetica" charset="0"/>
              </a:rPr>
              <a:t>Lesson Closure - 3 – 2 - 1</a:t>
            </a:r>
            <a:endParaRPr lang="en-US" sz="2500">
              <a:solidFill>
                <a:srgbClr val="000000"/>
              </a:solidFill>
              <a:sym typeface="Helvetica Light" charset="0"/>
            </a:endParaRPr>
          </a:p>
        </p:txBody>
      </p:sp>
      <p:grpSp>
        <p:nvGrpSpPr>
          <p:cNvPr id="57351" name="Group 6"/>
          <p:cNvGrpSpPr>
            <a:grpSpLocks/>
          </p:cNvGrpSpPr>
          <p:nvPr/>
        </p:nvGrpSpPr>
        <p:grpSpPr bwMode="auto">
          <a:xfrm>
            <a:off x="179710" y="1237878"/>
            <a:ext cx="4468192" cy="2153171"/>
            <a:chOff x="0" y="0"/>
            <a:chExt cx="485" cy="231"/>
          </a:xfrm>
        </p:grpSpPr>
        <p:sp>
          <p:nvSpPr>
            <p:cNvPr id="57358" name="AutoShape 7"/>
            <p:cNvSpPr>
              <a:spLocks/>
            </p:cNvSpPr>
            <p:nvPr/>
          </p:nvSpPr>
          <p:spPr bwMode="auto">
            <a:xfrm>
              <a:off x="0" y="0"/>
              <a:ext cx="485" cy="231"/>
            </a:xfrm>
            <a:prstGeom prst="roundRect">
              <a:avLst>
                <a:gd name="adj" fmla="val 11718"/>
              </a:avLst>
            </a:prstGeom>
            <a:solidFill>
              <a:srgbClr val="FFC0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9" name="Rectangle 8"/>
            <p:cNvSpPr>
              <a:spLocks/>
            </p:cNvSpPr>
            <p:nvPr/>
          </p:nvSpPr>
          <p:spPr bwMode="auto">
            <a:xfrm>
              <a:off x="7" y="37"/>
              <a:ext cx="4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3. List 3 things you learned today.</a:t>
              </a:r>
              <a:endParaRPr lang="en-US" sz="2500" dirty="0">
                <a:solidFill>
                  <a:srgbClr val="000000"/>
                </a:solidFill>
                <a:sym typeface="Helvetica Light" charset="0"/>
              </a:endParaRPr>
            </a:p>
          </p:txBody>
        </p:sp>
      </p:grpSp>
      <p:grpSp>
        <p:nvGrpSpPr>
          <p:cNvPr id="57352" name="Group 12"/>
          <p:cNvGrpSpPr>
            <a:grpSpLocks/>
          </p:cNvGrpSpPr>
          <p:nvPr/>
        </p:nvGrpSpPr>
        <p:grpSpPr bwMode="auto">
          <a:xfrm>
            <a:off x="2550552" y="4008323"/>
            <a:ext cx="3953619" cy="2311673"/>
            <a:chOff x="0" y="0"/>
            <a:chExt cx="443" cy="259"/>
          </a:xfrm>
        </p:grpSpPr>
        <p:sp>
          <p:nvSpPr>
            <p:cNvPr id="57356" name="AutoShape 13"/>
            <p:cNvSpPr>
              <a:spLocks/>
            </p:cNvSpPr>
            <p:nvPr/>
          </p:nvSpPr>
          <p:spPr bwMode="auto">
            <a:xfrm>
              <a:off x="0" y="0"/>
              <a:ext cx="443" cy="259"/>
            </a:xfrm>
            <a:prstGeom prst="roundRect">
              <a:avLst>
                <a:gd name="adj" fmla="val 11718"/>
              </a:avLst>
            </a:prstGeom>
            <a:solidFill>
              <a:srgbClr val="00B0F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7" name="Rectangle 14"/>
            <p:cNvSpPr>
              <a:spLocks/>
            </p:cNvSpPr>
            <p:nvPr/>
          </p:nvSpPr>
          <p:spPr bwMode="auto">
            <a:xfrm>
              <a:off x="16" y="24"/>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800" b="1" dirty="0">
                  <a:solidFill>
                    <a:srgbClr val="FFFFFF"/>
                  </a:solidFill>
                  <a:latin typeface="Helvetica" charset="0"/>
                  <a:ea typeface="Helvetica" charset="0"/>
                  <a:cs typeface="Helvetica" charset="0"/>
                  <a:sym typeface="Helvetica" charset="0"/>
                </a:rPr>
                <a:t>1. Create (1) quiz question with answer about today’s lesson.</a:t>
              </a:r>
              <a:endParaRPr lang="en-US" sz="2000" dirty="0">
                <a:solidFill>
                  <a:srgbClr val="000000"/>
                </a:solidFill>
                <a:sym typeface="Helvetica Light" charset="0"/>
              </a:endParaRPr>
            </a:p>
          </p:txBody>
        </p:sp>
      </p:grpSp>
      <p:grpSp>
        <p:nvGrpSpPr>
          <p:cNvPr id="57353" name="Group 15"/>
          <p:cNvGrpSpPr>
            <a:grpSpLocks/>
          </p:cNvGrpSpPr>
          <p:nvPr/>
        </p:nvGrpSpPr>
        <p:grpSpPr bwMode="auto">
          <a:xfrm>
            <a:off x="4740549" y="1141885"/>
            <a:ext cx="4145607" cy="2249165"/>
            <a:chOff x="0" y="0"/>
            <a:chExt cx="465" cy="252"/>
          </a:xfrm>
        </p:grpSpPr>
        <p:sp>
          <p:nvSpPr>
            <p:cNvPr id="57354" name="AutoShape 16"/>
            <p:cNvSpPr>
              <a:spLocks/>
            </p:cNvSpPr>
            <p:nvPr/>
          </p:nvSpPr>
          <p:spPr bwMode="auto">
            <a:xfrm>
              <a:off x="0" y="0"/>
              <a:ext cx="463" cy="252"/>
            </a:xfrm>
            <a:prstGeom prst="roundRect">
              <a:avLst>
                <a:gd name="adj" fmla="val 11718"/>
              </a:avLst>
            </a:prstGeom>
            <a:solidFill>
              <a:srgbClr val="FFFF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5" name="Rectangle 17"/>
            <p:cNvSpPr>
              <a:spLocks/>
            </p:cNvSpPr>
            <p:nvPr/>
          </p:nvSpPr>
          <p:spPr bwMode="auto">
            <a:xfrm>
              <a:off x="11" y="46"/>
              <a:ext cx="4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2. List 2 things you have questions about today’s lesson.</a:t>
              </a:r>
              <a:endParaRPr lang="en-US" sz="2500" dirty="0">
                <a:solidFill>
                  <a:srgbClr val="000000"/>
                </a:solidFill>
                <a:sym typeface="Helvetica Light" charset="0"/>
              </a:endParaRPr>
            </a:p>
          </p:txBody>
        </p:sp>
      </p:grpSp>
    </p:spTree>
    <p:extLst>
      <p:ext uri="{BB962C8B-B14F-4D97-AF65-F5344CB8AC3E}">
        <p14:creationId xmlns:p14="http://schemas.microsoft.com/office/powerpoint/2010/main" val="2840963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are the two types of induction systems used on an aircraft?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tx1"/>
                </a:solidFill>
              </a:rPr>
              <a:t>What is the chief disadvantage of a float-type carburetor?</a:t>
            </a:r>
            <a:endParaRPr lang="en-US" altLang="en-US" sz="2500" b="1" dirty="0">
              <a:solidFill>
                <a:schemeClr val="tx1"/>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what  must be done to the mixture as an aircraft descends </a:t>
            </a:r>
            <a:r>
              <a:rPr lang="en-US" altLang="en-US" sz="2500" b="1" dirty="0">
                <a:solidFill>
                  <a:schemeClr val="bg1">
                    <a:lumMod val="85000"/>
                  </a:schemeClr>
                </a:solidFill>
              </a:rPr>
              <a:t>from high </a:t>
            </a:r>
            <a:r>
              <a:rPr lang="en-US" altLang="en-US" sz="2500" b="1" dirty="0" smtClean="0">
                <a:solidFill>
                  <a:schemeClr val="bg1">
                    <a:lumMod val="85000"/>
                  </a:schemeClr>
                </a:solidFill>
              </a:rPr>
              <a:t>altitude?</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6426393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Carburetor Systems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524000"/>
            <a:ext cx="9067800" cy="95394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chief disadvantage of the float carburetor, however, is its icing tendency. </a:t>
            </a:r>
            <a:endParaRPr lang="en-US" sz="2800" b="1" dirty="0" smtClean="0">
              <a:solidFill>
                <a:srgbClr val="FF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949"/>
            <a:ext cx="6676464" cy="426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292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are the two types of induction systems used on an aircraft? </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What is the chief disadvantage of a float-type carburetor?</a:t>
            </a:r>
            <a:endParaRPr lang="en-US" altLang="en-US" sz="2500" b="1" dirty="0">
              <a:solidFill>
                <a:schemeClr val="bg1">
                  <a:lumMod val="85000"/>
                </a:schemeClr>
              </a:solidFill>
            </a:endParaRPr>
          </a:p>
          <a:p>
            <a:pPr marL="550105" indent="-473112" defTabSz="913863" eaLnBrk="1">
              <a:spcBef>
                <a:spcPts val="281"/>
              </a:spcBef>
              <a:buClr>
                <a:srgbClr val="0070C0"/>
              </a:buClr>
              <a:buSzPct val="80000"/>
              <a:buFontTx/>
              <a:buAutoNum type="arabicParenR"/>
            </a:pPr>
            <a:r>
              <a:rPr lang="en-US" altLang="en-US" sz="2500" b="1" dirty="0" smtClean="0">
                <a:solidFill>
                  <a:srgbClr val="0070C0"/>
                </a:solidFill>
              </a:rPr>
              <a:t>Where are carburetors normally calibrated and what position is the fuel/air mixture set?</a:t>
            </a:r>
          </a:p>
          <a:p>
            <a:pPr marL="550105" indent="-473112" defTabSz="913863" eaLnBrk="1">
              <a:spcBef>
                <a:spcPts val="281"/>
              </a:spcBef>
              <a:buClr>
                <a:srgbClr val="0070C0"/>
              </a:buClr>
              <a:buSzPct val="80000"/>
              <a:buFontTx/>
              <a:buAutoNum type="arabicParenR"/>
            </a:pPr>
            <a:r>
              <a:rPr lang="en-US" altLang="en-US" sz="2500" b="1" dirty="0" smtClean="0">
                <a:solidFill>
                  <a:schemeClr val="bg1">
                    <a:lumMod val="85000"/>
                  </a:schemeClr>
                </a:solidFill>
              </a:rPr>
              <a:t>Describe what happens to the fuel mixture as the aircraft gains altitude?</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what  must be done to the mixture as an aircraft descends </a:t>
            </a:r>
            <a:r>
              <a:rPr lang="en-US" altLang="en-US" sz="2500" b="1" dirty="0">
                <a:solidFill>
                  <a:schemeClr val="bg1">
                    <a:lumMod val="85000"/>
                  </a:schemeClr>
                </a:solidFill>
              </a:rPr>
              <a:t>from high </a:t>
            </a:r>
            <a:r>
              <a:rPr lang="en-US" altLang="en-US" sz="2500" b="1" dirty="0" smtClean="0">
                <a:solidFill>
                  <a:schemeClr val="bg1">
                    <a:lumMod val="85000"/>
                  </a:schemeClr>
                </a:solidFill>
              </a:rPr>
              <a:t>altitude?</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2/3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64263936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Aircraft Systems</a:t>
            </a:r>
            <a:br>
              <a:rPr lang="en-US" sz="4000" b="1" dirty="0" smtClean="0"/>
            </a:br>
            <a:r>
              <a:rPr lang="en-US" sz="4000" b="1" dirty="0" smtClean="0"/>
              <a:t>Mixture Control</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03200" y="1447800"/>
            <a:ext cx="8763000" cy="181572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Carburetors </a:t>
            </a:r>
            <a:r>
              <a:rPr lang="en-US" sz="2800" b="1" dirty="0">
                <a:solidFill>
                  <a:srgbClr val="FF0000"/>
                </a:solidFill>
              </a:rPr>
              <a:t>are normally calibrated at sea-level pressure, where the correct fuel-to-air mixture ratio is established with the mixture control set in the FULL RICH position. </a:t>
            </a:r>
            <a:endParaRPr lang="en-US" sz="2800" b="1" dirty="0" smtClean="0">
              <a:solidFill>
                <a:srgbClr val="FF0000"/>
              </a:solidFill>
            </a:endParaRPr>
          </a:p>
        </p:txBody>
      </p:sp>
      <p:sp>
        <p:nvSpPr>
          <p:cNvPr id="2" name="AutoShape 2" descr="data:image/jpeg;base64,/9j/4AAQSkZJRgABAQAAAQABAAD/2wCEAAkGBxQTEhQUExQVFRQXGB8XGBgYGBcXGBgXFxcXFxocFxcYHCggGB0lHBcUITEhJSkrLi4uFx8zODMsNygtLiwBCgoKDg0OGhAQGzQmHyQsLCwsLCwtLCwsLCwsLCwsLCwsLCwsLCwsLCwsLCwsLCwsLCwsLCwsLCwsLCwsLCwsLP/AABEIAJIBWAMBIgACEQEDEQH/xAAcAAABBQEBAQAAAAAAAAAAAAAFAAIDBAYBBwj/xABLEAABAwEFBAUIBwYDBgcAAAABAAIRAwQFEiExBkFRYRMicYGRBzJSkqGxwdEUI0Jy0uHwFRYkQ1NiNIKyM0RUwuLyFyU1Y3Oi0//EABoBAQADAQEBAAAAAAAAAAAAAAABAgMEBQb/xAAuEQACAgEDAwIEBgMBAAAAAAAAAQIRAwQSITFBUQUTMsHw8RQikaGx0WFx4YH/2gAMAwEAAhEDEQA/AB1NoTLawBhJ7OCpN+mA/wCG/wDsF2nUtOIdLZXOp72tcAT2EjLclona/AAY0ipSJPCOUgo69+5U7LYw5zWkYXgAiSAJAzGamfMxhf6pVMb/ACl8q/MdJmZyKTdFzLg7Tgf1K4Ht4O8CtLMzspJwcz9Smvqs4wO/5JYocBKY8LvSsjU+DvkmCqz0vY75IKOp4TOlp+kPB3yUrXs9Nvt+SWTTOtTmuK417P6jfb8lI0s/qM8UFDZXQU8hn9Rnik0M/qU/WCChvSHmnhx5pwLP6lL1x813Ez06frj5oRQmvPNWG1ioWvb6dP12/NJxb6bPXb80A99ftTellNwj02es35p7aY9JnrD5oKFhBIMCRoYzHYVMJSp0R6TfWHzVqmxg+0PWCmxRTIKYW8UVLWHe3xCjdZ2nRwB7R81FigbCkDk+rQg6jxHzURZzHiEBTvs/UVfulUrkpmbNG/o/bUb8USvGxPfRe1gxEiFBYMn02tcGupMaMeRAewh0xvgrLL2NsPc1VvokPPGUNeFaq1KtQlzrXSJJ3UQNexQiyVT/ALxSP+SFbfErskViulqkq3fWH+8UvUUYsFYmPpFL1EUo+SNkvByE1cN215P8RSy/tVSpYq3/ABFP1VO9DZLwXAEgM1TZYq5/n0vVUjrDaRpWpHd5pTehskSPCr1Mk82K0n+ZT9Uphum0HWqz1U3IbJATaEzTAPpBes+SWqHutUZgin7nj4Lyy/LorBol4ecQAAGZJIHxW28m15mytqOw4g8NB4gtL/xKHJdRsfQ9D24sgdYK7BAGHwghJZraDbPpKNSn0cYhEnmuq0ZKhTXU5ZrvNR4a0GeKsVW2Kjh6Wo5zt7W7lLd94CjQtNc6sZDfvuyHtIXl1mrhxJJLjMSVzSltXB0RjubNbet3XZWdLK1Si7XrMxN7sJkIFabhpSYtgcOMP+IVa01A2D5oEzKCOviXHq9XcdD2/kqQ3T+FF5OMPiYXdc1LP+KEx6DvfCnq3LSDQfpDe9p+SBVqsmWmWxrv7xuVxkQCc+3cUm2qsmKT6fIMWe56W+0N9U/hTmbO04P8XS5S0j/kVAZDmp2sBonJuLOcRdO4jDuO+dVSEmy0opFunsy3L+NoieTvwKansxTn/HUe5r/wKs2hQa5uIktwaQ8HEI6wmMj1sxpC7UpNZSpvEgukHIwczod/5raTpfczVX/wIU9mqIn+Pp67mvyy+6oX3DRBH/mLO5lT8KB54nSTpPs/JT2C68bpLsp3Zk8gFEHb+5MkkvsGW7PUicryHdTf8lPS2aYB/wCpNPax4+C0Nw7LCAagFJnF5GM9jdG9/giN9bKtw47N1wB1mYpJ5tPHl4LVxddDLfG/t/RkP3dpYhN5M9R3vhSHZunuvCl4H5IZbbLmY3bjkZnORxyQ+m4tceQOoDtxjIjcYWDlTpr92bKKq1/C/oOnZXKReNn7/wDtTmbIPj/H2UntH4EIs1ophmTHExno77IzjDkJnmpha2jBhAiQAA0SMhixSOtv/JX3L6bK19Ugv+6J322zeI/Ao/3Uz/x1lju/Aq1G0tc3C7CDhdnh3y0tzAnQOHeob0tLXVppxhgQAI9kD49qqpL6bJ2/VBL91D/xtmH6+4mHZiJ/j7P4f9CZZ67Tl0cktgcz4aZKpaKrRJgmdMojdE781b67kUvqi7T2VcdLfRPY0/gVijse+JNtpH/KfwIPcdeq+rgaImRpOY5LcXbs1XOb5j+44R4DNWpv6ZVyS+yM27ZeCf46l6p/AqlfZzhbrOO0H/8ANb0bM0SYq1m/cYWt8STJQDa7ZEU5fSP1R134Tz5c9ytsa5+bKrJHp8jPO2YO622Y8f1gXDskTP8AFWQ8Os38KFkFronuU9jqtaHAjMyJO6dFm2aJf4CP7nkCX2+zsbOeEz7GtEqaz/s2yAhrTan73OljB91o170HtdsaWEFswIEZScs5jVDqrGvq5AhpPmt4aEAK3awvBpTtPQc3qWSi3cIBn3qu23CRFJmfb812gKIzFPASZIIkCXAkAHcMJaPvKG0WkCABlPCIED3KkrvqSuhcr2waNpMM5aHXxV2z2V2pp0mds+5R3I2pU6tIAuPKSB2LSUtkyBjtFVrRvxH4ae1WhFtFJySZmLc9tMzhpuBGcA5QgDbzYXZ0mETzC9GrUrvw4DUxczI9wWK2j2XFMGpQONhzyzjfnCtsa5IjkTdMgs1roEZ0iDG4q7SusVWmpRkhkFw4c1nrOIAG9aXZG/BRtTaRIwVWlhHaMj4hYRdz5NZcRLjGUS4NAA+q1JIHSQCZJP3lK+nSLwGxhlw1jKOp3Sh9qdFRwEZFSA8StZGaQNq0ZczfD2nj/MZ+alsVOHVGjc+PaQuViQZa4tcNCFLdbCMRxdYumdcwj6BL8xHb7IZDHAgkgacXRokrN6F8uxOxObEHhni96SlcdCs1Zm7ZflXo3N0a7OPu/mhtyvOFxJAEyexVb8qua0NzzQxtoIZA3681njg5I0yTUGGH06tqqijZ2l/uHNx3LY3R5KazwMVpptdwDS4eKMeTa6QyxMqR16suc7eRMAdi3dyDC4zkAJkrrjFRVI5JScnbPIdqNiq9hplzw2pTkAVGSC3PKRzWeB6owkOPh7F9C3hbWVGupuAcxwwuBzBByK+br9oGyWutRaT9W8hp4tOYn/KQqzgp8MtDI4coLWaq4mCEVsFVwZUyaAHQZHpNw5GMjms/dlqx4sOoGY7TuRWg4PDi4tPWEhzi3KPObxK41Fxk0dm5SjZcrWwscamBpIYWQSYlrgwkYQDnzO9QOq6NIyZMZk5Pgx3KG22hpaT0jsfR4TJ87r7ucag8ZUNKu5wEkuIaB3DRXl8JWPUlrRj7Y98L0LZS639G0tAp8XxLj91ZjZG6+ktALhLWgkznrovU7KNOAW2CFRsxzz5oVn2cou6zw57uLnEqG2bLgHHZ6jqTxpmYK0FAiE20uyWphZgb5Y2o1wrtDLQxpJcMsYA15ry61B2ZnOJK9n2nsHTUnR57QS079Mx3heM2i0ls6g5iecwufPaaOnT8pnKdMua0DLMAzOeXt7FbqBzWjQgHd4ZodabS4Fp0IIIPaOat9I4iMRzI5cTu5rNtUbU7JqNQa557u9PJZinPRdoVNervSNQTEZKkHyS1wXnWsACAN3uhMbb9YABiPD8goy5vDJR0XDEQNFdtlUjYbACa1Ss+AGNJJ4Fx3d0rSVrWawx16ho0Pssb5zwN5WWu95pXfUeImo8eqDHzQl16VKjh5zo5xPLsXpaXTyyrg8zV6qGF3Jmxtl7WBjW/Uvc12jpifF0qrZ70ptk2eocMS6jV3t/tOizt6WW0Gg1xpEMa6QYOnLiu17cHURhALtIjNdMtFJOq+Zyx18Gm7/Xj+SxtBd7AOno+YesW8OPh7FnKRLg4jQmFDabXWa4sdIpOERqOPdoorFXMvImDp2rz9Xp5YnUkelo9TDNG4s5aWkSeH6+ahoVM5GuvvKltBcDiBII9mUe5Q0mZArmXQ6u4QsVUluuc/FO6JzjrETHsXbvo5DtU7hLz1oAB4KknzwSkbbYauyz2evXcATiDBxMAGJ7T7Eduu7HWodNaSSD5rdMvgFlLLRiz2WmdH1C53eSR7IXpbq7abc8mtbPcAuuKqKOOT5ZTqXDZQM6LI7PigF47OilNSzzH2qerXD5o3b7U59DpKby2MyBhPjIVa6LYXgTroQNJV7Knlm0ljY1zXsyDzpwIWVvC0YK7HaECZWw26EWroh5omp60D4HxWE2iEVASOG/kuSaXuNHZBv202X7NfkVZdJBWwslpDhIghYB1JhYHAK9c144erOWfcq3Zdxo1tVPsc4Z5qvQfiEg9isWUZLSXwma6nKlXzpkyc0lFiInJJSgYC+7V0j8t0qn9FcGYo6uk8O1drziOiPbO5tc0wQTBCrF7IqhOKm3Z6n5G71p17IKDiOloSC3eWEyCPcvQbXSApuAC+aR0ljrCtZ3OY5mYIzidQR9pq1FLyx2wMipQoVD6QLmE9oB9y6VJSVo5ZRadM3tua4SScLRmScoA1krwTaG8xWtNatMtc7q8wIAy5wES2o23tdsaW1HNpUtSynlPIkmXKjs/dgdFWoNPMb8SqSltVsmMHJ0ixs/ZnMxPeILhkOA3IjZxMnn+StBwJz0PHuVUZYgOJXFv3Ns7ox2qiKuAiFiMDIIXVnfvRGxEjIELSXwkLqbnye61ZiYHgt3QK8o2evL6NWa9xlhOF3Yd/cYK9SbaGhuMEFsYgRpGshdOF3BHJmVSCV3x13847AAh932gnGD5uI4eQyy7JlVWXqGWLGdXkx3lVdmLTjoB/pOd4YyB7lojNhaq5eEVauI1gPN6VwHrj816lt7tGyx2V7p+scMNNs5lxEZdi8rsNkcyixrj1pxO+84lxWOeqSNtP1bI7W0nLdMKcAw2PS9wK5aGn2qazu6oJE9f3SsOx09y9TfqIUIAlSttIzkaqsa7d+qzjF2Wky50IcAQuWagAc/tQPGB8VHTtA1EwlUrA9UayFtixuclHyzHLkUIuT7IJXu57QyhiljTkNJ7faiNjYG5khoGp09u5UKdMTiObuJ3Kzs5dD7wqOcTgs1MwTx7OJPsX1qjHR4Xfc+LlOXqGdbeiDjr9sZpYMFSo8faDZ9rpyQOreFInez7wgeIyXql03PRosw06YA4uzce1QXpctCoCKlCm4He0YXeIXnY9e4S/wAHq5fTY5IpN8nlVppBwg5g+BWfr1fo9VjdW1DAHA7lr79uE2RwLCX2d5gTrTcdJ5HRZq9aUua4iQMj2r0NVs1elbirf8Hl6JZNDrFGTpP9GV7QZdn4KBrhh9ntTDaWukgzEjvCYGEgL5PbXDPtU75RestQxl6S69vXJJ3fEp92tAHa74KN4LnHuHgqOXUskaW7L3DmMpkw+mQWf3Ru7YXo9O0ttFGWmZEHwgrwi0sPHP5BF7h2mr0JIdPEGTPcN/Nb48lrk5smJ3aNhf8AbKlkwsk4HiCTvhZq5NtzZaziQatI7hkeRBK5tPtjUtVJgNJmFrutkccxHgZWUoWapXdhpMc6BMNGQHFx3dpUyml0OzTaPermEL22h6e1VK7hhxABo1gCdY7fYhl5gVjiGY05oq3ZOqGh1TqA8cvfqussDKehkrnnkSd9z1cHpqfHYDXbZ9Wu3ZqJ1mLTPFGK9CTLTnw4qreLwYMRuKzjNt2jm1ejeF127Mbdd4uaQCclrbuMgGV52455FaC6LwLWZuXS+h5nc07zl3/FJBal7tgcUlFEmJtD+sjl2W9lNgmJM+9YipanHf4KNzydStHitUYrNTuj0WrezDvacuKC3oKZl1NzZ3tJgd3ArK09R2rU3pY6R6Itptb1QDAiTxPNVjh2u0yZZlJU4g2zMxOBqRA0ARunb2iId2hFLluJj2scxjHAghzXRk5s5gkGJy7UJtN3YKoGFjTp1RAy96vOG58srDLsXCLdO3U881HTvBsb5xc1bZRDdSSpOn4Kn4deS/4l+AZUtcxkfAq7Zba2esCO7er1htFV7g1pz57u1Ar32gqF5YTLWmMtDGU81LwqqsLUd6DDKhJHogzzWm2ZfaHB1CnVHRVBGBwnDOuAz1Z4aLzdt6FXrHfTmGWuiFZQ2rgo8m58nqm3JfSo06LSC5jZidSeCyFn8prbLZadnZQqOrsbDi+GtDtTzOaBWvaR9XN5JPEpt13qBUxVGMeNOs0OMHWJGStFspJIr/tV1or/AEi11Q548xk9VnYFdr35Tnzhrx7UX2mFnq0MVKlTbTYQfMEy45NxRJylAG3XR/ps8Fm8W522arNtVJDKt8t4gieKls19sAbJGpJ03p/7Lo/0meqE79l0f6TPVCPCmqsfiH4JRflMjNwntChde9KdQe8KQXVRj/ZM9ULguujp0TPVChadLuS9S/BI2+qQiCPEKaxXkypVAEcRnwVUXPRP8pnqhTULupsIc1jA4aEAA+xbaaCxZYzb6OzDUzeXDLGl1TRoLW49G/d1CvTNlbE2hZqFIDJrA483uEkleUWG1dI1zXDMdU9h0K9Y2fr9JQpnfhDT2tEL3PVX7kIZI9GfPejReKeTFL4lRoaFoByKrWy0ZkJ1moZ5qe02cHMarxD3wFedmFWlUYdHNPjGRXl1TevVr7rChQqVHfZafE5AeK8avS8mUmEvcA4iYnM9y9z0mW2M2+nB4HrcN8scY9efkYxt4htWuD6ZIVsXsIidPgs5ZQajiMpe4a8yfmtfYGWemHA0aTssIc8OJk72gEdZeFlipzcvLPosM3CCj4RHRvloaBI3+1WP2y0HJwiePYhdayU5hzWwcjkQ5p00Oakuy7KLMT6rA4glrGkS0kak8Y4LF4E+5stQ/BZt17tJ1Cjs17NB3J1vo0JH1VKBGQkEjgM8kJqWBmIGm3KJz3EZp7CqifxDvoaC7rYH1XDiM+GS21w3l0AhoEzIBHVB9J3pHksDswzJzz2BbfZW7TaK7acwPOeeDRr8u9cjv3NsT6rGoQ0e7J06mnt1yVLWG1KeKoT5xeQADvgbgqFo2ArxnUpA8JPyXoVnqNY0MpjCwZDiVXrkcF2rTxfxHzr9Wzx4g6XY8hvfZyvQzeyW+kzMd/BAq9IPEO13Fe5mNNx1G5ecbdbPig4VKYim/dwKxzadQW6B6vp/qv4l+znXXozz2vdmYwzPDmlTsFTSCrt527omY9+7tQ5m155qsZ5JK0jk1+nw4MtJ9eSahdzzrMD4JJtPaxzuqCZM+1Jax39zzpOHZmMSSXQ1dByHAtda3zSonlCzVCm2RimJzjWN8I7TdNFsbigD1zW80wWjjPinW2riqNcdSfghgpAgceIySqscIIJc4ZgEiCpAVLFDUaQhwvd41ov7oPuXHX5/7b+8H3oQXHXi1jKjQD0jiGg8G745oHb6QfUiiDhGpPHenGX9pMo1s5dD7Q7AzqsB6z+HzKqrZd8A6yXOP5lQN7BK0o2UsRoY23hFT0HUXQeWKV6TstshYqbgCwVXcX9bPsOS3Fpuazvpmm6jTNP0cDY7ssjzVqohNHyveF01KcwQ9vFhkeGoQ6nXhezbY+T3ATUsRPE03GcX3SfcvJbwsskkNwuBhzdIPYqgJG3B1JlJp1Ic4cS0/KUUpMyWXq0sHROEgkgrR3faQ/fmFZqiE7LjWLuFOBXJQDwuxyTQ9OLggERC4CmlyTEA+hVbTcToHa9q0+z9/Os5yGOmdW7xzHNZO12bGwt4rKfte02U4D1mjzS6dO1epp9bj9r2c648nkanQZPe9/A6l4Z9N3XtRZagEVWtd6L+o726qe37S2WkJdWYT6LSHuPYGyvlkbYWnFJLSOBaI+aIP22OHKnDt+YAlYxxaRtve0v9G8susikvbTflS4/Rr5npO2O05tEk9SkyXNYTm4jRz/kvDLbaXVHue4y4n9Qrd5XxVrec7L0RkPzSuuhIc4jTRV1WfHKKx4lUV+78l9Lp8kZSyZncn+y8IV308IDyPtDwCOWJ8VCQ7QS0g8d44FQXRTpudRbWdhpGp1zpA/ULUMuO7i/K2OaJydiYPTyIc3KIYcWYOLILjR2gza2g2m44SXQxjiS7FLyxpfn94kIS2tLGZ5g9bsnX2+xFbVddJ1qbSdasdnDHONQYY6rXOAhoOZIaI5ok3ZSzdRzLwphrsM4gA5rXMcTiaXa4sLY/uJOiUB9OyNqWF9SpjOBwYyD1WzhLpZEAdY5zJMa5rNXdVGM092YHeAQEeu3Zk1WANtlNjhk4Oa10fWPpg4g/ME0zBiesziq18bLiyCk7pw81KmHSCM9TnqN43aJJOi+Nrer6HbppYaQB4n3r0rybDq2h2+Wt7on4rB2izuplzHag8iD3habyeXmGVnU3GBUAj7zdPEe5edidZrZ9f6hj3aCoc0l08I9GeUnOkcwu1aZHYuU2r1D4kgcUK25ANhJOoghaNljLjlpvKw3lRvQANszD1iZdyA0Cplktrs7fT8cpamCj5X7HkG1VWKTW8Ssmje1VomoGjRojvQNY4I1BHR6rlWTVSrtx+g5ro0STUlqecWsIjRNhey7P+Tiy0mj6QOnqEZgkhg5NAjxRT/w6u6oYFEtJ0ipUH/MosmjwhtMkgASToAtALG+lSLXiHQHRyK9hsvk1slnIe1lSdM3h0dkiQsz5WLC2nWpBggGjHMwZz8VXc93+CaVGQpOyHYuyq9nnAFYDMloVEVFaGdQ9ilhOCAG3fRJDQNXGAvTbooClSFNuUZnnxXnl1kCoydz49q9Ts1iORUxDCezl4htRuI71vrztIZTJmJ0Xnd33TieAN5yWk2tpPaymA4lobHeN6mXJCA1svIk6led7f3eGup12iOk6r49IaHwWhrVTJ4oV5QKkWakw5OxzAUSQTPO61SS1vome5MuW3FtU55Ez7VHaKsFx5R3lDrI6HjtVbJPSabpghOhVbtdLArRqKQNJTQ5POZUVRyAkD4Sx8FWJlPYYQEwd+tFBa6DajcL2yFJilcw58kAGGzFKZlxHCfiM1Dbdm2EfVktPMkj2o88qN3aoABs+zjWxjdi5DIIjaqLWshoAHAKyCq1rPVKkASoOq0f3H3hE7PcNR7Ok6rWzEuMZweSoWVwxMnTEtBYagqEtLuWYLs50DQCSTyUEgO3Xe+l50Z7wQRmJ1GhXbBd9SrOBpMCScgB2k5K5aH4Xljh1TIIg5RyIkEQrlnr4fqWQBOZ4neZOiAEWq7n0wC5sA6GQQYMbuYVYo3bn4DmQ+N84mkHLeMu1CMLceUhk9pAn2wpBF9Ywh7JyzPCOaPXbeYqZtMPGo3zyU7ww0ywZToGjMxxWNtVkqUnYhiaZynI+Cxy4lP8A2ejofUJ6V11i+q/o9vuHyg4WinaQTGWICfELTUttrCBJqN7IM+C8Duu/Q5sVCMQ471FadpGgkMYDzKzhPKvy1Z3Z9P6dOKyqe2+y/rmj3C+fKewMLLKwudEB7hDRzjevKLyvpuNzqlTFUdmTqslar7qvEThHAZIaSrvHKfxv/wARhDX4NLxpo2/Mi1edcPqOcNCqiSS1SpUeTkm5ycn1fJ0JJBJSUPo6rbXYmtLX0ATBL2+4gwPFaK4KeHFjLXNAzkAPniN5Xm+ye3D7NV+jW4vr2R0Na+ox2JhI4vAJGsjwWytL22Wu5pdNIMNSkSfskebO+JEKHGuSxoKlrk4MQdliaQdWkkAnnuXmnlj/ANtZ+bSP9K0+zVfGQ+SZEDkJJ79VlvLKZq0Ow+4KqDMDZvMCuAdWVWovkE6SSfEqUPMLQoOcYyXEx2aSkFRzML+E5gr1fY6922mm1hyqNEHmBwXmFopy3mNFHdd6GlUBBLXDeFCJPpS4rAAcUaK3f1EOp5idYWT2E206YCm/C53pNIB72mFZ2n25ZRlraZJEiSWgSO8qX1FAK12PC41KnVa3TdMLy/a29emqSPMbpzKu7V7W1K5Ic4Bvot07zvWFt1tnIKG7CVEFqqzko7P5wUUqxYmS4KAbKxV4YrPT6FDrOIHzUsqQW/pRTfpBVTEugoC02rzTvpA0VQuXcSAvU6ymx7lQAyUtlcUBYKicVLiUTzJyQDAc1Wt/mmFZeVRt7+qYQFS5mYq1Icz/AKTHwRKyPFmtINZjw1rsUGaZMh0db7wPbhI4rPi2uollRkYmODhOkgzmiNo8oVrqeeKLhuaaYLQQKgkAzn9Y/MzqiBJeFepaKznUw6o5zi44RigREHCImCBAUtOzuacbmOAIzkEATnruBkQU66/KVXo+bRoD7jSzMOLgcuEnSNVas3lNPSPfWstOr0jG03jFhBY3DuwkScI8U4Bd2mvBlSjRZTDzgYWiR13ExDWgEkgRqIHLVY/GdTrHuWztflLsjHNNku2nRGEhx6mLrBwIDgMhnPcvPm3kJEty5FGDTXVagagMxlGuYmSfkiW1NnpBo6My3AC6Tih3b7Vh23nGgIPGU+rfT3tDHuJYDOEQATz4qO5NlWvZjqAqxRI3kPRPsVO0VGuMgEIQQJJFJAJcXUgEA9jF1OwubmWkDmEkBs9u7VVc+mKj2vyc8YWlomo4Ex1jLeB7Ufv2/BTs92mtMtY3FlJwgcN+ULN1LBTZUNe1PpMbOIUaZxTGjRwCA7RX061VcZyaMmN4NQHrFk8oNhBkVnNPOm+B7EG8oW01ntlWl9HqdJgGZwuaJj+4CV5WiN1kiSopAOWUdRTzkobE/qKU6KwFK4DKY4qMvQElRyC3k0gyEULwobTRxBQATRt726FPq3m86lVrTRLSoUBJUrk6lRJJIBIrdFDfCpWSzF50yWjstHCEBOE4FMhJSB5KQTSUiUA4ldDlFK61AWmZqVgUVnIVmqgGucUzpFKdFXqBAMe9VLWcirBVO1aFAB7z8wIYid6HqtQwBQBJSnYEsCAbKSdhXMKA4ku4UsKA4up4pngUhQd6LuOh0QEaS6W8l0MKAYuhW7JYi8witSy0qbc2gndO/nyQAMvJ1JKStU6Be7IR2BJAUQkkkgEiN2+a5JJAG7D5oVgeakkpBXqqFx0SSQDAVYakkgKt4DJAXJJKANXWarqSA0l3tGEZK0EklIOt0TkkkIGlNO9JJSSJvxXWJJIQT09VZGhSSUA7uUbtO5JJCSBypWnRySSADXl5rUOCSSgEgSSSQCXQuJIBKSjqEkkAToaD9cEZuY9Y/wDxu/0pJKsuhKBdu0/XBCykkrEBu6GiD2fEqje565SSQE9gHUPckkkpQP/Z">
            <a:hlinkClick r:id="rId2"/>
          </p:cNvPr>
          <p:cNvSpPr>
            <a:spLocks noChangeAspect="1" noChangeArrowheads="1"/>
          </p:cNvSpPr>
          <p:nvPr/>
        </p:nvSpPr>
        <p:spPr bwMode="auto">
          <a:xfrm>
            <a:off x="28575" y="-1554163"/>
            <a:ext cx="7620000" cy="3248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41047"/>
            <a:ext cx="7467600" cy="316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167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9.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8778</TotalTime>
  <Words>2139</Words>
  <Application>Microsoft Office PowerPoint</Application>
  <PresentationFormat>On-screen Show (4:3)</PresentationFormat>
  <Paragraphs>306</Paragraphs>
  <Slides>55</Slides>
  <Notes>9</Notes>
  <HiddenSlides>0</HiddenSlides>
  <MMClips>0</MMClips>
  <ScaleCrop>false</ScaleCrop>
  <HeadingPairs>
    <vt:vector size="4" baseType="variant">
      <vt:variant>
        <vt:lpstr>Theme</vt:lpstr>
      </vt:variant>
      <vt:variant>
        <vt:i4>11</vt:i4>
      </vt:variant>
      <vt:variant>
        <vt:lpstr>Slide Titles</vt:lpstr>
      </vt:variant>
      <vt:variant>
        <vt:i4>55</vt:i4>
      </vt:variant>
    </vt:vector>
  </HeadingPairs>
  <TitlesOfParts>
    <vt:vector size="66" baseType="lpstr">
      <vt:lpstr>1_Office Theme</vt:lpstr>
      <vt:lpstr>6_Office Theme</vt:lpstr>
      <vt:lpstr>CurriculumTemplate</vt:lpstr>
      <vt:lpstr>1_Custom Design</vt:lpstr>
      <vt:lpstr>2_Custom Design</vt:lpstr>
      <vt:lpstr>PowerPointTemplateAE_2009_1217_NEW NEW Template</vt:lpstr>
      <vt:lpstr>3_Custom Design</vt:lpstr>
      <vt:lpstr>Office Theme</vt:lpstr>
      <vt:lpstr>4_Custom Design</vt:lpstr>
      <vt:lpstr>5_Custom Design</vt:lpstr>
      <vt:lpstr>11_Office Theme</vt:lpstr>
      <vt:lpstr>Warm-Up – 2/3 – 10 minutes</vt:lpstr>
      <vt:lpstr>Questions / Comments</vt:lpstr>
      <vt:lpstr>Warm-Up – 2/3 – 10 minutes</vt:lpstr>
      <vt:lpstr>Aircraft Systems Induction Systems</vt:lpstr>
      <vt:lpstr>Aircraft Systems Induction Systems</vt:lpstr>
      <vt:lpstr>Warm-Up – 2/3 – 10 minutes</vt:lpstr>
      <vt:lpstr>Aircraft Systems Carburetor Systems</vt:lpstr>
      <vt:lpstr>Warm-Up – 2/3 – 10 minutes</vt:lpstr>
      <vt:lpstr>Aircraft Systems Mixture Control</vt:lpstr>
      <vt:lpstr>Warm-Up – 2/3 – 10 minutes</vt:lpstr>
      <vt:lpstr>Aircraft Systems Mixture Control</vt:lpstr>
      <vt:lpstr>Warm-Up – 2/3 – 10 minutes</vt:lpstr>
      <vt:lpstr>Aircraft Systems Mixture Control</vt:lpstr>
      <vt:lpstr>Questions / Comments</vt:lpstr>
      <vt:lpstr>THIS DAY IN AVIATION</vt:lpstr>
      <vt:lpstr>THIS DAY IN AVIATION</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Ignition System</vt:lpstr>
      <vt:lpstr>Aircraft Systems Oil Systems</vt:lpstr>
      <vt:lpstr>Aircraft Systems Oil Systems</vt:lpstr>
      <vt:lpstr>Aircraft Systems Oil Systems</vt:lpstr>
      <vt:lpstr>Aircraft Systems Oil Systems</vt:lpstr>
      <vt:lpstr>Aircraft Systems Oil Systems</vt:lpstr>
      <vt:lpstr>Aircraft Systems Oil Systems</vt:lpstr>
      <vt:lpstr>Aircraft Systems Oil Systems</vt:lpstr>
      <vt:lpstr>Aircraft Systems Oil Systems</vt:lpstr>
      <vt:lpstr>Aircraft Systems Oil Systems</vt:lpstr>
      <vt:lpstr>Aircraft Systems Oil Systems</vt:lpstr>
      <vt:lpstr>Questions / Comments</vt:lpstr>
      <vt:lpstr>Class Summary Ignition Systems</vt:lpstr>
      <vt:lpstr>Class Summary Oil Systems</vt:lpstr>
      <vt:lpstr>Questions / Comments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516</cp:revision>
  <cp:lastPrinted>2013-10-17T15:17:33Z</cp:lastPrinted>
  <dcterms:created xsi:type="dcterms:W3CDTF">2011-08-16T23:18:18Z</dcterms:created>
  <dcterms:modified xsi:type="dcterms:W3CDTF">2014-01-22T01:11:35Z</dcterms:modified>
</cp:coreProperties>
</file>