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68" r:id="rId9"/>
    <p:sldMasterId id="2147484092" r:id="rId10"/>
    <p:sldMasterId id="2147484104" r:id="rId11"/>
  </p:sldMasterIdLst>
  <p:notesMasterIdLst>
    <p:notesMasterId r:id="rId48"/>
  </p:notesMasterIdLst>
  <p:handoutMasterIdLst>
    <p:handoutMasterId r:id="rId49"/>
  </p:handoutMasterIdLst>
  <p:sldIdLst>
    <p:sldId id="883" r:id="rId12"/>
    <p:sldId id="399" r:id="rId13"/>
    <p:sldId id="1138" r:id="rId14"/>
    <p:sldId id="1108" r:id="rId15"/>
    <p:sldId id="1139" r:id="rId16"/>
    <p:sldId id="1111" r:id="rId17"/>
    <p:sldId id="1140" r:id="rId18"/>
    <p:sldId id="1112" r:id="rId19"/>
    <p:sldId id="1141" r:id="rId20"/>
    <p:sldId id="1103" r:id="rId21"/>
    <p:sldId id="1142" r:id="rId22"/>
    <p:sldId id="1117" r:id="rId23"/>
    <p:sldId id="1052" r:id="rId24"/>
    <p:sldId id="1135" r:id="rId25"/>
    <p:sldId id="1136" r:id="rId26"/>
    <p:sldId id="1137" r:id="rId27"/>
    <p:sldId id="397" r:id="rId28"/>
    <p:sldId id="1118" r:id="rId29"/>
    <p:sldId id="353" r:id="rId30"/>
    <p:sldId id="294" r:id="rId31"/>
    <p:sldId id="865" r:id="rId32"/>
    <p:sldId id="1060" r:id="rId33"/>
    <p:sldId id="1143" r:id="rId34"/>
    <p:sldId id="1109" r:id="rId35"/>
    <p:sldId id="1144" r:id="rId36"/>
    <p:sldId id="1110" r:id="rId37"/>
    <p:sldId id="1101" r:id="rId38"/>
    <p:sldId id="1113" r:id="rId39"/>
    <p:sldId id="1114" r:id="rId40"/>
    <p:sldId id="1115" r:id="rId41"/>
    <p:sldId id="1145" r:id="rId42"/>
    <p:sldId id="1116" r:id="rId43"/>
    <p:sldId id="1146" r:id="rId44"/>
    <p:sldId id="1147" r:id="rId45"/>
    <p:sldId id="879" r:id="rId46"/>
    <p:sldId id="882" r:id="rId47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 showGuides="1">
      <p:cViewPr varScale="1">
        <p:scale>
          <a:sx n="46" d="100"/>
          <a:sy n="46" d="100"/>
        </p:scale>
        <p:origin x="-10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5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1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2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856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1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89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7295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265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5018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01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61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6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9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9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7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458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93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55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8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2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61" indent="0">
              <a:buNone/>
              <a:defRPr sz="2800"/>
            </a:lvl2pPr>
            <a:lvl3pPr marL="889992" indent="0">
              <a:buNone/>
              <a:defRPr sz="2400"/>
            </a:lvl3pPr>
            <a:lvl4pPr marL="1334896" indent="0">
              <a:buNone/>
              <a:defRPr sz="2000"/>
            </a:lvl4pPr>
            <a:lvl5pPr marL="1779861" indent="0">
              <a:buNone/>
              <a:defRPr sz="2000"/>
            </a:lvl5pPr>
            <a:lvl6pPr marL="2224829" indent="0">
              <a:buNone/>
              <a:defRPr sz="2000"/>
            </a:lvl6pPr>
            <a:lvl7pPr marL="2669790" indent="0">
              <a:buNone/>
              <a:defRPr sz="2000"/>
            </a:lvl7pPr>
            <a:lvl8pPr marL="3114753" indent="0">
              <a:buNone/>
              <a:defRPr sz="2000"/>
            </a:lvl8pPr>
            <a:lvl9pPr marL="3559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222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4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765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646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527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409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290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778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21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65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100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29" tIns="44465" rIns="88929" bIns="44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0"/>
            <a:ext cx="8229600" cy="4525963"/>
          </a:xfrm>
          <a:prstGeom prst="rect">
            <a:avLst/>
          </a:prstGeom>
        </p:spPr>
        <p:txBody>
          <a:bodyPr vert="horz" lIns="88929" tIns="44465" rIns="88929" bIns="44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0"/>
            <a:ext cx="2895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1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889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77" indent="-333777" algn="l" defTabSz="889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90" indent="-278215" algn="l" defTabSz="88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36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74" indent="-222331" algn="l" defTabSz="889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344" indent="-222331" algn="l" defTabSz="889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01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7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23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182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2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9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8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829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79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753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70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7" y="194668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24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51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75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302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70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541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315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084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856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18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507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83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160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JmCqMzoLMtOFiM&amp;tbnid=nfa6cxxEGDsi-M:&amp;ved=0CAUQjRw&amp;url=http%3A%2F%2Fiwpleasureflights.co.uk%2Fflight-training%2Fjaa-ppl-a%2F&amp;ei=1dmfUtrGM8H8kQe804C4BA&amp;bvm=bv.57155469,d.eW0&amp;psig=AFQjCNECCgyTydmGjDZDIJwoy_AR5TA3wA&amp;ust=1386294088065662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JVw_t8XVu4pltM&amp;tbnid=-2dyDqM5dB5fTM:&amp;ved=0CAUQjRw&amp;url=http%3A%2F%2Fwww.freemovieposters.net%2Fposter-2191.html&amp;ei=U9qfUsiWKca4kQfziYHoCg&amp;bvm=bv.57155469,d.eW0&amp;psig=AFQjCNGTIJl3q_rw7z9Bqw5QFBe3NWE3cw&amp;ust=1386294158238299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esrc=s&amp;frm=1&amp;source=images&amp;cd=&amp;cad=rja&amp;docid=Yg2pKP1wKbIe5M&amp;tbnid=Ct10gq7l51025M:&amp;ved=0CAUQjRw&amp;url=http%3A%2F%2Fselair.selkirk.bc.ca%2Ftraining%2Faerodynamics%2Fnewton2.htm&amp;ei=rtqfUreaKZSskAfatYHYAw&amp;bvm=bv.57155469,d.eW0&amp;psig=AFQjCNFCjkTv7CXM6HDhzgGcKGevvcgtaA&amp;ust=138629426190828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_DM822tL7jhEmM&amp;tbnid=SQ8BdsHWYA7ooM:&amp;ved=0CAUQjRw&amp;url=http%3A%2F%2Fwww.jeffpearce.com%2F2009-10-archives.htm&amp;ei=fNufUp_bI8eTkQex5YC4BA&amp;bvm=bv.57155469,d.eW0&amp;psig=AFQjCNGeBxkAybf-8zwt188pEBaH_0t9JQ&amp;ust=1386294372873394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hDhmiDmEuTxjCM&amp;tbnid=ZkOKKMo5gQumWM:&amp;ved=0CAUQjRw&amp;url=http%3A%2F%2Fwww.slideshare.net%2Fnyinyilay%2Fbasic-aircraft-structure&amp;ei=0NufUujPEtSrkQe-s4DoAQ&amp;bvm=bv.57155469,d.eW0&amp;psig=AFQjCNHIFrbD7-3mDa4lJacHCM0sWOdy1Q&amp;ust=1386294592640066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/url?sa=i&amp;rct=j&amp;q=&amp;esrc=s&amp;frm=1&amp;source=images&amp;cd=&amp;cad=rja&amp;docid=QTdHe0xzZWouVM&amp;tbnid=uW-jBM9sJ8HzxM:&amp;ved=0CAUQjRw&amp;url=http%3A%2F%2Fadg.stanford.edu%2Faa241%2Fstructures%2Fstructuraldesign.html&amp;ei=rtyfUu-_CtSpkAfLs4C4CA&amp;bvm=bv.57155469,d.eW0&amp;psig=AFQjCNEcXDjOZPJZs_gphZmoAHw-W7ZuiA&amp;ust=1386294791362466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JmCqMzoLMtOFiM&amp;tbnid=nfa6cxxEGDsi-M:&amp;ved=0CAUQjRw&amp;url=http%3A%2F%2Fen.wikipedia.org%2Fwiki%2FCessna_206&amp;ei=6tyfUtriCYe0kQeQyYCoBA&amp;bvm=bv.57155469,d.eW0&amp;psig=AFQjCNFOwPhQJsS2MIlvNsQSqQYWstdi8A&amp;ust=1386294881793916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ilmpKsxiH0_xXM&amp;tbnid=lO-y3fq05OU5YM:&amp;ved=0CAUQjRw&amp;url=http%3A%2F%2Fwww.aircraftit.com%2FMRO%2FeJournals%2FeJournal%2FAircraft-IT-MRO-AugustSeptember-2013%2FQuestions%2FA-fresh-look-at-information.aspx&amp;ei=Vd2fUomHA4rWkQecrIC4CA&amp;bvm=bv.57155469,d.eW0&amp;psig=AFQjCNHjUxrWiJU7qJNQzNHCmcHsfv38PQ&amp;ust=138629494601851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z4McU7JWSKgoLM&amp;tbnid=Z6ygcAFWCFbP3M:&amp;ved=0CAUQjRw&amp;url=http%3A%2F%2Faerospaceengineeringblog.com%2Faircraft-structures%2F&amp;ei=-t2fUue3CMu4kQebi4GwCQ&amp;bvm=bv.57155469,d.eW0&amp;psig=AFQjCNHjUxrWiJU7qJNQzNHCmcHsfv38PQ&amp;ust=1386294946018514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IHianpPRufKRxM&amp;tbnid=gKiApJ2Ml8QLRM:&amp;ved=0CAUQjRw&amp;url=http%3A%2F%2Fwww.tc.gc.ca%2Feng%2Fcivilaviation%2Fpublications%2Ftp185-6468.htm&amp;ei=YN6fUsbtA4XqkQeixoDgCA&amp;bvm=bv.57155469,d.eW0&amp;psig=AFQjCNEz5euGXWFD6j3AGBiZapDtCPml1w&amp;ust=1386295221031302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GJ4CiOF9GmyhM&amp;tbnid=sq3fZCRy8fm5QM:&amp;ved=0CAUQjRw&amp;url=http%3A%2F%2Flearntoflylv.com%2Faerodynamicspage2.htm&amp;ei=atmfUsekPIzMkAf0uYGoDw&amp;bvm=bv.57155469,d.eW0&amp;psig=AFQjCNGXUsXL0XbSWBik82Gs9uqo2FOAFg&amp;ust=138629394504765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During </a:t>
            </a:r>
            <a:r>
              <a:rPr lang="en-US" altLang="en-US" sz="2500" b="1" dirty="0">
                <a:solidFill>
                  <a:schemeClr val="tx1"/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speed, </a:t>
            </a:r>
            <a:r>
              <a:rPr lang="en-US" altLang="en-US" sz="2500" b="1" dirty="0">
                <a:solidFill>
                  <a:srgbClr val="0070C0"/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where is the “</a:t>
            </a:r>
            <a:r>
              <a:rPr lang="en-US" altLang="en-US" sz="2500" b="1" dirty="0">
                <a:solidFill>
                  <a:schemeClr val="tx1"/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</a:t>
            </a:r>
            <a:r>
              <a:rPr lang="en-US" altLang="en-US" sz="2500" b="1" dirty="0" err="1">
                <a:solidFill>
                  <a:srgbClr val="0070C0"/>
                </a:solidFill>
              </a:rPr>
              <a:t>downswinging</a:t>
            </a:r>
            <a:r>
              <a:rPr lang="en-US" altLang="en-US" sz="2500" b="1" dirty="0">
                <a:solidFill>
                  <a:srgbClr val="0070C0"/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tail in which direction?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Asymmetric Loading (P-Factor)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96994"/>
            <a:ext cx="4339388" cy="310840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When an aircraft is flying </a:t>
            </a:r>
            <a:r>
              <a:rPr lang="en-US" sz="2800" b="1" dirty="0">
                <a:solidFill>
                  <a:srgbClr val="FF0000"/>
                </a:solidFill>
              </a:rPr>
              <a:t>with a high AOA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the “bite” of the downward moving blade is greater </a:t>
            </a:r>
            <a:r>
              <a:rPr lang="en-US" sz="2800" b="1" dirty="0">
                <a:solidFill>
                  <a:srgbClr val="000000"/>
                </a:solidFill>
              </a:rPr>
              <a:t>than the “bite” of the upward moving blade.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88" y="2162209"/>
            <a:ext cx="4362450" cy="27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speed,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where is the “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</a:t>
            </a:r>
            <a:r>
              <a:rPr lang="en-US" altLang="en-US" sz="2500" b="1" dirty="0" err="1">
                <a:solidFill>
                  <a:srgbClr val="0070C0"/>
                </a:solidFill>
              </a:rPr>
              <a:t>downswinging</a:t>
            </a:r>
            <a:r>
              <a:rPr lang="en-US" altLang="en-US" sz="2500" b="1" dirty="0">
                <a:solidFill>
                  <a:srgbClr val="0070C0"/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tail in which direction?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92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Asymmetric Loading (P-Factor)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4339388" cy="440106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Since the </a:t>
            </a:r>
            <a:r>
              <a:rPr lang="en-US" sz="2800" b="1" dirty="0">
                <a:solidFill>
                  <a:srgbClr val="FF0000"/>
                </a:solidFill>
              </a:rPr>
              <a:t>propeller </a:t>
            </a:r>
            <a:r>
              <a:rPr lang="en-US" sz="2800" b="1" dirty="0">
                <a:solidFill>
                  <a:srgbClr val="000000"/>
                </a:solidFill>
              </a:rPr>
              <a:t>blade is an airfoil, </a:t>
            </a:r>
            <a:r>
              <a:rPr lang="en-US" sz="2800" b="1" dirty="0">
                <a:solidFill>
                  <a:srgbClr val="FF0000"/>
                </a:solidFill>
              </a:rPr>
              <a:t>increased velocity means increased lift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</a:rPr>
              <a:t>downswinging</a:t>
            </a:r>
            <a:r>
              <a:rPr lang="en-US" sz="2800" b="1" dirty="0">
                <a:solidFill>
                  <a:srgbClr val="FF0000"/>
                </a:solidFill>
              </a:rPr>
              <a:t> blade </a:t>
            </a:r>
            <a:r>
              <a:rPr lang="en-US" sz="2800" b="1" dirty="0">
                <a:solidFill>
                  <a:srgbClr val="000000"/>
                </a:solidFill>
              </a:rPr>
              <a:t>has more lift and </a:t>
            </a:r>
            <a:r>
              <a:rPr lang="en-US" sz="2800" b="1" dirty="0">
                <a:solidFill>
                  <a:srgbClr val="FF0000"/>
                </a:solidFill>
              </a:rPr>
              <a:t>tends to pull (yaw) the aircraft’s nose to the left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1" y="2286005"/>
            <a:ext cx="3981450" cy="25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5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1909 — George Taylor makes the first manned glider flight in Australia in a glider of his own design.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He eventually makes a total of 29 flights at </a:t>
            </a:r>
            <a:r>
              <a:rPr lang="en-US" sz="2800" dirty="0" err="1"/>
              <a:t>Narrabeen</a:t>
            </a:r>
            <a:r>
              <a:rPr lang="en-US" sz="2800" dirty="0"/>
              <a:t> Beach in New South Wales, Australia.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44" y="4097537"/>
            <a:ext cx="5066851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524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6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5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1949 — Douglas D-558-2 “Skyrocket” exceeds speed of sound in test flight at </a:t>
            </a:r>
            <a:r>
              <a:rPr lang="en-US" sz="2800" dirty="0" err="1"/>
              <a:t>Muroc</a:t>
            </a:r>
            <a:r>
              <a:rPr lang="en-US" sz="2800" dirty="0"/>
              <a:t> Air Force Base, California.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864010" cy="24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29698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124200" cy="24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68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5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 1961 — A United States Navy McDonnell F4H “Phantom II,” piloted by Commander George W. Ellis, sets a new world altitude record of 66,443 feet for sustained horizontal flight.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2"/>
            <a:ext cx="3824287" cy="25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0" y="1190736"/>
            <a:ext cx="3667125" cy="27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24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15603"/>
              </p:ext>
            </p:extLst>
          </p:nvPr>
        </p:nvGraphicFramePr>
        <p:xfrm>
          <a:off x="232173" y="910829"/>
          <a:ext cx="8733232" cy="5138757"/>
        </p:xfrm>
        <a:graphic>
          <a:graphicData uri="http://schemas.openxmlformats.org/drawingml/2006/table">
            <a:tbl>
              <a:tblPr firstRow="1" firstCol="1" bandRow="1"/>
              <a:tblGrid>
                <a:gridCol w="1243439"/>
                <a:gridCol w="1246752"/>
                <a:gridCol w="1249403"/>
                <a:gridCol w="1247416"/>
                <a:gridCol w="1249403"/>
                <a:gridCol w="1249403"/>
                <a:gridCol w="1247416"/>
              </a:tblGrid>
              <a:tr h="270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Torque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Load Factors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46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 Test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0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60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60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006" name="TextBox 2"/>
          <p:cNvSpPr txBox="1">
            <a:spLocks noChangeArrowheads="1"/>
          </p:cNvSpPr>
          <p:nvPr/>
        </p:nvSpPr>
        <p:spPr bwMode="auto">
          <a:xfrm>
            <a:off x="2923358" y="53579"/>
            <a:ext cx="3309565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>
            <a:spAutoFit/>
          </a:bodyPr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>
                <a:solidFill>
                  <a:srgbClr val="000000"/>
                </a:solidFill>
                <a:sym typeface="Helvetica Light" charset="0"/>
              </a:rPr>
              <a:t>December 2013</a:t>
            </a:r>
          </a:p>
        </p:txBody>
      </p:sp>
      <p:sp>
        <p:nvSpPr>
          <p:cNvPr id="3" name="Explosion 1 2"/>
          <p:cNvSpPr>
            <a:spLocks noChangeArrowheads="1"/>
          </p:cNvSpPr>
          <p:nvPr/>
        </p:nvSpPr>
        <p:spPr bwMode="auto">
          <a:xfrm>
            <a:off x="6096000" y="1347147"/>
            <a:ext cx="1889745" cy="2471291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9009" name="Oval 3"/>
          <p:cNvSpPr>
            <a:spLocks noChangeArrowheads="1"/>
          </p:cNvSpPr>
          <p:nvPr/>
        </p:nvSpPr>
        <p:spPr bwMode="auto">
          <a:xfrm>
            <a:off x="5105400" y="891733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6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4 – Aerodynamics of Flight</a:t>
            </a: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143005"/>
            <a:ext cx="3920825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forces acting on an aircraft in flight.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forces of flight work and how to control them with the use of power and flight controls essential to flight.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how design, weight, load factors, and gravity affect an aircraft during flight maneuvers.</a:t>
            </a: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438400"/>
            <a:ext cx="4339388" cy="2246607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oad </a:t>
            </a:r>
            <a:r>
              <a:rPr lang="en-US" sz="2800" b="1" dirty="0">
                <a:solidFill>
                  <a:srgbClr val="FF0000"/>
                </a:solidFill>
              </a:rPr>
              <a:t>factor is the ratio of the maximum load an aircraft can sustain to the gross weight of the aircraft.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iwpleasureflights.co.uk/wp-content/flgallery/images/rvcmhcp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40527"/>
            <a:ext cx="4865317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24001"/>
            <a:ext cx="4339388" cy="44010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Measured </a:t>
            </a:r>
            <a:r>
              <a:rPr lang="en-US" sz="2800" b="1" dirty="0">
                <a:solidFill>
                  <a:srgbClr val="FF0000"/>
                </a:solidFill>
              </a:rPr>
              <a:t>in </a:t>
            </a:r>
            <a:r>
              <a:rPr lang="en-US" sz="2800" b="1" dirty="0" err="1">
                <a:solidFill>
                  <a:srgbClr val="FF0000"/>
                </a:solidFill>
              </a:rPr>
              <a:t>Gs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(acceleration of gravity), </a:t>
            </a:r>
            <a:r>
              <a:rPr lang="en-US" sz="2800" b="1" dirty="0">
                <a:solidFill>
                  <a:srgbClr val="FF0000"/>
                </a:solidFill>
              </a:rPr>
              <a:t>a unit of force equal to the force exerted by gravity on a body at rest and indicates the force to which a body is subjected when it is </a:t>
            </a:r>
            <a:r>
              <a:rPr lang="en-US" sz="2800" b="1" dirty="0" smtClean="0">
                <a:solidFill>
                  <a:srgbClr val="FF0000"/>
                </a:solidFill>
              </a:rPr>
              <a:t>accelerated.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freemovieposters.net/posters/g-force_2009_2191_po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8343"/>
            <a:ext cx="28098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4339388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For example, a load factor of 3 means the total load on an aircraft’s structure is three times its gross </a:t>
            </a:r>
            <a:r>
              <a:rPr lang="en-US" sz="2800" b="1" dirty="0" smtClean="0">
                <a:solidFill>
                  <a:srgbClr val="000000"/>
                </a:solidFill>
              </a:rPr>
              <a:t>weight.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Since </a:t>
            </a:r>
            <a:r>
              <a:rPr lang="en-US" sz="2800" b="1" dirty="0">
                <a:solidFill>
                  <a:srgbClr val="000000"/>
                </a:solidFill>
              </a:rPr>
              <a:t>load factors are expressed in terms of </a:t>
            </a:r>
            <a:r>
              <a:rPr lang="en-US" sz="2800" b="1" dirty="0" err="1">
                <a:solidFill>
                  <a:srgbClr val="000000"/>
                </a:solidFill>
              </a:rPr>
              <a:t>Gs</a:t>
            </a:r>
            <a:r>
              <a:rPr lang="en-US" sz="2800" b="1" dirty="0">
                <a:solidFill>
                  <a:srgbClr val="000000"/>
                </a:solidFill>
              </a:rPr>
              <a:t>, a load factor of 3 may be spoken of as 3 </a:t>
            </a:r>
            <a:r>
              <a:rPr lang="en-US" sz="2800" b="1" dirty="0" err="1">
                <a:solidFill>
                  <a:srgbClr val="000000"/>
                </a:solidFill>
              </a:rPr>
              <a:t>Gs</a:t>
            </a:r>
            <a:r>
              <a:rPr lang="en-US" sz="2800" b="1" dirty="0">
                <a:solidFill>
                  <a:srgbClr val="000000"/>
                </a:solidFill>
              </a:rPr>
              <a:t>, or a load factor of 4 as 4 </a:t>
            </a:r>
            <a:r>
              <a:rPr lang="en-US" sz="2800" b="1" dirty="0" err="1">
                <a:solidFill>
                  <a:srgbClr val="000000"/>
                </a:solidFill>
              </a:rPr>
              <a:t>Gs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selair.selkirk.bc.ca/training/aerodynamics/graphics/g-force_defini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62955"/>
            <a:ext cx="2975812" cy="51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4339388" cy="353926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If </a:t>
            </a:r>
            <a:r>
              <a:rPr lang="en-US" sz="2800" b="1" dirty="0">
                <a:solidFill>
                  <a:srgbClr val="000000"/>
                </a:solidFill>
              </a:rPr>
              <a:t>an aircraft is pulled up from a dive, subjecting the pilot to 3 </a:t>
            </a:r>
            <a:r>
              <a:rPr lang="en-US" sz="2800" b="1" dirty="0" err="1">
                <a:solidFill>
                  <a:srgbClr val="000000"/>
                </a:solidFill>
              </a:rPr>
              <a:t>Gs</a:t>
            </a:r>
            <a:r>
              <a:rPr lang="en-US" sz="2800" b="1" dirty="0">
                <a:solidFill>
                  <a:srgbClr val="000000"/>
                </a:solidFill>
              </a:rPr>
              <a:t>, he or she would be pressed down into the seat with a force equal to three times his or her weight.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jeffpearce.com/images/CF100---vertical-dive-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57299"/>
            <a:ext cx="318811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Torque Reaction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172993"/>
            <a:ext cx="4343400" cy="2246607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oad factor is a </a:t>
            </a:r>
            <a:r>
              <a:rPr lang="en-US" sz="2800" b="1" dirty="0">
                <a:solidFill>
                  <a:srgbClr val="FF0000"/>
                </a:solidFill>
              </a:rPr>
              <a:t>primary consideration in the design of the structure of all aircraft.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age.slidesharecdn.com/basicaircraftstructure-110325070203-phpapp02/95/slide-1-728.jpg?13010550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24400" cy="35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Corkscrew Effect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46482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knowledge of load </a:t>
            </a:r>
            <a:r>
              <a:rPr lang="en-US" sz="2800" b="1" dirty="0" smtClean="0">
                <a:solidFill>
                  <a:srgbClr val="000000"/>
                </a:solidFill>
              </a:rPr>
              <a:t>factors is </a:t>
            </a:r>
            <a:r>
              <a:rPr lang="en-US" sz="2800" b="1" dirty="0" smtClean="0">
                <a:solidFill>
                  <a:srgbClr val="FF0000"/>
                </a:solidFill>
              </a:rPr>
              <a:t>important </a:t>
            </a:r>
            <a:r>
              <a:rPr lang="en-US" sz="2800" b="1" dirty="0">
                <a:solidFill>
                  <a:srgbClr val="FF0000"/>
                </a:solidFill>
              </a:rPr>
              <a:t>for two reasons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It is possible for a pilot to impose a dangerous overload on the aircraft structures.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An increased load factor increases the stalling speed and makes stalls possible at seemingly safe flight speeds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adg.stanford.edu/aa241/structures/images/image1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1244"/>
            <a:ext cx="4419600" cy="32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 in Aircraft Design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20818"/>
            <a:ext cx="4339388" cy="310838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answer to the question </a:t>
            </a:r>
            <a:r>
              <a:rPr lang="en-US" sz="2800" b="1" dirty="0">
                <a:solidFill>
                  <a:srgbClr val="FF0000"/>
                </a:solidFill>
              </a:rPr>
              <a:t>“How strong should an aircraft be?”</a:t>
            </a:r>
            <a:r>
              <a:rPr lang="en-US" sz="2800" b="1" dirty="0">
                <a:solidFill>
                  <a:srgbClr val="000000"/>
                </a:solidFill>
              </a:rPr>
              <a:t> is </a:t>
            </a:r>
            <a:r>
              <a:rPr lang="en-US" sz="2800" b="1" dirty="0">
                <a:solidFill>
                  <a:srgbClr val="FF0000"/>
                </a:solidFill>
              </a:rPr>
              <a:t>determined largely by the use</a:t>
            </a:r>
            <a:r>
              <a:rPr lang="en-US" sz="2800" b="1" dirty="0">
                <a:solidFill>
                  <a:srgbClr val="000000"/>
                </a:solidFill>
              </a:rPr>
              <a:t> to which the aircraft is subjected.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upload.wikimedia.org/wikipedia/commons/9/91/Cessna.206h.stationair2.ar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88" y="2133600"/>
            <a:ext cx="4185067" cy="28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ircraftit.com/Uploads/ContentPages/CMS/Images/Aircraft%20IT%20MRO%20v2%20i4%20InfoTrust%20Group%20(1)%20A380%20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27" y="2675401"/>
            <a:ext cx="4628973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Corkscrew Effect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47244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he </a:t>
            </a:r>
            <a:r>
              <a:rPr lang="en-US" sz="2800" b="1" dirty="0">
                <a:solidFill>
                  <a:srgbClr val="FF0000"/>
                </a:solidFill>
              </a:rPr>
              <a:t>Code of Federal Regulations (CFR) requires the aircraft structure be capable of supporting one and one-half times these limit load factors without failure</a:t>
            </a:r>
            <a:r>
              <a:rPr lang="en-US" sz="2800" b="1" dirty="0"/>
              <a:t>, it is accepted that parts of the aircraft may bend or twist under these loads and that some structural damage may occur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68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speed,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where is the “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downswinging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tail in which direction?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92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erospaceengineeringblog.com/wp-content/uploads/2012/08/Sopwith-Cam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9339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Corkscrew Effect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47800"/>
            <a:ext cx="4339388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1.5 load limit factor is called the “factor of safety” and provides, to some extent, for loads higher than those expected under normal and reasonable operation.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Corkscrew Effect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073218"/>
            <a:ext cx="4724400" cy="310838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strength reserve </a:t>
            </a:r>
            <a:r>
              <a:rPr lang="en-US" sz="2800" b="1" dirty="0">
                <a:solidFill>
                  <a:srgbClr val="000000"/>
                </a:solidFill>
              </a:rPr>
              <a:t>is not something which pilots should willfully abuse; rather, it is there </a:t>
            </a:r>
            <a:r>
              <a:rPr lang="en-US" sz="2800" b="1" dirty="0">
                <a:solidFill>
                  <a:srgbClr val="FF0000"/>
                </a:solidFill>
              </a:rPr>
              <a:t>for protection when encountering unexpected conditions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tc.gc.ca/media/images/ca-publications/TSB1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73218"/>
            <a:ext cx="46005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Asymmetric Loading (P-Factor)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91540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maximum safe load factors </a:t>
            </a:r>
            <a:r>
              <a:rPr lang="en-US" sz="2800" b="1" dirty="0">
                <a:solidFill>
                  <a:srgbClr val="000000"/>
                </a:solidFill>
              </a:rPr>
              <a:t>(limit load factors) specified for aircraft in the various categories are: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CATEGORY </a:t>
            </a:r>
            <a:r>
              <a:rPr lang="en-US" sz="2800" b="1" dirty="0" smtClean="0">
                <a:solidFill>
                  <a:srgbClr val="FF0000"/>
                </a:solidFill>
              </a:rPr>
              <a:t>		LIMIT </a:t>
            </a:r>
            <a:r>
              <a:rPr lang="en-US" sz="2800" b="1" dirty="0">
                <a:solidFill>
                  <a:srgbClr val="FF0000"/>
                </a:solidFill>
              </a:rPr>
              <a:t>LOAD FACTOR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Normal 			3.8 </a:t>
            </a:r>
            <a:r>
              <a:rPr lang="en-US" sz="2800" b="1" dirty="0">
                <a:solidFill>
                  <a:srgbClr val="FF0000"/>
                </a:solidFill>
              </a:rPr>
              <a:t>to –</a:t>
            </a:r>
            <a:r>
              <a:rPr lang="en-US" sz="2800" b="1" dirty="0" smtClean="0">
                <a:solidFill>
                  <a:srgbClr val="FF0000"/>
                </a:solidFill>
              </a:rPr>
              <a:t>1.52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Utility </a:t>
            </a:r>
            <a:r>
              <a:rPr lang="en-US" sz="2800" b="1" dirty="0" smtClean="0">
                <a:solidFill>
                  <a:srgbClr val="FF0000"/>
                </a:solidFill>
              </a:rPr>
              <a:t>			4.4 </a:t>
            </a:r>
            <a:r>
              <a:rPr lang="en-US" sz="2800" b="1" dirty="0">
                <a:solidFill>
                  <a:srgbClr val="FF0000"/>
                </a:solidFill>
              </a:rPr>
              <a:t>to –1.76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mild acrobatics, including spins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			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Acrobatic </a:t>
            </a:r>
            <a:r>
              <a:rPr lang="en-US" sz="2800" b="1" dirty="0" smtClean="0">
                <a:solidFill>
                  <a:srgbClr val="FF0000"/>
                </a:solidFill>
              </a:rPr>
              <a:t>		6.0 </a:t>
            </a:r>
            <a:r>
              <a:rPr lang="en-US" sz="2800" b="1" dirty="0">
                <a:solidFill>
                  <a:srgbClr val="FF0000"/>
                </a:solidFill>
              </a:rPr>
              <a:t>to –</a:t>
            </a:r>
            <a:r>
              <a:rPr lang="en-US" sz="2800" b="1" dirty="0" smtClean="0">
                <a:solidFill>
                  <a:srgbClr val="FF0000"/>
                </a:solidFill>
              </a:rPr>
              <a:t>3.00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There is an upward graduation in load factor with the increasing severity of </a:t>
            </a:r>
            <a:r>
              <a:rPr lang="en-US" sz="2800" b="1" dirty="0" smtClean="0">
                <a:solidFill>
                  <a:srgbClr val="000000"/>
                </a:solidFill>
              </a:rPr>
              <a:t>maneuvers.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25" y="3458880"/>
            <a:ext cx="5189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 in Steep 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8915400" cy="310838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In a constant altitude, </a:t>
            </a:r>
            <a:r>
              <a:rPr lang="en-US" sz="2800" b="1" dirty="0">
                <a:solidFill>
                  <a:srgbClr val="FF0000"/>
                </a:solidFill>
              </a:rPr>
              <a:t>coordinated turn </a:t>
            </a:r>
            <a:r>
              <a:rPr lang="en-US" sz="2800" b="1" dirty="0">
                <a:solidFill>
                  <a:srgbClr val="000000"/>
                </a:solidFill>
              </a:rPr>
              <a:t>in any aircraft, </a:t>
            </a:r>
            <a:r>
              <a:rPr lang="en-US" sz="2800" b="1" dirty="0">
                <a:solidFill>
                  <a:srgbClr val="FF0000"/>
                </a:solidFill>
              </a:rPr>
              <a:t>the load factor is the result of two forces</a:t>
            </a:r>
            <a:r>
              <a:rPr lang="en-US" sz="2800" b="1" dirty="0">
                <a:solidFill>
                  <a:srgbClr val="000000"/>
                </a:solidFill>
              </a:rPr>
              <a:t>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centrifugal </a:t>
            </a:r>
            <a:r>
              <a:rPr lang="en-US" sz="2800" b="1" dirty="0">
                <a:solidFill>
                  <a:srgbClr val="FF0000"/>
                </a:solidFill>
              </a:rPr>
              <a:t>force and </a:t>
            </a:r>
            <a:r>
              <a:rPr lang="en-US" sz="2800" b="1" dirty="0" smtClean="0">
                <a:solidFill>
                  <a:srgbClr val="FF0000"/>
                </a:solidFill>
              </a:rPr>
              <a:t>gravity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load factor increases at a terrific rate after a bank has reached 45° or 50°. </a:t>
            </a:r>
          </a:p>
        </p:txBody>
      </p:sp>
    </p:spTree>
    <p:extLst>
      <p:ext uri="{BB962C8B-B14F-4D97-AF65-F5344CB8AC3E}">
        <p14:creationId xmlns:p14="http://schemas.microsoft.com/office/powerpoint/2010/main" val="20147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6912"/>
            <a:ext cx="3463636" cy="214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Load Factors in Steep 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472440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load factor </a:t>
            </a:r>
            <a:r>
              <a:rPr lang="en-US" sz="2800" b="1" dirty="0">
                <a:solidFill>
                  <a:srgbClr val="000000"/>
                </a:solidFill>
              </a:rPr>
              <a:t>for any aircraft </a:t>
            </a:r>
            <a:r>
              <a:rPr lang="en-US" sz="2800" b="1" dirty="0">
                <a:solidFill>
                  <a:srgbClr val="FF0000"/>
                </a:solidFill>
              </a:rPr>
              <a:t>in a 60° bank is 2 </a:t>
            </a:r>
            <a:r>
              <a:rPr lang="en-US" sz="2800" b="1" dirty="0" err="1">
                <a:solidFill>
                  <a:srgbClr val="FF0000"/>
                </a:solidFill>
              </a:rPr>
              <a:t>Gs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load factor in an 80° bank is 5.76 </a:t>
            </a:r>
            <a:r>
              <a:rPr lang="en-US" sz="2800" b="1" dirty="0" err="1">
                <a:solidFill>
                  <a:srgbClr val="FF0000"/>
                </a:solidFill>
              </a:rPr>
              <a:t>Gs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wing must produce lift equal to these load factors if altitude is to be maintained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learntoflylv.com/load%20factor%20grap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7101"/>
            <a:ext cx="3019425" cy="31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8" y="151813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54" tIns="50776" rIns="88854" bIns="50776"/>
          <a:lstStyle/>
          <a:p>
            <a:pPr algn="ctr" defTabSz="91372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52" y="4008323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Torque and P-Factor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4339388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elements </a:t>
            </a:r>
            <a:r>
              <a:rPr lang="en-US" sz="2800" b="1" dirty="0">
                <a:solidFill>
                  <a:srgbClr val="000000"/>
                </a:solidFill>
              </a:rPr>
              <a:t>are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Torque reaction from engine and propeller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Corkscrewing effect of the slipstream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Asymmetric loading of the propeller (P-factor).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34" y="2026046"/>
            <a:ext cx="3839867" cy="368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During </a:t>
            </a:r>
            <a:r>
              <a:rPr lang="en-US" altLang="en-US" sz="2500" b="1" dirty="0">
                <a:solidFill>
                  <a:schemeClr val="tx1"/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speed,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where is the “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downswinging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tail in which direction?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92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Torque Reaction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" y="1038085"/>
            <a:ext cx="4339388" cy="569372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When the aircraft’s wheels are on the ground </a:t>
            </a:r>
            <a:r>
              <a:rPr lang="en-US" sz="2800" b="1" dirty="0">
                <a:solidFill>
                  <a:srgbClr val="FF0000"/>
                </a:solidFill>
              </a:rPr>
              <a:t>during the takeoff roll</a:t>
            </a:r>
            <a:r>
              <a:rPr lang="en-US" sz="2800" b="1" dirty="0">
                <a:solidFill>
                  <a:srgbClr val="000000"/>
                </a:solidFill>
              </a:rPr>
              <a:t>, an additional </a:t>
            </a:r>
            <a:r>
              <a:rPr lang="en-US" sz="2800" b="1" dirty="0">
                <a:solidFill>
                  <a:srgbClr val="FF0000"/>
                </a:solidFill>
              </a:rPr>
              <a:t>turning moment around the vertical axis is induced by torque reaction.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takeoff roll is corrected by the pilot’s use of the rudder or rudder trim.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54979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speed, </a:t>
            </a:r>
            <a:r>
              <a:rPr lang="en-US" altLang="en-US" sz="2500" b="1" dirty="0">
                <a:solidFill>
                  <a:srgbClr val="0070C0"/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where is the “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downswinging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tail in which direction?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92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Corkscrew Effect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447800"/>
            <a:ext cx="4339388" cy="5262842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At high propeller speeds and low forward speed </a:t>
            </a:r>
            <a:r>
              <a:rPr lang="en-US" sz="2800" b="1" dirty="0">
                <a:solidFill>
                  <a:srgbClr val="000000"/>
                </a:solidFill>
              </a:rPr>
              <a:t>(as in the takeoffs and approaches to power-on stalls), this </a:t>
            </a:r>
            <a:r>
              <a:rPr lang="en-US" sz="2800" b="1" dirty="0">
                <a:solidFill>
                  <a:srgbClr val="FF0000"/>
                </a:solidFill>
              </a:rPr>
              <a:t>spiraling rotation </a:t>
            </a:r>
            <a:r>
              <a:rPr lang="en-US" sz="2800" b="1" dirty="0">
                <a:solidFill>
                  <a:srgbClr val="000000"/>
                </a:solidFill>
              </a:rPr>
              <a:t>is very compact and </a:t>
            </a:r>
            <a:r>
              <a:rPr lang="en-US" sz="2800" b="1" dirty="0">
                <a:solidFill>
                  <a:srgbClr val="FF0000"/>
                </a:solidFill>
              </a:rPr>
              <a:t>exerts a strong sideward force on the </a:t>
            </a:r>
            <a:r>
              <a:rPr lang="en-US" sz="2800" b="1" dirty="0">
                <a:solidFill>
                  <a:srgbClr val="000000"/>
                </a:solidFill>
              </a:rPr>
              <a:t>aircraft’s </a:t>
            </a:r>
            <a:r>
              <a:rPr lang="en-US" sz="2800" b="1" dirty="0">
                <a:solidFill>
                  <a:srgbClr val="FF0000"/>
                </a:solidFill>
              </a:rPr>
              <a:t>vertical tail </a:t>
            </a:r>
            <a:r>
              <a:rPr lang="en-US" sz="2800" b="1" dirty="0">
                <a:solidFill>
                  <a:srgbClr val="000000"/>
                </a:solidFill>
              </a:rPr>
              <a:t>surface.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75" y="2735274"/>
            <a:ext cx="442092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elements that can influence the torque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roll, an additional turning moment around the vertical axis is induced by torque reaction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 How does the pilot correct this?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At high propeller speeds and low forward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speed,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this spiraling rotation is very compact and exerts a strong sideward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force on what aircraft surface?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When an aircraft is flying with a high AOA,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where is the “</a:t>
            </a:r>
            <a:r>
              <a:rPr lang="en-US" altLang="en-US" sz="2500" b="1" dirty="0">
                <a:solidFill>
                  <a:schemeClr val="tx1"/>
                </a:solidFill>
              </a:rPr>
              <a:t>bite” of the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propeller felt more?</a:t>
            </a:r>
          </a:p>
          <a:p>
            <a:pPr marL="550105" lvl="0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downswinging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blade has more lift and tends to pull (yaw) the aircraft’s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tail in which direction?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12/5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92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6689</TotalTime>
  <Words>1786</Words>
  <Application>Microsoft Office PowerPoint</Application>
  <PresentationFormat>On-screen Show (4:3)</PresentationFormat>
  <Paragraphs>233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4_Custom Design</vt:lpstr>
      <vt:lpstr>3_Office Theme</vt:lpstr>
      <vt:lpstr>4_Office Theme</vt:lpstr>
      <vt:lpstr>Warm-Up – 12/5 – 10 minutes</vt:lpstr>
      <vt:lpstr>Questions / Comments</vt:lpstr>
      <vt:lpstr>Warm-Up – 12/5 – 10 minutes</vt:lpstr>
      <vt:lpstr>Torque and P-Factor</vt:lpstr>
      <vt:lpstr>Warm-Up – 12/5 – 10 minutes</vt:lpstr>
      <vt:lpstr>Torque Reaction</vt:lpstr>
      <vt:lpstr>Warm-Up – 12/5 – 10 minutes</vt:lpstr>
      <vt:lpstr>Corkscrew Effect</vt:lpstr>
      <vt:lpstr>Warm-Up – 12/5 – 10 minutes</vt:lpstr>
      <vt:lpstr>Asymmetric Loading (P-Factor)</vt:lpstr>
      <vt:lpstr>Warm-Up – 12/5 – 10 minutes</vt:lpstr>
      <vt:lpstr>Asymmetric Loading (P-Factor)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Load Factors</vt:lpstr>
      <vt:lpstr>Load Factors</vt:lpstr>
      <vt:lpstr>Load Factors</vt:lpstr>
      <vt:lpstr>Load Factors</vt:lpstr>
      <vt:lpstr>Torque Reaction</vt:lpstr>
      <vt:lpstr>Corkscrew Effect</vt:lpstr>
      <vt:lpstr>Load Factors in Aircraft Design</vt:lpstr>
      <vt:lpstr>Corkscrew Effect</vt:lpstr>
      <vt:lpstr>Corkscrew Effect</vt:lpstr>
      <vt:lpstr>Corkscrew Effect</vt:lpstr>
      <vt:lpstr>Asymmetric Loading (P-Factor)</vt:lpstr>
      <vt:lpstr>Load Factors in Steep Turns</vt:lpstr>
      <vt:lpstr>Load Factors in Steep Turns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372</cp:revision>
  <cp:lastPrinted>2013-10-17T15:17:33Z</cp:lastPrinted>
  <dcterms:created xsi:type="dcterms:W3CDTF">2011-08-16T23:18:18Z</dcterms:created>
  <dcterms:modified xsi:type="dcterms:W3CDTF">2013-12-05T02:01:37Z</dcterms:modified>
</cp:coreProperties>
</file>