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24" r:id="rId2"/>
    <p:sldMasterId id="2147483936" r:id="rId3"/>
    <p:sldMasterId id="2147484008" r:id="rId4"/>
    <p:sldMasterId id="2147484020" r:id="rId5"/>
    <p:sldMasterId id="2147484032" r:id="rId6"/>
    <p:sldMasterId id="2147484068" r:id="rId7"/>
    <p:sldMasterId id="2147484128" r:id="rId8"/>
    <p:sldMasterId id="2147484464" r:id="rId9"/>
    <p:sldMasterId id="2147484476" r:id="rId10"/>
    <p:sldMasterId id="2147484500" r:id="rId11"/>
    <p:sldMasterId id="2147484512" r:id="rId12"/>
    <p:sldMasterId id="2147484524" r:id="rId13"/>
  </p:sldMasterIdLst>
  <p:notesMasterIdLst>
    <p:notesMasterId r:id="rId52"/>
  </p:notesMasterIdLst>
  <p:handoutMasterIdLst>
    <p:handoutMasterId r:id="rId53"/>
  </p:handoutMasterIdLst>
  <p:sldIdLst>
    <p:sldId id="2296" r:id="rId14"/>
    <p:sldId id="2297" r:id="rId15"/>
    <p:sldId id="2298" r:id="rId16"/>
    <p:sldId id="2299" r:id="rId17"/>
    <p:sldId id="2300" r:id="rId18"/>
    <p:sldId id="2301" r:id="rId19"/>
    <p:sldId id="2302" r:id="rId20"/>
    <p:sldId id="2303" r:id="rId21"/>
    <p:sldId id="1052" r:id="rId22"/>
    <p:sldId id="2316" r:id="rId23"/>
    <p:sldId id="2317" r:id="rId24"/>
    <p:sldId id="2318" r:id="rId25"/>
    <p:sldId id="2319" r:id="rId26"/>
    <p:sldId id="2320" r:id="rId27"/>
    <p:sldId id="2321" r:id="rId28"/>
    <p:sldId id="2322" r:id="rId29"/>
    <p:sldId id="2323" r:id="rId30"/>
    <p:sldId id="2324" r:id="rId31"/>
    <p:sldId id="1618" r:id="rId32"/>
    <p:sldId id="2325" r:id="rId33"/>
    <p:sldId id="2326" r:id="rId34"/>
    <p:sldId id="353" r:id="rId35"/>
    <p:sldId id="1265" r:id="rId36"/>
    <p:sldId id="1266" r:id="rId37"/>
    <p:sldId id="2160" r:id="rId38"/>
    <p:sldId id="2263" r:id="rId39"/>
    <p:sldId id="2266" r:id="rId40"/>
    <p:sldId id="2271" r:id="rId41"/>
    <p:sldId id="2272" r:id="rId42"/>
    <p:sldId id="2280" r:id="rId43"/>
    <p:sldId id="2281" r:id="rId44"/>
    <p:sldId id="2282" r:id="rId45"/>
    <p:sldId id="2283" r:id="rId46"/>
    <p:sldId id="2284" r:id="rId47"/>
    <p:sldId id="2285" r:id="rId48"/>
    <p:sldId id="2286" r:id="rId49"/>
    <p:sldId id="2287" r:id="rId50"/>
    <p:sldId id="2327" r:id="rId51"/>
  </p:sldIdLst>
  <p:sldSz cx="9144000" cy="6858000" type="screen4x3"/>
  <p:notesSz cx="6858000" cy="9144000"/>
  <p:defaultTextStyle>
    <a:defPPr>
      <a:defRPr lang="en-US"/>
    </a:defPPr>
    <a:lvl1pPr marL="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86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59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781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7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175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366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559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2463" autoAdjust="0"/>
  </p:normalViewPr>
  <p:slideViewPr>
    <p:cSldViewPr showGuides="1"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86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59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781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7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175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366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559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61" indent="0" algn="ctr">
              <a:buNone/>
              <a:defRPr/>
            </a:lvl2pPr>
            <a:lvl3pPr marL="641529" indent="0" algn="ctr">
              <a:buNone/>
              <a:defRPr/>
            </a:lvl3pPr>
            <a:lvl4pPr marL="962298" indent="0" algn="ctr">
              <a:buNone/>
              <a:defRPr/>
            </a:lvl4pPr>
            <a:lvl5pPr marL="1283066" indent="0" algn="ctr">
              <a:buNone/>
              <a:defRPr/>
            </a:lvl5pPr>
            <a:lvl6pPr marL="1603838" indent="0" algn="ctr">
              <a:buNone/>
              <a:defRPr/>
            </a:lvl6pPr>
            <a:lvl7pPr marL="1924599" indent="0" algn="ctr">
              <a:buNone/>
              <a:defRPr/>
            </a:lvl7pPr>
            <a:lvl8pPr marL="2245371" indent="0" algn="ctr">
              <a:buNone/>
              <a:defRPr/>
            </a:lvl8pPr>
            <a:lvl9pPr marL="25661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154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8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425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6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2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38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834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985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02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4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55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00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48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434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17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437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5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800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4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4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71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17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26" indent="0" algn="ctr">
              <a:buNone/>
              <a:defRPr/>
            </a:lvl2pPr>
            <a:lvl3pPr marL="641859" indent="0" algn="ctr">
              <a:buNone/>
              <a:defRPr/>
            </a:lvl3pPr>
            <a:lvl4pPr marL="962791" indent="0" algn="ctr">
              <a:buNone/>
              <a:defRPr/>
            </a:lvl4pPr>
            <a:lvl5pPr marL="1283724" indent="0" algn="ctr">
              <a:buNone/>
              <a:defRPr/>
            </a:lvl5pPr>
            <a:lvl6pPr marL="1604658" indent="0" algn="ctr">
              <a:buNone/>
              <a:defRPr/>
            </a:lvl6pPr>
            <a:lvl7pPr marL="1925586" indent="0" algn="ctr">
              <a:buNone/>
              <a:defRPr/>
            </a:lvl7pPr>
            <a:lvl8pPr marL="2246521" indent="0" algn="ctr">
              <a:buNone/>
              <a:defRPr/>
            </a:lvl8pPr>
            <a:lvl9pPr marL="25674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93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26" indent="0">
              <a:buNone/>
              <a:defRPr sz="1300"/>
            </a:lvl2pPr>
            <a:lvl3pPr marL="641859" indent="0">
              <a:buNone/>
              <a:defRPr sz="1100"/>
            </a:lvl3pPr>
            <a:lvl4pPr marL="962791" indent="0">
              <a:buNone/>
              <a:defRPr sz="1000"/>
            </a:lvl4pPr>
            <a:lvl5pPr marL="1283724" indent="0">
              <a:buNone/>
              <a:defRPr sz="1000"/>
            </a:lvl5pPr>
            <a:lvl6pPr marL="1604658" indent="0">
              <a:buNone/>
              <a:defRPr sz="1000"/>
            </a:lvl6pPr>
            <a:lvl7pPr marL="1925586" indent="0">
              <a:buNone/>
              <a:defRPr sz="1000"/>
            </a:lvl7pPr>
            <a:lvl8pPr marL="2246521" indent="0">
              <a:buNone/>
              <a:defRPr sz="1000"/>
            </a:lvl8pPr>
            <a:lvl9pPr marL="25674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8467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18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26" indent="0">
              <a:buNone/>
              <a:defRPr sz="1400" b="1"/>
            </a:lvl2pPr>
            <a:lvl3pPr marL="641859" indent="0">
              <a:buNone/>
              <a:defRPr sz="1300" b="1"/>
            </a:lvl3pPr>
            <a:lvl4pPr marL="962791" indent="0">
              <a:buNone/>
              <a:defRPr sz="1100" b="1"/>
            </a:lvl4pPr>
            <a:lvl5pPr marL="1283724" indent="0">
              <a:buNone/>
              <a:defRPr sz="1100" b="1"/>
            </a:lvl5pPr>
            <a:lvl6pPr marL="1604658" indent="0">
              <a:buNone/>
              <a:defRPr sz="1100" b="1"/>
            </a:lvl6pPr>
            <a:lvl7pPr marL="1925586" indent="0">
              <a:buNone/>
              <a:defRPr sz="1100" b="1"/>
            </a:lvl7pPr>
            <a:lvl8pPr marL="2246521" indent="0">
              <a:buNone/>
              <a:defRPr sz="1100" b="1"/>
            </a:lvl8pPr>
            <a:lvl9pPr marL="256745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26" indent="0">
              <a:buNone/>
              <a:defRPr sz="1400" b="1"/>
            </a:lvl2pPr>
            <a:lvl3pPr marL="641859" indent="0">
              <a:buNone/>
              <a:defRPr sz="1300" b="1"/>
            </a:lvl3pPr>
            <a:lvl4pPr marL="962791" indent="0">
              <a:buNone/>
              <a:defRPr sz="1100" b="1"/>
            </a:lvl4pPr>
            <a:lvl5pPr marL="1283724" indent="0">
              <a:buNone/>
              <a:defRPr sz="1100" b="1"/>
            </a:lvl5pPr>
            <a:lvl6pPr marL="1604658" indent="0">
              <a:buNone/>
              <a:defRPr sz="1100" b="1"/>
            </a:lvl6pPr>
            <a:lvl7pPr marL="1925586" indent="0">
              <a:buNone/>
              <a:defRPr sz="1100" b="1"/>
            </a:lvl7pPr>
            <a:lvl8pPr marL="2246521" indent="0">
              <a:buNone/>
              <a:defRPr sz="1100" b="1"/>
            </a:lvl8pPr>
            <a:lvl9pPr marL="256745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83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15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9720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9" y="27350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26" indent="0">
              <a:buNone/>
              <a:defRPr sz="800"/>
            </a:lvl2pPr>
            <a:lvl3pPr marL="641859" indent="0">
              <a:buNone/>
              <a:defRPr sz="700"/>
            </a:lvl3pPr>
            <a:lvl4pPr marL="962791" indent="0">
              <a:buNone/>
              <a:defRPr sz="600"/>
            </a:lvl4pPr>
            <a:lvl5pPr marL="1283724" indent="0">
              <a:buNone/>
              <a:defRPr sz="600"/>
            </a:lvl5pPr>
            <a:lvl6pPr marL="1604658" indent="0">
              <a:buNone/>
              <a:defRPr sz="600"/>
            </a:lvl6pPr>
            <a:lvl7pPr marL="1925586" indent="0">
              <a:buNone/>
              <a:defRPr sz="600"/>
            </a:lvl7pPr>
            <a:lvl8pPr marL="2246521" indent="0">
              <a:buNone/>
              <a:defRPr sz="600"/>
            </a:lvl8pPr>
            <a:lvl9pPr marL="25674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0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26" indent="0">
              <a:buNone/>
              <a:defRPr sz="2000"/>
            </a:lvl2pPr>
            <a:lvl3pPr marL="641859" indent="0">
              <a:buNone/>
              <a:defRPr sz="1700"/>
            </a:lvl3pPr>
            <a:lvl4pPr marL="962791" indent="0">
              <a:buNone/>
              <a:defRPr sz="1400"/>
            </a:lvl4pPr>
            <a:lvl5pPr marL="1283724" indent="0">
              <a:buNone/>
              <a:defRPr sz="1400"/>
            </a:lvl5pPr>
            <a:lvl6pPr marL="1604658" indent="0">
              <a:buNone/>
              <a:defRPr sz="1400"/>
            </a:lvl6pPr>
            <a:lvl7pPr marL="1925586" indent="0">
              <a:buNone/>
              <a:defRPr sz="1400"/>
            </a:lvl7pPr>
            <a:lvl8pPr marL="2246521" indent="0">
              <a:buNone/>
              <a:defRPr sz="1400"/>
            </a:lvl8pPr>
            <a:lvl9pPr marL="2567450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26" indent="0">
              <a:buNone/>
              <a:defRPr sz="800"/>
            </a:lvl2pPr>
            <a:lvl3pPr marL="641859" indent="0">
              <a:buNone/>
              <a:defRPr sz="700"/>
            </a:lvl3pPr>
            <a:lvl4pPr marL="962791" indent="0">
              <a:buNone/>
              <a:defRPr sz="600"/>
            </a:lvl4pPr>
            <a:lvl5pPr marL="1283724" indent="0">
              <a:buNone/>
              <a:defRPr sz="600"/>
            </a:lvl5pPr>
            <a:lvl6pPr marL="1604658" indent="0">
              <a:buNone/>
              <a:defRPr sz="600"/>
            </a:lvl6pPr>
            <a:lvl7pPr marL="1925586" indent="0">
              <a:buNone/>
              <a:defRPr sz="600"/>
            </a:lvl7pPr>
            <a:lvl8pPr marL="2246521" indent="0">
              <a:buNone/>
              <a:defRPr sz="600"/>
            </a:lvl8pPr>
            <a:lvl9pPr marL="256745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941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835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38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77" indent="0" algn="ctr">
              <a:buNone/>
              <a:defRPr/>
            </a:lvl2pPr>
            <a:lvl3pPr marL="641760" indent="0" algn="ctr">
              <a:buNone/>
              <a:defRPr/>
            </a:lvl3pPr>
            <a:lvl4pPr marL="962643" indent="0" algn="ctr">
              <a:buNone/>
              <a:defRPr/>
            </a:lvl4pPr>
            <a:lvl5pPr marL="1283527" indent="0" algn="ctr">
              <a:buNone/>
              <a:defRPr/>
            </a:lvl5pPr>
            <a:lvl6pPr marL="1604412" indent="0" algn="ctr">
              <a:buNone/>
              <a:defRPr/>
            </a:lvl6pPr>
            <a:lvl7pPr marL="1925290" indent="0" algn="ctr">
              <a:buNone/>
              <a:defRPr/>
            </a:lvl7pPr>
            <a:lvl8pPr marL="2246176" indent="0" algn="ctr">
              <a:buNone/>
              <a:defRPr/>
            </a:lvl8pPr>
            <a:lvl9pPr marL="256705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72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93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77" indent="0">
              <a:buNone/>
              <a:defRPr sz="1300"/>
            </a:lvl2pPr>
            <a:lvl3pPr marL="641760" indent="0">
              <a:buNone/>
              <a:defRPr sz="1100"/>
            </a:lvl3pPr>
            <a:lvl4pPr marL="962643" indent="0">
              <a:buNone/>
              <a:defRPr sz="1000"/>
            </a:lvl4pPr>
            <a:lvl5pPr marL="1283527" indent="0">
              <a:buNone/>
              <a:defRPr sz="1000"/>
            </a:lvl5pPr>
            <a:lvl6pPr marL="1604412" indent="0">
              <a:buNone/>
              <a:defRPr sz="1000"/>
            </a:lvl6pPr>
            <a:lvl7pPr marL="1925290" indent="0">
              <a:buNone/>
              <a:defRPr sz="1000"/>
            </a:lvl7pPr>
            <a:lvl8pPr marL="2246176" indent="0">
              <a:buNone/>
              <a:defRPr sz="1000"/>
            </a:lvl8pPr>
            <a:lvl9pPr marL="256705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4735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02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77" indent="0">
              <a:buNone/>
              <a:defRPr sz="1400" b="1"/>
            </a:lvl2pPr>
            <a:lvl3pPr marL="641760" indent="0">
              <a:buNone/>
              <a:defRPr sz="1300" b="1"/>
            </a:lvl3pPr>
            <a:lvl4pPr marL="962643" indent="0">
              <a:buNone/>
              <a:defRPr sz="1100" b="1"/>
            </a:lvl4pPr>
            <a:lvl5pPr marL="1283527" indent="0">
              <a:buNone/>
              <a:defRPr sz="1100" b="1"/>
            </a:lvl5pPr>
            <a:lvl6pPr marL="1604412" indent="0">
              <a:buNone/>
              <a:defRPr sz="1100" b="1"/>
            </a:lvl6pPr>
            <a:lvl7pPr marL="1925290" indent="0">
              <a:buNone/>
              <a:defRPr sz="1100" b="1"/>
            </a:lvl7pPr>
            <a:lvl8pPr marL="2246176" indent="0">
              <a:buNone/>
              <a:defRPr sz="1100" b="1"/>
            </a:lvl8pPr>
            <a:lvl9pPr marL="256705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77" indent="0">
              <a:buNone/>
              <a:defRPr sz="1400" b="1"/>
            </a:lvl2pPr>
            <a:lvl3pPr marL="641760" indent="0">
              <a:buNone/>
              <a:defRPr sz="1300" b="1"/>
            </a:lvl3pPr>
            <a:lvl4pPr marL="962643" indent="0">
              <a:buNone/>
              <a:defRPr sz="1100" b="1"/>
            </a:lvl4pPr>
            <a:lvl5pPr marL="1283527" indent="0">
              <a:buNone/>
              <a:defRPr sz="1100" b="1"/>
            </a:lvl5pPr>
            <a:lvl6pPr marL="1604412" indent="0">
              <a:buNone/>
              <a:defRPr sz="1100" b="1"/>
            </a:lvl6pPr>
            <a:lvl7pPr marL="1925290" indent="0">
              <a:buNone/>
              <a:defRPr sz="1100" b="1"/>
            </a:lvl7pPr>
            <a:lvl8pPr marL="2246176" indent="0">
              <a:buNone/>
              <a:defRPr sz="1100" b="1"/>
            </a:lvl8pPr>
            <a:lvl9pPr marL="256705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98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70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5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2" y="27350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77" indent="0">
              <a:buNone/>
              <a:defRPr sz="800"/>
            </a:lvl2pPr>
            <a:lvl3pPr marL="641760" indent="0">
              <a:buNone/>
              <a:defRPr sz="700"/>
            </a:lvl3pPr>
            <a:lvl4pPr marL="962643" indent="0">
              <a:buNone/>
              <a:defRPr sz="600"/>
            </a:lvl4pPr>
            <a:lvl5pPr marL="1283527" indent="0">
              <a:buNone/>
              <a:defRPr sz="600"/>
            </a:lvl5pPr>
            <a:lvl6pPr marL="1604412" indent="0">
              <a:buNone/>
              <a:defRPr sz="600"/>
            </a:lvl6pPr>
            <a:lvl7pPr marL="1925290" indent="0">
              <a:buNone/>
              <a:defRPr sz="600"/>
            </a:lvl7pPr>
            <a:lvl8pPr marL="2246176" indent="0">
              <a:buNone/>
              <a:defRPr sz="600"/>
            </a:lvl8pPr>
            <a:lvl9pPr marL="256705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330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77" indent="0">
              <a:buNone/>
              <a:defRPr sz="2000"/>
            </a:lvl2pPr>
            <a:lvl3pPr marL="641760" indent="0">
              <a:buNone/>
              <a:defRPr sz="1700"/>
            </a:lvl3pPr>
            <a:lvl4pPr marL="962643" indent="0">
              <a:buNone/>
              <a:defRPr sz="1400"/>
            </a:lvl4pPr>
            <a:lvl5pPr marL="1283527" indent="0">
              <a:buNone/>
              <a:defRPr sz="1400"/>
            </a:lvl5pPr>
            <a:lvl6pPr marL="1604412" indent="0">
              <a:buNone/>
              <a:defRPr sz="1400"/>
            </a:lvl6pPr>
            <a:lvl7pPr marL="1925290" indent="0">
              <a:buNone/>
              <a:defRPr sz="1400"/>
            </a:lvl7pPr>
            <a:lvl8pPr marL="2246176" indent="0">
              <a:buNone/>
              <a:defRPr sz="1400"/>
            </a:lvl8pPr>
            <a:lvl9pPr marL="256705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77" indent="0">
              <a:buNone/>
              <a:defRPr sz="800"/>
            </a:lvl2pPr>
            <a:lvl3pPr marL="641760" indent="0">
              <a:buNone/>
              <a:defRPr sz="700"/>
            </a:lvl3pPr>
            <a:lvl4pPr marL="962643" indent="0">
              <a:buNone/>
              <a:defRPr sz="600"/>
            </a:lvl4pPr>
            <a:lvl5pPr marL="1283527" indent="0">
              <a:buNone/>
              <a:defRPr sz="600"/>
            </a:lvl5pPr>
            <a:lvl6pPr marL="1604412" indent="0">
              <a:buNone/>
              <a:defRPr sz="600"/>
            </a:lvl6pPr>
            <a:lvl7pPr marL="1925290" indent="0">
              <a:buNone/>
              <a:defRPr sz="600"/>
            </a:lvl7pPr>
            <a:lvl8pPr marL="2246176" indent="0">
              <a:buNone/>
              <a:defRPr sz="600"/>
            </a:lvl8pPr>
            <a:lvl9pPr marL="256705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4015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66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2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61" indent="0">
              <a:buNone/>
              <a:defRPr sz="1300"/>
            </a:lvl2pPr>
            <a:lvl3pPr marL="641529" indent="0">
              <a:buNone/>
              <a:defRPr sz="1100"/>
            </a:lvl3pPr>
            <a:lvl4pPr marL="962298" indent="0">
              <a:buNone/>
              <a:defRPr sz="1000"/>
            </a:lvl4pPr>
            <a:lvl5pPr marL="1283066" indent="0">
              <a:buNone/>
              <a:defRPr sz="1000"/>
            </a:lvl5pPr>
            <a:lvl6pPr marL="1603838" indent="0">
              <a:buNone/>
              <a:defRPr sz="1000"/>
            </a:lvl6pPr>
            <a:lvl7pPr marL="1924599" indent="0">
              <a:buNone/>
              <a:defRPr sz="1000"/>
            </a:lvl7pPr>
            <a:lvl8pPr marL="2245371" indent="0">
              <a:buNone/>
              <a:defRPr sz="1000"/>
            </a:lvl8pPr>
            <a:lvl9pPr marL="25661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4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4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9" y="27351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70" indent="0">
              <a:buNone/>
              <a:defRPr sz="1400"/>
            </a:lvl4pPr>
            <a:lvl5pPr marL="1827959" indent="0">
              <a:buNone/>
              <a:defRPr sz="1400"/>
            </a:lvl5pPr>
            <a:lvl6pPr marL="2284947" indent="0">
              <a:buNone/>
              <a:defRPr sz="1400"/>
            </a:lvl6pPr>
            <a:lvl7pPr marL="2741939" indent="0">
              <a:buNone/>
              <a:defRPr sz="1400"/>
            </a:lvl7pPr>
            <a:lvl8pPr marL="3198924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61" indent="0">
              <a:buNone/>
              <a:defRPr sz="2000"/>
            </a:lvl2pPr>
            <a:lvl3pPr marL="641529" indent="0">
              <a:buNone/>
              <a:defRPr sz="1700"/>
            </a:lvl3pPr>
            <a:lvl4pPr marL="962298" indent="0">
              <a:buNone/>
              <a:defRPr sz="1400"/>
            </a:lvl4pPr>
            <a:lvl5pPr marL="1283066" indent="0">
              <a:buNone/>
              <a:defRPr sz="1400"/>
            </a:lvl5pPr>
            <a:lvl6pPr marL="1603838" indent="0">
              <a:buNone/>
              <a:defRPr sz="1400"/>
            </a:lvl6pPr>
            <a:lvl7pPr marL="1924599" indent="0">
              <a:buNone/>
              <a:defRPr sz="1400"/>
            </a:lvl7pPr>
            <a:lvl8pPr marL="2245371" indent="0">
              <a:buNone/>
              <a:defRPr sz="1400"/>
            </a:lvl8pPr>
            <a:lvl9pPr marL="256613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16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59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53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9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89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32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274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43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7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1" y="194671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61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529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98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066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00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60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9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22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5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2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061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828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5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6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52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9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066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83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59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37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135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2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95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4" tIns="35654" rIns="35654" bIns="3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95" y="1946698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4" tIns="35654" rIns="35654" bIns="3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23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40574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574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574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574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5744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0926" algn="ctr" defTabSz="41007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59" algn="ctr" defTabSz="41007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91" algn="ctr" defTabSz="41007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724" algn="ctr" defTabSz="41007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059" indent="-263059" algn="l" defTabSz="40574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0596" indent="-263059" algn="l" defTabSz="40574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8113" indent="-263059" algn="l" defTabSz="40574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5644" indent="-263059" algn="l" defTabSz="40574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3165" indent="-263059" algn="l" defTabSz="405744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8143" indent="-267438" algn="l" defTabSz="41007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073" indent="-267438" algn="l" defTabSz="41007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005" indent="-267438" algn="l" defTabSz="41007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933" indent="-267438" algn="l" defTabSz="41007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2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59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9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24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658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586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521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450" algn="l" defTabSz="64185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8" tIns="35648" rIns="35648" bIns="3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8" tIns="35648" rIns="35648" bIns="3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40740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740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740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740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740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77" algn="ctr" defTabSz="41001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760" algn="ctr" defTabSz="41001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643" algn="ctr" defTabSz="41001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527" algn="ctr" defTabSz="41001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4533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2414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0295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7060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4941" indent="-264533" algn="l" defTabSz="40740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888" indent="-267397" algn="l" defTabSz="41001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769" indent="-267397" algn="l" defTabSz="41001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651" indent="-267397" algn="l" defTabSz="41001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531" indent="-267397" algn="l" defTabSz="41001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77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760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643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527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412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290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176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055" algn="l" defTabSz="6417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3" tIns="45687" rIns="91373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52" indent="-2284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30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0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3" tIns="45687" rIns="91373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52" indent="-2284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30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0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44" indent="-342744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71" indent="-22849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462" indent="-22849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455" indent="-22849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445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32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23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10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5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convective SIGMETs and what action should pilots take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905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Goodyear-Zeppelin Corporation begins construction of airship hangar at Akron, Ohio.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hangar is 1,175 feet long, 325 feet wide and 200 feet high.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97" y="15240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42" y="245745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4782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39" y="4716989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16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Interstate Air Lines starts daily mail and passenger service between Chicago, Illinois and Atlanta, Georgia, 623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02155"/>
            <a:ext cx="4708737" cy="30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56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Pitcairn Aviation Inc. starts daily mail service between Atlanta, Georgia, and Miami, Florida, 622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22" y="3901440"/>
            <a:ext cx="5757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76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Interstate Air Line starts daily mail and passenger service between St. Louis, Missouri and Evansville, Indiana, 145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80707"/>
            <a:ext cx="495630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02" y="1371600"/>
            <a:ext cx="3543300" cy="227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6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1934 </a:t>
            </a:r>
            <a:r>
              <a:rPr lang="en-US" sz="2800" dirty="0" smtClean="0"/>
              <a:t>— </a:t>
            </a:r>
            <a:r>
              <a:rPr lang="en-US" sz="2800" dirty="0"/>
              <a:t>The first airway traffic control center is opened in Newark, New Jersey, operated by the staff of Eastern Air Lines, United Air Lines, American Airlines and TWA.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2341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35" y="3995738"/>
            <a:ext cx="318092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37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1949 </a:t>
            </a:r>
            <a:r>
              <a:rPr lang="en-US" sz="2800" dirty="0" smtClean="0"/>
              <a:t>— </a:t>
            </a:r>
            <a:r>
              <a:rPr lang="en-US" sz="2800" dirty="0"/>
              <a:t>$2.6 million Naval supersonic wind tunnel is dedicated at Massachusetts Institute of Technology.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3987333"/>
            <a:ext cx="4036409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4" y="1295400"/>
            <a:ext cx="3733800" cy="25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37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1949 </a:t>
            </a:r>
            <a:r>
              <a:rPr lang="en-US" sz="2800" dirty="0" smtClean="0"/>
              <a:t>— </a:t>
            </a:r>
            <a:r>
              <a:rPr lang="en-US" sz="2800" dirty="0"/>
              <a:t>American Rocket Society outlines specifications for transcontinental rocket airship, capable of 3,000 mile flight in less than 60 minutes.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357687" cy="289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00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5258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1961 </a:t>
            </a:r>
            <a:r>
              <a:rPr lang="en-US" sz="2800" dirty="0" smtClean="0"/>
              <a:t>— </a:t>
            </a:r>
            <a:r>
              <a:rPr lang="en-US" sz="2800" dirty="0"/>
              <a:t>The United States Navy claims three world speed records for its Sikorsky HSS-2 helicopters.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twin-turbine craft sets marks of 182.8-mph for 100-km, 179.5-mph for 500-km, and 175.3-mph for 1,000 km.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29187" cy="25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52" y="4353350"/>
            <a:ext cx="4362481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3864950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December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1969 </a:t>
            </a:r>
            <a:r>
              <a:rPr lang="en-US" sz="2800" dirty="0" smtClean="0"/>
              <a:t>— </a:t>
            </a:r>
            <a:r>
              <a:rPr lang="en-US" sz="2800" dirty="0"/>
              <a:t>The first legislation to limit aircraft noise levels at airports is introduced in United States Federal Air Regulation, Part 36.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29000" cy="44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9" y="4495799"/>
            <a:ext cx="477138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46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6480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6462"/>
              </p:ext>
            </p:extLst>
          </p:nvPr>
        </p:nvGraphicFramePr>
        <p:xfrm>
          <a:off x="228824" y="813736"/>
          <a:ext cx="8688587" cy="5074254"/>
        </p:xfrm>
        <a:graphic>
          <a:graphicData uri="http://schemas.openxmlformats.org/drawingml/2006/table">
            <a:tbl>
              <a:tblPr/>
              <a:tblGrid>
                <a:gridCol w="1236762"/>
                <a:gridCol w="1240110"/>
                <a:gridCol w="1243459"/>
                <a:gridCol w="1241227"/>
                <a:gridCol w="1242343"/>
                <a:gridCol w="1243459"/>
                <a:gridCol w="1241227"/>
              </a:tblGrid>
              <a:tr h="263297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SUNDAY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MONDAY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TUESDAY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WEDNESDAY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THURSDAY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FRIDAY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SATURDAY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3093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30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Savannah Tech Field Trip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Review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013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  <a:endParaRPr kumimoji="0" lang="en-US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  <a:endParaRPr kumimoji="0" lang="en-US" alt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Open House 1200 - 1400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Patriots Point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Field Trip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065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  <a:endParaRPr kumimoji="0" lang="en-US" alt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39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  <a:endParaRPr kumimoji="0" lang="en-US" alt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  <a:endParaRPr kumimoji="0" lang="en-US" alt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  <a:endParaRPr kumimoji="0" lang="en-US" alt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  <a:endParaRPr kumimoji="0" lang="en-US" alt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50" name="TextBox 2"/>
          <p:cNvSpPr txBox="1">
            <a:spLocks noChangeArrowheads="1"/>
          </p:cNvSpPr>
          <p:nvPr/>
        </p:nvSpPr>
        <p:spPr bwMode="auto">
          <a:xfrm>
            <a:off x="2590800" y="75904"/>
            <a:ext cx="3949852" cy="70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3" tIns="45642" rIns="91283" bIns="45642">
            <a:spAutoFit/>
          </a:bodyPr>
          <a:lstStyle>
            <a:lvl1pPr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7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8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19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0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74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46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18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290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/>
              <a:t>December 2015</a:t>
            </a:r>
          </a:p>
        </p:txBody>
      </p:sp>
      <p:sp>
        <p:nvSpPr>
          <p:cNvPr id="45151" name="Oval 3"/>
          <p:cNvSpPr>
            <a:spLocks noChangeArrowheads="1"/>
          </p:cNvSpPr>
          <p:nvPr/>
        </p:nvSpPr>
        <p:spPr bwMode="auto">
          <a:xfrm>
            <a:off x="2438400" y="814980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180" tIns="32087" rIns="64180" bIns="32087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6096005" y="533400"/>
            <a:ext cx="1752451" cy="2166566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180" tIns="32087" rIns="64180" bIns="32087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</p:spTree>
    <p:extLst>
      <p:ext uri="{BB962C8B-B14F-4D97-AF65-F5344CB8AC3E}">
        <p14:creationId xmlns:p14="http://schemas.microsoft.com/office/powerpoint/2010/main" val="3357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647" y="-76200"/>
            <a:ext cx="8228707" cy="1143000"/>
          </a:xfrm>
        </p:spPr>
        <p:txBody>
          <a:bodyPr>
            <a:normAutofit fontScale="90000"/>
          </a:bodyPr>
          <a:lstStyle/>
          <a:p>
            <a:pPr defTabSz="409995">
              <a:defRPr/>
            </a:pPr>
            <a:r>
              <a:rPr lang="en-US" sz="4000" b="1" dirty="0">
                <a:sym typeface="Helvetica Light" charset="0"/>
              </a:rPr>
              <a:t>2nd Quarter Requirements</a:t>
            </a:r>
            <a:br>
              <a:rPr lang="en-US" sz="4000" b="1" dirty="0">
                <a:sym typeface="Helvetica Light" charset="0"/>
              </a:rPr>
            </a:br>
            <a:r>
              <a:rPr lang="en-US" sz="4000" b="1" dirty="0" smtClean="0">
                <a:sym typeface="Helvetica Light" charset="0"/>
              </a:rPr>
              <a:t>(</a:t>
            </a:r>
            <a:r>
              <a:rPr lang="en-US" sz="4000" b="1" dirty="0">
                <a:sym typeface="Helvetica Light" charset="0"/>
              </a:rPr>
              <a:t>9</a:t>
            </a:r>
            <a:r>
              <a:rPr lang="en-US" sz="4000" b="1" dirty="0" smtClean="0">
                <a:sym typeface="Helvetica Light" charset="0"/>
              </a:rPr>
              <a:t> </a:t>
            </a:r>
            <a:r>
              <a:rPr lang="en-US" sz="4000" b="1" dirty="0">
                <a:sym typeface="Helvetica Light" charset="0"/>
              </a:rPr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02" y="990600"/>
            <a:ext cx="9068098" cy="60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9" rIns="91118" bIns="45559">
            <a:spAutoFit/>
          </a:bodyPr>
          <a:lstStyle>
            <a:lvl1pPr marL="485775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133475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782763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19238" indent="-37782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0238" indent="-37782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74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46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18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90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Successfully complete 3 times on small sim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Successfully complete 1 time on Main sim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398410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693" tIns="50696" rIns="88693" bIns="50696"/>
          <a:lstStyle/>
          <a:p>
            <a:pPr algn="ctr" defTabSz="91213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12– </a:t>
            </a:r>
            <a:r>
              <a:rPr lang="en-US" sz="36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 Weather Services</a:t>
            </a:r>
          </a:p>
          <a:p>
            <a:pPr algn="ctr" defTabSz="91213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4" y="-1951029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28" y="1219201"/>
            <a:ext cx="3947676" cy="5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96" tIns="50696" rIns="50696" bIns="50696" anchor="ctr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96" tIns="50696" rIns="50696" bIns="50696" anchor="ctr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52" tIns="32071" rIns="64152" bIns="32071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693" tIns="50696" rIns="88693" bIns="50696" anchor="t"/>
          <a:lstStyle/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combined effort associated with Aviation Weather Services.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how meteorologists can predict weather patterns, trends and characteristics of weather systems. 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various reports available and utilized by pilots.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basic information provided on reports that enable pilots to make informed decisions regarding weather safety before and during flight.</a:t>
            </a:r>
          </a:p>
          <a:p>
            <a:pPr marL="76844" indent="0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780" lvl="1" indent="-153688" defTabSz="912133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780" lvl="1" indent="-153688" defTabSz="912133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4" y="274588"/>
            <a:ext cx="8229823" cy="1143000"/>
          </a:xfrm>
        </p:spPr>
        <p:txBody>
          <a:bodyPr lIns="88693" tIns="50696" rIns="88693" bIns="50696"/>
          <a:lstStyle/>
          <a:p>
            <a:pPr algn="l" defTabSz="912133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3" y="175261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4696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Automated Flight Service Station (AFSS)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8514522" cy="3108357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preflight weather briefing from an AFSS can be obtained 24 hours a day by calling 1-800-WX BRIEF </a:t>
            </a:r>
            <a:r>
              <a:rPr lang="en-US" sz="2800" b="1" dirty="0">
                <a:solidFill>
                  <a:srgbClr val="000000"/>
                </a:solidFill>
              </a:rPr>
              <a:t>from almost anywhere in the United States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AFSS also provides inflight weather briefing services, as well as scheduled and unscheduled weather broadcasts.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4481699"/>
            <a:ext cx="354766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4" y="4313950"/>
            <a:ext cx="3214687" cy="240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Aviation Routine Weather Report (METAR)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METAR is </a:t>
            </a:r>
            <a:r>
              <a:rPr lang="en-US" sz="2800" b="1" dirty="0">
                <a:solidFill>
                  <a:srgbClr val="000000"/>
                </a:solidFill>
              </a:rPr>
              <a:t>an observation of </a:t>
            </a:r>
            <a:r>
              <a:rPr lang="en-US" sz="2800" b="1" dirty="0">
                <a:solidFill>
                  <a:srgbClr val="FF0000"/>
                </a:solidFill>
              </a:rPr>
              <a:t>current surface weather </a:t>
            </a:r>
            <a:r>
              <a:rPr lang="en-US" sz="2800" b="1" dirty="0">
                <a:solidFill>
                  <a:srgbClr val="000000"/>
                </a:solidFill>
              </a:rPr>
              <a:t>reported in a standard international format. </a:t>
            </a:r>
          </a:p>
          <a:p>
            <a:pPr marL="342173" indent="-3421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METARS are issued hourly </a:t>
            </a:r>
            <a:r>
              <a:rPr lang="en-US" sz="2800" b="1" dirty="0">
                <a:solidFill>
                  <a:srgbClr val="000000"/>
                </a:solidFill>
              </a:rPr>
              <a:t>unless significant weather changes have occurred.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0" y="4495800"/>
            <a:ext cx="4791075" cy="21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Pilot Weather Report (PIREPs)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1815696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PIREPs provide </a:t>
            </a:r>
            <a:r>
              <a:rPr lang="en-US" sz="2800" b="1" dirty="0">
                <a:solidFill>
                  <a:srgbClr val="000000"/>
                </a:solidFill>
              </a:rPr>
              <a:t>valuable information regarding </a:t>
            </a:r>
            <a:r>
              <a:rPr lang="en-US" sz="2800" b="1" dirty="0">
                <a:solidFill>
                  <a:srgbClr val="FF0000"/>
                </a:solidFill>
              </a:rPr>
              <a:t>the conditions as they actually exist in the air, </a:t>
            </a:r>
            <a:r>
              <a:rPr lang="en-US" sz="2800" b="1" dirty="0">
                <a:solidFill>
                  <a:srgbClr val="000000"/>
                </a:solidFill>
              </a:rPr>
              <a:t>which cannot be gathered from any other source.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8" y="2847979"/>
            <a:ext cx="610108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Pilot Weather Report (PIREPs)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3970132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Pilots can confirm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height of bases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tops of clouds, 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locations of wind shear and turbulence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location of inflight icing. </a:t>
            </a:r>
          </a:p>
          <a:p>
            <a:pPr marL="342173" indent="-3421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When unexpected weather conditions are encountered, pilots are encouraged to make a report to a FSS or ATC.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6212"/>
            <a:ext cx="2819400" cy="17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convective SIGMETs and what action should pilots take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3995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1384809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weather depiction chart </a:t>
            </a:r>
            <a:r>
              <a:rPr lang="en-US" sz="2800" b="1" dirty="0">
                <a:solidFill>
                  <a:srgbClr val="000000"/>
                </a:solidFill>
              </a:rPr>
              <a:t>details</a:t>
            </a:r>
            <a:r>
              <a:rPr lang="en-US" sz="2800" b="1" dirty="0">
                <a:solidFill>
                  <a:srgbClr val="FF0000"/>
                </a:solidFill>
              </a:rPr>
              <a:t> surface conditions </a:t>
            </a:r>
            <a:r>
              <a:rPr lang="en-US" sz="2800" b="1" dirty="0">
                <a:solidFill>
                  <a:srgbClr val="000000"/>
                </a:solidFill>
              </a:rPr>
              <a:t>as derived </a:t>
            </a:r>
            <a:r>
              <a:rPr lang="en-US" sz="2800" b="1" dirty="0">
                <a:solidFill>
                  <a:srgbClr val="FF0000"/>
                </a:solidFill>
              </a:rPr>
              <a:t>from METAR and other surface observations.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33837"/>
            <a:ext cx="6419850" cy="410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Prepared and transmitted by computer every 3 hours beginning at 0100Z time, and is valid at the time of the plotted data.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designed to be used for flight planning by giving an overall picture of the weather across the United States.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2610"/>
            <a:ext cx="5200650" cy="33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Provides a graphic display of IFR, VFR, and MVFR (marginal VFR) weather.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Areas of IFR conditions (ceilings less than 1,000 feet and visibility less than three miles) are shown by a hatched area outlined by a smooth line.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3561287"/>
            <a:ext cx="5124449" cy="32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MVFR regions (ceilings 1,000 to 3,000 feet, visibility 3 to 5 miles) are shown by a </a:t>
            </a:r>
            <a:r>
              <a:rPr lang="en-US" sz="2800" b="1" dirty="0" err="1">
                <a:solidFill>
                  <a:srgbClr val="000000"/>
                </a:solidFill>
              </a:rPr>
              <a:t>nonhatched</a:t>
            </a:r>
            <a:r>
              <a:rPr lang="en-US" sz="2800" b="1" dirty="0">
                <a:solidFill>
                  <a:srgbClr val="000000"/>
                </a:solidFill>
              </a:rPr>
              <a:t> area outlined by a smooth line.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Areas of VFR (no ceiling or ceiling greater than 3,000 feet and visibility greater than five miles) are not outlined.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4" y="3733801"/>
            <a:ext cx="4854365" cy="31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815696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While no weather forecast is guaranteed to be 100 percent accurate, pilots have access to a myriad of weather information on which to base flight decisions.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0" y="3352800"/>
            <a:ext cx="6924923" cy="312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7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Weather products available for preflight planning to en route information received over the radio or via satellite link provide the pilot with the most accurate and up-to-date information available.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Each report provides a piece of the weather puzzle.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0" y="4077649"/>
            <a:ext cx="3302571" cy="224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022331"/>
            <a:ext cx="3403803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1"/>
            <a:ext cx="9144000" cy="1384809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Pilots use several reports to get </a:t>
            </a:r>
            <a:r>
              <a:rPr lang="en-US" sz="2800" b="1" dirty="0">
                <a:solidFill>
                  <a:srgbClr val="000000"/>
                </a:solidFill>
              </a:rPr>
              <a:t>an overall picture and gain an understanding of </a:t>
            </a:r>
            <a:r>
              <a:rPr lang="en-US" sz="2800" b="1" dirty="0">
                <a:solidFill>
                  <a:srgbClr val="FF0000"/>
                </a:solidFill>
              </a:rPr>
              <a:t>the weather that will affect the safe completion of a flight.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54" y="2824163"/>
            <a:ext cx="4791554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3" y="175261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898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647" y="-76200"/>
            <a:ext cx="8228707" cy="1143000"/>
          </a:xfrm>
        </p:spPr>
        <p:txBody>
          <a:bodyPr>
            <a:normAutofit fontScale="90000"/>
          </a:bodyPr>
          <a:lstStyle/>
          <a:p>
            <a:pPr defTabSz="409995">
              <a:defRPr/>
            </a:pPr>
            <a:r>
              <a:rPr lang="en-US" sz="4000" b="1" dirty="0">
                <a:sym typeface="Helvetica Light" charset="0"/>
              </a:rPr>
              <a:t>2nd Quarter Requirements</a:t>
            </a:r>
            <a:br>
              <a:rPr lang="en-US" sz="4000" b="1" dirty="0">
                <a:sym typeface="Helvetica Light" charset="0"/>
              </a:rPr>
            </a:br>
            <a:r>
              <a:rPr lang="en-US" sz="4000" b="1" dirty="0" smtClean="0">
                <a:sym typeface="Helvetica Light" charset="0"/>
              </a:rPr>
              <a:t>(</a:t>
            </a:r>
            <a:r>
              <a:rPr lang="en-US" sz="4000" b="1" dirty="0">
                <a:sym typeface="Helvetica Light" charset="0"/>
              </a:rPr>
              <a:t>9</a:t>
            </a:r>
            <a:r>
              <a:rPr lang="en-US" sz="4000" b="1" dirty="0" smtClean="0">
                <a:sym typeface="Helvetica Light" charset="0"/>
              </a:rPr>
              <a:t> </a:t>
            </a:r>
            <a:r>
              <a:rPr lang="en-US" sz="4000" b="1" dirty="0">
                <a:sym typeface="Helvetica Light" charset="0"/>
              </a:rPr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02" y="990600"/>
            <a:ext cx="9068098" cy="60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8" tIns="45559" rIns="91118" bIns="45559">
            <a:spAutoFit/>
          </a:bodyPr>
          <a:lstStyle>
            <a:lvl1pPr marL="485775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133475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782763" indent="-48577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19238" indent="-37782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900238" indent="-377825" algn="l" defTabSz="12954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3574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146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718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9038" indent="-377825" defTabSz="12954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Successfully complete 3 times on small sim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Successfully complete 1 time on Main sim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lvl="2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lvl="1" eaLnBrk="1" fontAlgn="base"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eaLnBrk="1" fontAlgn="base"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231856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8" y="1768443"/>
            <a:ext cx="55626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four types of weather observations: surface, upper air, radar, and satellite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1764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0453"/>
            <a:ext cx="3662555" cy="48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convective SIGMETs and what action should pilots take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33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Upper Air 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8514522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Observations </a:t>
            </a:r>
            <a:r>
              <a:rPr lang="en-US" sz="2800" b="1" dirty="0">
                <a:solidFill>
                  <a:srgbClr val="000000"/>
                </a:solidFill>
              </a:rPr>
              <a:t>of upper air weather are more challenging than surface observations.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only two methods </a:t>
            </a:r>
            <a:r>
              <a:rPr lang="en-US" sz="2800" b="1" dirty="0" smtClean="0">
                <a:solidFill>
                  <a:srgbClr val="FF0000"/>
                </a:solidFill>
              </a:rPr>
              <a:t>that upper </a:t>
            </a:r>
            <a:r>
              <a:rPr lang="en-US" sz="2800" b="1" dirty="0">
                <a:solidFill>
                  <a:srgbClr val="FF0000"/>
                </a:solidFill>
              </a:rPr>
              <a:t>air weather </a:t>
            </a:r>
            <a:r>
              <a:rPr lang="en-US" sz="2800" b="1" dirty="0" smtClean="0">
                <a:solidFill>
                  <a:srgbClr val="FF0000"/>
                </a:solidFill>
              </a:rPr>
              <a:t>can </a:t>
            </a:r>
            <a:r>
              <a:rPr lang="en-US" sz="2800" b="1" dirty="0">
                <a:solidFill>
                  <a:srgbClr val="FF0000"/>
                </a:solidFill>
              </a:rPr>
              <a:t>be </a:t>
            </a:r>
            <a:r>
              <a:rPr lang="en-US" sz="2800" b="1" dirty="0" smtClean="0">
                <a:solidFill>
                  <a:srgbClr val="FF0000"/>
                </a:solidFill>
              </a:rPr>
              <a:t>observed:</a:t>
            </a:r>
          </a:p>
          <a:p>
            <a:pPr marL="798519" lvl="1" indent="-342242" defTabSz="912573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radiosonde</a:t>
            </a:r>
            <a:r>
              <a:rPr lang="en-US" sz="2800" b="1" dirty="0" smtClean="0">
                <a:solidFill>
                  <a:srgbClr val="FF0000"/>
                </a:solidFill>
              </a:rPr>
              <a:t> observations</a:t>
            </a:r>
          </a:p>
          <a:p>
            <a:pPr marL="798519" lvl="1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 </a:t>
            </a:r>
            <a:r>
              <a:rPr lang="en-US" sz="2800" b="1" dirty="0">
                <a:solidFill>
                  <a:srgbClr val="FF0000"/>
                </a:solidFill>
              </a:rPr>
              <a:t>weather reports (PIREPs).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86880"/>
            <a:ext cx="1752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convective SIGMETs and what action should pilots take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12/1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580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/>
              <a:t>Airmen’s Meteorological Information (AIRMET)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34817"/>
            <a:ext cx="8514522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Convective SIGMET's are issued for SEVERE WEATHER.  </a:t>
            </a:r>
            <a:r>
              <a:rPr lang="en-US" sz="2800" b="1" dirty="0">
                <a:solidFill>
                  <a:srgbClr val="000000"/>
                </a:solidFill>
              </a:rPr>
              <a:t>Severe Thunderstorms, etc.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Pilot's </a:t>
            </a:r>
            <a:r>
              <a:rPr lang="en-US" sz="2800" b="1" dirty="0">
                <a:solidFill>
                  <a:srgbClr val="FF0000"/>
                </a:solidFill>
              </a:rPr>
              <a:t>DO NOT WANT TO FLY </a:t>
            </a:r>
            <a:r>
              <a:rPr lang="en-US" sz="2800" b="1" dirty="0">
                <a:solidFill>
                  <a:srgbClr val="000000"/>
                </a:solidFill>
              </a:rPr>
              <a:t>through areas of Convective SIGMET'S.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4956"/>
            <a:ext cx="4419600" cy="3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4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10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13452</TotalTime>
  <Words>1386</Words>
  <Application>Microsoft Office PowerPoint</Application>
  <PresentationFormat>On-screen Show (4:3)</PresentationFormat>
  <Paragraphs>232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1_Office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7_Office Theme</vt:lpstr>
      <vt:lpstr>3_Office Theme</vt:lpstr>
      <vt:lpstr>Office Theme</vt:lpstr>
      <vt:lpstr>6_Office Theme</vt:lpstr>
      <vt:lpstr>10_Office Theme</vt:lpstr>
      <vt:lpstr>Warm-Up – 12/1 – 10 minutes</vt:lpstr>
      <vt:lpstr>Questions / Comments</vt:lpstr>
      <vt:lpstr>Warm-Up – 12/1 – 10 minutes</vt:lpstr>
      <vt:lpstr>Observations</vt:lpstr>
      <vt:lpstr>Warm-Up – 12/1 – 10 minutes</vt:lpstr>
      <vt:lpstr>Upper Air Observations</vt:lpstr>
      <vt:lpstr>Warm-Up – 12/1 – 10 minutes</vt:lpstr>
      <vt:lpstr>Airmen’s Meteorological Information (AIRMET)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(9 Class Meetings – Dec 14)</vt:lpstr>
      <vt:lpstr>Questions / Comments</vt:lpstr>
      <vt:lpstr>PowerPoint Presentation</vt:lpstr>
      <vt:lpstr>Today’s Mission Requirements</vt:lpstr>
      <vt:lpstr>Questions / Comments</vt:lpstr>
      <vt:lpstr>Automated Flight Service Station (AFSS)</vt:lpstr>
      <vt:lpstr>Aviation Routine Weather Report (METAR)</vt:lpstr>
      <vt:lpstr>Pilot Weather Report (PIREPs)</vt:lpstr>
      <vt:lpstr>Pilot Weather Report (PIREPs)</vt:lpstr>
      <vt:lpstr>Weather Depiction Chart</vt:lpstr>
      <vt:lpstr>Weather Depiction Chart</vt:lpstr>
      <vt:lpstr>Weather Depiction Chart</vt:lpstr>
      <vt:lpstr>Weather Depiction Chart</vt:lpstr>
      <vt:lpstr>Chapter Summary</vt:lpstr>
      <vt:lpstr>Chapter Summary</vt:lpstr>
      <vt:lpstr>Chapter Summary</vt:lpstr>
      <vt:lpstr>Questions / Comments</vt:lpstr>
      <vt:lpstr>2nd Quarter Requirements (9 Class Meetings – Dec 14)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733</cp:revision>
  <cp:lastPrinted>2013-10-17T15:17:33Z</cp:lastPrinted>
  <dcterms:created xsi:type="dcterms:W3CDTF">2011-08-16T23:18:18Z</dcterms:created>
  <dcterms:modified xsi:type="dcterms:W3CDTF">2015-12-01T01:45:53Z</dcterms:modified>
</cp:coreProperties>
</file>