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6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56" r:id="rId2"/>
    <p:sldMasterId id="2147483780" r:id="rId3"/>
    <p:sldMasterId id="2147483816" r:id="rId4"/>
    <p:sldMasterId id="2147483840" r:id="rId5"/>
    <p:sldMasterId id="2147483852" r:id="rId6"/>
    <p:sldMasterId id="2147483857" r:id="rId7"/>
  </p:sldMasterIdLst>
  <p:notesMasterIdLst>
    <p:notesMasterId r:id="rId53"/>
  </p:notesMasterIdLst>
  <p:sldIdLst>
    <p:sldId id="385" r:id="rId8"/>
    <p:sldId id="399" r:id="rId9"/>
    <p:sldId id="766" r:id="rId10"/>
    <p:sldId id="762" r:id="rId11"/>
    <p:sldId id="767" r:id="rId12"/>
    <p:sldId id="763" r:id="rId13"/>
    <p:sldId id="768" r:id="rId14"/>
    <p:sldId id="771" r:id="rId15"/>
    <p:sldId id="769" r:id="rId16"/>
    <p:sldId id="764" r:id="rId17"/>
    <p:sldId id="770" r:id="rId18"/>
    <p:sldId id="765" r:id="rId19"/>
    <p:sldId id="396" r:id="rId20"/>
    <p:sldId id="772" r:id="rId21"/>
    <p:sldId id="773" r:id="rId22"/>
    <p:sldId id="774" r:id="rId23"/>
    <p:sldId id="775" r:id="rId24"/>
    <p:sldId id="397" r:id="rId25"/>
    <p:sldId id="761" r:id="rId26"/>
    <p:sldId id="760" r:id="rId27"/>
    <p:sldId id="294" r:id="rId28"/>
    <p:sldId id="295" r:id="rId29"/>
    <p:sldId id="706" r:id="rId30"/>
    <p:sldId id="619" r:id="rId31"/>
    <p:sldId id="723" r:id="rId32"/>
    <p:sldId id="708" r:id="rId33"/>
    <p:sldId id="709" r:id="rId34"/>
    <p:sldId id="565" r:id="rId35"/>
    <p:sldId id="622" r:id="rId36"/>
    <p:sldId id="677" r:id="rId37"/>
    <p:sldId id="753" r:id="rId38"/>
    <p:sldId id="676" r:id="rId39"/>
    <p:sldId id="710" r:id="rId40"/>
    <p:sldId id="629" r:id="rId41"/>
    <p:sldId id="630" r:id="rId42"/>
    <p:sldId id="632" r:id="rId43"/>
    <p:sldId id="634" r:id="rId44"/>
    <p:sldId id="712" r:id="rId45"/>
    <p:sldId id="713" r:id="rId46"/>
    <p:sldId id="711" r:id="rId47"/>
    <p:sldId id="648" r:id="rId48"/>
    <p:sldId id="679" r:id="rId49"/>
    <p:sldId id="356" r:id="rId50"/>
    <p:sldId id="312" r:id="rId51"/>
    <p:sldId id="649" r:id="rId52"/>
  </p:sldIdLst>
  <p:sldSz cx="9144000" cy="6858000" type="screen4x3"/>
  <p:notesSz cx="6858000" cy="9144000"/>
  <p:defaultTextStyle>
    <a:defPPr>
      <a:defRPr lang="en-US"/>
    </a:defPPr>
    <a:lvl1pPr marL="0" algn="l" defTabSz="91336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680" algn="l" defTabSz="91336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368" algn="l" defTabSz="91336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060" algn="l" defTabSz="91336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6744" algn="l" defTabSz="91336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3426" algn="l" defTabSz="91336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0117" algn="l" defTabSz="91336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6797" algn="l" defTabSz="91336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3486" algn="l" defTabSz="91336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7108" autoAdjust="0"/>
    <p:restoredTop sz="94660"/>
  </p:normalViewPr>
  <p:slideViewPr>
    <p:cSldViewPr showGuides="1">
      <p:cViewPr varScale="1">
        <p:scale>
          <a:sx n="65" d="100"/>
          <a:sy n="65" d="100"/>
        </p:scale>
        <p:origin x="-121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7" d="100"/>
        <a:sy n="77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slide" Target="slides/slide34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theme" Target="theme/theme1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505163-2E3C-4F5D-8A9A-93F33607258D}" type="datetimeFigureOut">
              <a:rPr lang="en-US" smtClean="0"/>
              <a:t>8/30/2015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2BF124-1FF4-46A8-8F2B-7A56E948D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603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3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680" algn="l" defTabSz="9133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368" algn="l" defTabSz="9133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60" algn="l" defTabSz="9133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6744" algn="l" defTabSz="9133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3426" algn="l" defTabSz="9133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0117" algn="l" defTabSz="9133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6797" algn="l" defTabSz="9133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3486" algn="l" defTabSz="9133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Noteworthy Bold"/>
              <a:ea typeface="Noteworthy Bold"/>
              <a:cs typeface="Noteworthy Bold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Noteworthy Bold"/>
              <a:ea typeface="Noteworthy Bold"/>
              <a:cs typeface="Noteworthy Bold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Noteworthy Bold"/>
              <a:ea typeface="Noteworthy Bold"/>
              <a:cs typeface="Noteworthy Bold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68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109" indent="0" algn="ctr">
              <a:buNone/>
              <a:defRPr/>
            </a:lvl2pPr>
            <a:lvl3pPr marL="642222" indent="0" algn="ctr">
              <a:buNone/>
              <a:defRPr/>
            </a:lvl3pPr>
            <a:lvl4pPr marL="963333" indent="0" algn="ctr">
              <a:buNone/>
              <a:defRPr/>
            </a:lvl4pPr>
            <a:lvl5pPr marL="1284447" indent="0" algn="ctr">
              <a:buNone/>
              <a:defRPr/>
            </a:lvl5pPr>
            <a:lvl6pPr marL="1605560" indent="0" algn="ctr">
              <a:buNone/>
              <a:defRPr/>
            </a:lvl6pPr>
            <a:lvl7pPr marL="1926671" indent="0" algn="ctr">
              <a:buNone/>
              <a:defRPr/>
            </a:lvl7pPr>
            <a:lvl8pPr marL="2247786" indent="0" algn="ctr">
              <a:buNone/>
              <a:defRPr/>
            </a:lvl8pPr>
            <a:lvl9pPr marL="2568897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651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871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178594"/>
            <a:ext cx="1839516" cy="5786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2990" y="178594"/>
            <a:ext cx="5411391" cy="5786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4498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63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192" indent="0" algn="ctr">
              <a:buNone/>
              <a:defRPr/>
            </a:lvl2pPr>
            <a:lvl3pPr marL="642387" indent="0" algn="ctr">
              <a:buNone/>
              <a:defRPr/>
            </a:lvl3pPr>
            <a:lvl4pPr marL="963580" indent="0" algn="ctr">
              <a:buNone/>
              <a:defRPr/>
            </a:lvl4pPr>
            <a:lvl5pPr marL="1284776" indent="0" algn="ctr">
              <a:buNone/>
              <a:defRPr/>
            </a:lvl5pPr>
            <a:lvl6pPr marL="1605970" indent="0" algn="ctr">
              <a:buNone/>
              <a:defRPr/>
            </a:lvl6pPr>
            <a:lvl7pPr marL="1927164" indent="0" algn="ctr">
              <a:buNone/>
              <a:defRPr/>
            </a:lvl7pPr>
            <a:lvl8pPr marL="2248361" indent="0" algn="ctr">
              <a:buNone/>
              <a:defRPr/>
            </a:lvl8pPr>
            <a:lvl9pPr marL="2569554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6059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7491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192" indent="0">
              <a:buNone/>
              <a:defRPr sz="1300"/>
            </a:lvl2pPr>
            <a:lvl3pPr marL="642387" indent="0">
              <a:buNone/>
              <a:defRPr sz="1100"/>
            </a:lvl3pPr>
            <a:lvl4pPr marL="963580" indent="0">
              <a:buNone/>
              <a:defRPr sz="1000"/>
            </a:lvl4pPr>
            <a:lvl5pPr marL="1284776" indent="0">
              <a:buNone/>
              <a:defRPr sz="1000"/>
            </a:lvl5pPr>
            <a:lvl6pPr marL="1605970" indent="0">
              <a:buNone/>
              <a:defRPr sz="1000"/>
            </a:lvl6pPr>
            <a:lvl7pPr marL="1927164" indent="0">
              <a:buNone/>
              <a:defRPr sz="1000"/>
            </a:lvl7pPr>
            <a:lvl8pPr marL="2248361" indent="0">
              <a:buNone/>
              <a:defRPr sz="1000"/>
            </a:lvl8pPr>
            <a:lvl9pPr marL="2569554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824749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70" y="1946688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1946688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2145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192" indent="0">
              <a:buNone/>
              <a:defRPr sz="1400" b="1"/>
            </a:lvl2pPr>
            <a:lvl3pPr marL="642387" indent="0">
              <a:buNone/>
              <a:defRPr sz="1300" b="1"/>
            </a:lvl3pPr>
            <a:lvl4pPr marL="963580" indent="0">
              <a:buNone/>
              <a:defRPr sz="1100" b="1"/>
            </a:lvl4pPr>
            <a:lvl5pPr marL="1284776" indent="0">
              <a:buNone/>
              <a:defRPr sz="1100" b="1"/>
            </a:lvl5pPr>
            <a:lvl6pPr marL="1605970" indent="0">
              <a:buNone/>
              <a:defRPr sz="1100" b="1"/>
            </a:lvl6pPr>
            <a:lvl7pPr marL="1927164" indent="0">
              <a:buNone/>
              <a:defRPr sz="1100" b="1"/>
            </a:lvl7pPr>
            <a:lvl8pPr marL="2248361" indent="0">
              <a:buNone/>
              <a:defRPr sz="1100" b="1"/>
            </a:lvl8pPr>
            <a:lvl9pPr marL="2569554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192" indent="0">
              <a:buNone/>
              <a:defRPr sz="1400" b="1"/>
            </a:lvl2pPr>
            <a:lvl3pPr marL="642387" indent="0">
              <a:buNone/>
              <a:defRPr sz="1300" b="1"/>
            </a:lvl3pPr>
            <a:lvl4pPr marL="963580" indent="0">
              <a:buNone/>
              <a:defRPr sz="1100" b="1"/>
            </a:lvl4pPr>
            <a:lvl5pPr marL="1284776" indent="0">
              <a:buNone/>
              <a:defRPr sz="1100" b="1"/>
            </a:lvl5pPr>
            <a:lvl6pPr marL="1605970" indent="0">
              <a:buNone/>
              <a:defRPr sz="1100" b="1"/>
            </a:lvl6pPr>
            <a:lvl7pPr marL="1927164" indent="0">
              <a:buNone/>
              <a:defRPr sz="1100" b="1"/>
            </a:lvl7pPr>
            <a:lvl8pPr marL="2248361" indent="0">
              <a:buNone/>
              <a:defRPr sz="1100" b="1"/>
            </a:lvl8pPr>
            <a:lvl9pPr marL="2569554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9535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3468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43604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63" y="273489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63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192" indent="0">
              <a:buNone/>
              <a:defRPr sz="800"/>
            </a:lvl2pPr>
            <a:lvl3pPr marL="642387" indent="0">
              <a:buNone/>
              <a:defRPr sz="700"/>
            </a:lvl3pPr>
            <a:lvl4pPr marL="963580" indent="0">
              <a:buNone/>
              <a:defRPr sz="600"/>
            </a:lvl4pPr>
            <a:lvl5pPr marL="1284776" indent="0">
              <a:buNone/>
              <a:defRPr sz="600"/>
            </a:lvl5pPr>
            <a:lvl6pPr marL="1605970" indent="0">
              <a:buNone/>
              <a:defRPr sz="600"/>
            </a:lvl6pPr>
            <a:lvl7pPr marL="1927164" indent="0">
              <a:buNone/>
              <a:defRPr sz="600"/>
            </a:lvl7pPr>
            <a:lvl8pPr marL="2248361" indent="0">
              <a:buNone/>
              <a:defRPr sz="600"/>
            </a:lvl8pPr>
            <a:lvl9pPr marL="2569554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8118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5177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51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51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192" indent="0">
              <a:buNone/>
              <a:defRPr sz="2000"/>
            </a:lvl2pPr>
            <a:lvl3pPr marL="642387" indent="0">
              <a:buNone/>
              <a:defRPr sz="1700"/>
            </a:lvl3pPr>
            <a:lvl4pPr marL="963580" indent="0">
              <a:buNone/>
              <a:defRPr sz="1400"/>
            </a:lvl4pPr>
            <a:lvl5pPr marL="1284776" indent="0">
              <a:buNone/>
              <a:defRPr sz="1400"/>
            </a:lvl5pPr>
            <a:lvl6pPr marL="1605970" indent="0">
              <a:buNone/>
              <a:defRPr sz="1400"/>
            </a:lvl6pPr>
            <a:lvl7pPr marL="1927164" indent="0">
              <a:buNone/>
              <a:defRPr sz="1400"/>
            </a:lvl7pPr>
            <a:lvl8pPr marL="2248361" indent="0">
              <a:buNone/>
              <a:defRPr sz="1400"/>
            </a:lvl8pPr>
            <a:lvl9pPr marL="2569554" indent="0">
              <a:buNone/>
              <a:defRPr sz="1400"/>
            </a:lvl9pPr>
          </a:lstStyle>
          <a:p>
            <a:pPr lvl="0"/>
            <a:endParaRPr lang="en-US" noProof="0" smtClean="0">
              <a:sym typeface="Helvetica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51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192" indent="0">
              <a:buNone/>
              <a:defRPr sz="800"/>
            </a:lvl2pPr>
            <a:lvl3pPr marL="642387" indent="0">
              <a:buNone/>
              <a:defRPr sz="700"/>
            </a:lvl3pPr>
            <a:lvl4pPr marL="963580" indent="0">
              <a:buNone/>
              <a:defRPr sz="600"/>
            </a:lvl4pPr>
            <a:lvl5pPr marL="1284776" indent="0">
              <a:buNone/>
              <a:defRPr sz="600"/>
            </a:lvl5pPr>
            <a:lvl6pPr marL="1605970" indent="0">
              <a:buNone/>
              <a:defRPr sz="600"/>
            </a:lvl6pPr>
            <a:lvl7pPr marL="1927164" indent="0">
              <a:buNone/>
              <a:defRPr sz="600"/>
            </a:lvl7pPr>
            <a:lvl8pPr marL="2248361" indent="0">
              <a:buNone/>
              <a:defRPr sz="600"/>
            </a:lvl8pPr>
            <a:lvl9pPr marL="2569554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714396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4015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178594"/>
            <a:ext cx="1839516" cy="5786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2985" y="178594"/>
            <a:ext cx="5411391" cy="5786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1002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56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308" indent="0" algn="ctr">
              <a:buNone/>
              <a:defRPr/>
            </a:lvl2pPr>
            <a:lvl3pPr marL="642618" indent="0" algn="ctr">
              <a:buNone/>
              <a:defRPr/>
            </a:lvl3pPr>
            <a:lvl4pPr marL="963925" indent="0" algn="ctr">
              <a:buNone/>
              <a:defRPr/>
            </a:lvl4pPr>
            <a:lvl5pPr marL="1285237" indent="0" algn="ctr">
              <a:buNone/>
              <a:defRPr/>
            </a:lvl5pPr>
            <a:lvl6pPr marL="1606546" indent="0" algn="ctr">
              <a:buNone/>
              <a:defRPr/>
            </a:lvl6pPr>
            <a:lvl7pPr marL="1927855" indent="0" algn="ctr">
              <a:buNone/>
              <a:defRPr/>
            </a:lvl7pPr>
            <a:lvl8pPr marL="2249166" indent="0" algn="ctr">
              <a:buNone/>
              <a:defRPr/>
            </a:lvl8pPr>
            <a:lvl9pPr marL="2570475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0226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8489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308" indent="0">
              <a:buNone/>
              <a:defRPr sz="1300"/>
            </a:lvl2pPr>
            <a:lvl3pPr marL="642618" indent="0">
              <a:buNone/>
              <a:defRPr sz="1100"/>
            </a:lvl3pPr>
            <a:lvl4pPr marL="963925" indent="0">
              <a:buNone/>
              <a:defRPr sz="1000"/>
            </a:lvl4pPr>
            <a:lvl5pPr marL="1285237" indent="0">
              <a:buNone/>
              <a:defRPr sz="1000"/>
            </a:lvl5pPr>
            <a:lvl6pPr marL="1606546" indent="0">
              <a:buNone/>
              <a:defRPr sz="1000"/>
            </a:lvl6pPr>
            <a:lvl7pPr marL="1927855" indent="0">
              <a:buNone/>
              <a:defRPr sz="1000"/>
            </a:lvl7pPr>
            <a:lvl8pPr marL="2249166" indent="0">
              <a:buNone/>
              <a:defRPr sz="1000"/>
            </a:lvl8pPr>
            <a:lvl9pPr marL="2570475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88825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70" y="1946681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1946681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4664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308" indent="0">
              <a:buNone/>
              <a:defRPr sz="1400" b="1"/>
            </a:lvl2pPr>
            <a:lvl3pPr marL="642618" indent="0">
              <a:buNone/>
              <a:defRPr sz="1300" b="1"/>
            </a:lvl3pPr>
            <a:lvl4pPr marL="963925" indent="0">
              <a:buNone/>
              <a:defRPr sz="1100" b="1"/>
            </a:lvl4pPr>
            <a:lvl5pPr marL="1285237" indent="0">
              <a:buNone/>
              <a:defRPr sz="1100" b="1"/>
            </a:lvl5pPr>
            <a:lvl6pPr marL="1606546" indent="0">
              <a:buNone/>
              <a:defRPr sz="1100" b="1"/>
            </a:lvl6pPr>
            <a:lvl7pPr marL="1927855" indent="0">
              <a:buNone/>
              <a:defRPr sz="1100" b="1"/>
            </a:lvl7pPr>
            <a:lvl8pPr marL="2249166" indent="0">
              <a:buNone/>
              <a:defRPr sz="1100" b="1"/>
            </a:lvl8pPr>
            <a:lvl9pPr marL="2570475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308" indent="0">
              <a:buNone/>
              <a:defRPr sz="1400" b="1"/>
            </a:lvl2pPr>
            <a:lvl3pPr marL="642618" indent="0">
              <a:buNone/>
              <a:defRPr sz="1300" b="1"/>
            </a:lvl3pPr>
            <a:lvl4pPr marL="963925" indent="0">
              <a:buNone/>
              <a:defRPr sz="1100" b="1"/>
            </a:lvl4pPr>
            <a:lvl5pPr marL="1285237" indent="0">
              <a:buNone/>
              <a:defRPr sz="1100" b="1"/>
            </a:lvl5pPr>
            <a:lvl6pPr marL="1606546" indent="0">
              <a:buNone/>
              <a:defRPr sz="1100" b="1"/>
            </a:lvl6pPr>
            <a:lvl7pPr marL="1927855" indent="0">
              <a:buNone/>
              <a:defRPr sz="1100" b="1"/>
            </a:lvl7pPr>
            <a:lvl8pPr marL="2249166" indent="0">
              <a:buNone/>
              <a:defRPr sz="1100" b="1"/>
            </a:lvl8pPr>
            <a:lvl9pPr marL="2570475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8775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4845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398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109" indent="0">
              <a:buNone/>
              <a:defRPr sz="1300"/>
            </a:lvl2pPr>
            <a:lvl3pPr marL="642222" indent="0">
              <a:buNone/>
              <a:defRPr sz="1100"/>
            </a:lvl3pPr>
            <a:lvl4pPr marL="963333" indent="0">
              <a:buNone/>
              <a:defRPr sz="1000"/>
            </a:lvl4pPr>
            <a:lvl5pPr marL="1284447" indent="0">
              <a:buNone/>
              <a:defRPr sz="1000"/>
            </a:lvl5pPr>
            <a:lvl6pPr marL="1605560" indent="0">
              <a:buNone/>
              <a:defRPr sz="1000"/>
            </a:lvl6pPr>
            <a:lvl7pPr marL="1926671" indent="0">
              <a:buNone/>
              <a:defRPr sz="1000"/>
            </a:lvl7pPr>
            <a:lvl8pPr marL="2247786" indent="0">
              <a:buNone/>
              <a:defRPr sz="1000"/>
            </a:lvl8pPr>
            <a:lvl9pPr marL="2568897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00656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56" y="273482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56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308" indent="0">
              <a:buNone/>
              <a:defRPr sz="800"/>
            </a:lvl2pPr>
            <a:lvl3pPr marL="642618" indent="0">
              <a:buNone/>
              <a:defRPr sz="700"/>
            </a:lvl3pPr>
            <a:lvl4pPr marL="963925" indent="0">
              <a:buNone/>
              <a:defRPr sz="600"/>
            </a:lvl4pPr>
            <a:lvl5pPr marL="1285237" indent="0">
              <a:buNone/>
              <a:defRPr sz="600"/>
            </a:lvl5pPr>
            <a:lvl6pPr marL="1606546" indent="0">
              <a:buNone/>
              <a:defRPr sz="600"/>
            </a:lvl6pPr>
            <a:lvl7pPr marL="1927855" indent="0">
              <a:buNone/>
              <a:defRPr sz="600"/>
            </a:lvl7pPr>
            <a:lvl8pPr marL="2249166" indent="0">
              <a:buNone/>
              <a:defRPr sz="600"/>
            </a:lvl8pPr>
            <a:lvl9pPr marL="2570475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150334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44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44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308" indent="0">
              <a:buNone/>
              <a:defRPr sz="2000"/>
            </a:lvl2pPr>
            <a:lvl3pPr marL="642618" indent="0">
              <a:buNone/>
              <a:defRPr sz="1700"/>
            </a:lvl3pPr>
            <a:lvl4pPr marL="963925" indent="0">
              <a:buNone/>
              <a:defRPr sz="1400"/>
            </a:lvl4pPr>
            <a:lvl5pPr marL="1285237" indent="0">
              <a:buNone/>
              <a:defRPr sz="1400"/>
            </a:lvl5pPr>
            <a:lvl6pPr marL="1606546" indent="0">
              <a:buNone/>
              <a:defRPr sz="1400"/>
            </a:lvl6pPr>
            <a:lvl7pPr marL="1927855" indent="0">
              <a:buNone/>
              <a:defRPr sz="1400"/>
            </a:lvl7pPr>
            <a:lvl8pPr marL="2249166" indent="0">
              <a:buNone/>
              <a:defRPr sz="1400"/>
            </a:lvl8pPr>
            <a:lvl9pPr marL="2570475" indent="0">
              <a:buNone/>
              <a:defRPr sz="1400"/>
            </a:lvl9pPr>
          </a:lstStyle>
          <a:p>
            <a:pPr lvl="0"/>
            <a:endParaRPr lang="en-US" noProof="0" smtClean="0">
              <a:sym typeface="Helvetica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44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308" indent="0">
              <a:buNone/>
              <a:defRPr sz="800"/>
            </a:lvl2pPr>
            <a:lvl3pPr marL="642618" indent="0">
              <a:buNone/>
              <a:defRPr sz="700"/>
            </a:lvl3pPr>
            <a:lvl4pPr marL="963925" indent="0">
              <a:buNone/>
              <a:defRPr sz="600"/>
            </a:lvl4pPr>
            <a:lvl5pPr marL="1285237" indent="0">
              <a:buNone/>
              <a:defRPr sz="600"/>
            </a:lvl5pPr>
            <a:lvl6pPr marL="1606546" indent="0">
              <a:buNone/>
              <a:defRPr sz="600"/>
            </a:lvl6pPr>
            <a:lvl7pPr marL="1927855" indent="0">
              <a:buNone/>
              <a:defRPr sz="600"/>
            </a:lvl7pPr>
            <a:lvl8pPr marL="2249166" indent="0">
              <a:buNone/>
              <a:defRPr sz="600"/>
            </a:lvl8pPr>
            <a:lvl9pPr marL="2570475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47894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0684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178594"/>
            <a:ext cx="1839516" cy="5786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2978" y="178594"/>
            <a:ext cx="5411391" cy="5786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3690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47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57" indent="0" algn="ctr">
              <a:buNone/>
              <a:defRPr/>
            </a:lvl2pPr>
            <a:lvl3pPr marL="642915" indent="0" algn="ctr">
              <a:buNone/>
              <a:defRPr/>
            </a:lvl3pPr>
            <a:lvl4pPr marL="964372" indent="0" algn="ctr">
              <a:buNone/>
              <a:defRPr/>
            </a:lvl4pPr>
            <a:lvl5pPr marL="1285829" indent="0" algn="ctr">
              <a:buNone/>
              <a:defRPr/>
            </a:lvl5pPr>
            <a:lvl6pPr marL="1607287" indent="0" algn="ctr">
              <a:buNone/>
              <a:defRPr/>
            </a:lvl6pPr>
            <a:lvl7pPr marL="1928744" indent="0" algn="ctr">
              <a:buNone/>
              <a:defRPr/>
            </a:lvl7pPr>
            <a:lvl8pPr marL="2250201" indent="0" algn="ctr">
              <a:buNone/>
              <a:defRPr/>
            </a:lvl8pPr>
            <a:lvl9pPr marL="257165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19332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0306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1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457" indent="0">
              <a:buNone/>
              <a:defRPr sz="1300"/>
            </a:lvl2pPr>
            <a:lvl3pPr marL="642915" indent="0">
              <a:buNone/>
              <a:defRPr sz="1100"/>
            </a:lvl3pPr>
            <a:lvl4pPr marL="964372" indent="0">
              <a:buNone/>
              <a:defRPr sz="1000"/>
            </a:lvl4pPr>
            <a:lvl5pPr marL="1285829" indent="0">
              <a:buNone/>
              <a:defRPr sz="1000"/>
            </a:lvl5pPr>
            <a:lvl6pPr marL="1607287" indent="0">
              <a:buNone/>
              <a:defRPr sz="1000"/>
            </a:lvl6pPr>
            <a:lvl7pPr marL="1928744" indent="0">
              <a:buNone/>
              <a:defRPr sz="1000"/>
            </a:lvl7pPr>
            <a:lvl8pPr marL="2250201" indent="0">
              <a:buNone/>
              <a:defRPr sz="1000"/>
            </a:lvl8pPr>
            <a:lvl9pPr marL="257165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9974162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69" y="1946672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1946672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46804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29583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602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70" y="1946693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1946693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43899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36293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3473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2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7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69984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5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5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457" indent="0">
              <a:buNone/>
              <a:defRPr sz="2000"/>
            </a:lvl2pPr>
            <a:lvl3pPr marL="642915" indent="0">
              <a:buNone/>
              <a:defRPr sz="1700"/>
            </a:lvl3pPr>
            <a:lvl4pPr marL="964372" indent="0">
              <a:buNone/>
              <a:defRPr sz="1400"/>
            </a:lvl4pPr>
            <a:lvl5pPr marL="1285829" indent="0">
              <a:buNone/>
              <a:defRPr sz="1400"/>
            </a:lvl5pPr>
            <a:lvl6pPr marL="1607287" indent="0">
              <a:buNone/>
              <a:defRPr sz="1400"/>
            </a:lvl6pPr>
            <a:lvl7pPr marL="1928744" indent="0">
              <a:buNone/>
              <a:defRPr sz="1400"/>
            </a:lvl7pPr>
            <a:lvl8pPr marL="2250201" indent="0">
              <a:buNone/>
              <a:defRPr sz="1400"/>
            </a:lvl8pPr>
            <a:lvl9pPr marL="2571659" indent="0">
              <a:buNone/>
              <a:defRPr sz="1400"/>
            </a:lvl9pPr>
          </a:lstStyle>
          <a:p>
            <a:pPr lvl="0"/>
            <a:endParaRPr lang="en-US" noProof="0" smtClean="0">
              <a:sym typeface="Helvetica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5" y="5367859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153015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49111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178594"/>
            <a:ext cx="1839516" cy="5786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2969" y="178594"/>
            <a:ext cx="5411391" cy="5786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1134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49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24" indent="0" algn="ctr">
              <a:buNone/>
              <a:defRPr/>
            </a:lvl2pPr>
            <a:lvl3pPr marL="642849" indent="0" algn="ctr">
              <a:buNone/>
              <a:defRPr/>
            </a:lvl3pPr>
            <a:lvl4pPr marL="964274" indent="0" algn="ctr">
              <a:buNone/>
              <a:defRPr/>
            </a:lvl4pPr>
            <a:lvl5pPr marL="1285697" indent="0" algn="ctr">
              <a:buNone/>
              <a:defRPr/>
            </a:lvl5pPr>
            <a:lvl6pPr marL="1607123" indent="0" algn="ctr">
              <a:buNone/>
              <a:defRPr/>
            </a:lvl6pPr>
            <a:lvl7pPr marL="1928546" indent="0" algn="ctr">
              <a:buNone/>
              <a:defRPr/>
            </a:lvl7pPr>
            <a:lvl8pPr marL="2249971" indent="0" algn="ctr">
              <a:buNone/>
              <a:defRPr/>
            </a:lvl8pPr>
            <a:lvl9pPr marL="2571396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53962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4606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424" indent="0">
              <a:buNone/>
              <a:defRPr sz="1300"/>
            </a:lvl2pPr>
            <a:lvl3pPr marL="642849" indent="0">
              <a:buNone/>
              <a:defRPr sz="1100"/>
            </a:lvl3pPr>
            <a:lvl4pPr marL="964274" indent="0">
              <a:buNone/>
              <a:defRPr sz="1000"/>
            </a:lvl4pPr>
            <a:lvl5pPr marL="1285697" indent="0">
              <a:buNone/>
              <a:defRPr sz="1000"/>
            </a:lvl5pPr>
            <a:lvl6pPr marL="1607123" indent="0">
              <a:buNone/>
              <a:defRPr sz="1000"/>
            </a:lvl6pPr>
            <a:lvl7pPr marL="1928546" indent="0">
              <a:buNone/>
              <a:defRPr sz="1000"/>
            </a:lvl7pPr>
            <a:lvl8pPr marL="2249971" indent="0">
              <a:buNone/>
              <a:defRPr sz="1000"/>
            </a:lvl8pPr>
            <a:lvl9pPr marL="2571396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2542043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70" y="1946674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1946674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04573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24" indent="0">
              <a:buNone/>
              <a:defRPr sz="1400" b="1"/>
            </a:lvl2pPr>
            <a:lvl3pPr marL="642849" indent="0">
              <a:buNone/>
              <a:defRPr sz="1300" b="1"/>
            </a:lvl3pPr>
            <a:lvl4pPr marL="964274" indent="0">
              <a:buNone/>
              <a:defRPr sz="1100" b="1"/>
            </a:lvl4pPr>
            <a:lvl5pPr marL="1285697" indent="0">
              <a:buNone/>
              <a:defRPr sz="1100" b="1"/>
            </a:lvl5pPr>
            <a:lvl6pPr marL="1607123" indent="0">
              <a:buNone/>
              <a:defRPr sz="1100" b="1"/>
            </a:lvl6pPr>
            <a:lvl7pPr marL="1928546" indent="0">
              <a:buNone/>
              <a:defRPr sz="1100" b="1"/>
            </a:lvl7pPr>
            <a:lvl8pPr marL="2249971" indent="0">
              <a:buNone/>
              <a:defRPr sz="1100" b="1"/>
            </a:lvl8pPr>
            <a:lvl9pPr marL="2571396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24" indent="0">
              <a:buNone/>
              <a:defRPr sz="1400" b="1"/>
            </a:lvl2pPr>
            <a:lvl3pPr marL="642849" indent="0">
              <a:buNone/>
              <a:defRPr sz="1300" b="1"/>
            </a:lvl3pPr>
            <a:lvl4pPr marL="964274" indent="0">
              <a:buNone/>
              <a:defRPr sz="1100" b="1"/>
            </a:lvl4pPr>
            <a:lvl5pPr marL="1285697" indent="0">
              <a:buNone/>
              <a:defRPr sz="1100" b="1"/>
            </a:lvl5pPr>
            <a:lvl6pPr marL="1607123" indent="0">
              <a:buNone/>
              <a:defRPr sz="1100" b="1"/>
            </a:lvl6pPr>
            <a:lvl7pPr marL="1928546" indent="0">
              <a:buNone/>
              <a:defRPr sz="1100" b="1"/>
            </a:lvl7pPr>
            <a:lvl8pPr marL="2249971" indent="0">
              <a:buNone/>
              <a:defRPr sz="1100" b="1"/>
            </a:lvl8pPr>
            <a:lvl9pPr marL="2571396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461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109" indent="0">
              <a:buNone/>
              <a:defRPr sz="1400" b="1"/>
            </a:lvl2pPr>
            <a:lvl3pPr marL="642222" indent="0">
              <a:buNone/>
              <a:defRPr sz="1300" b="1"/>
            </a:lvl3pPr>
            <a:lvl4pPr marL="963333" indent="0">
              <a:buNone/>
              <a:defRPr sz="1100" b="1"/>
            </a:lvl4pPr>
            <a:lvl5pPr marL="1284447" indent="0">
              <a:buNone/>
              <a:defRPr sz="1100" b="1"/>
            </a:lvl5pPr>
            <a:lvl6pPr marL="1605560" indent="0">
              <a:buNone/>
              <a:defRPr sz="1100" b="1"/>
            </a:lvl6pPr>
            <a:lvl7pPr marL="1926671" indent="0">
              <a:buNone/>
              <a:defRPr sz="1100" b="1"/>
            </a:lvl7pPr>
            <a:lvl8pPr marL="2247786" indent="0">
              <a:buNone/>
              <a:defRPr sz="1100" b="1"/>
            </a:lvl8pPr>
            <a:lvl9pPr marL="2568897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109" indent="0">
              <a:buNone/>
              <a:defRPr sz="1400" b="1"/>
            </a:lvl2pPr>
            <a:lvl3pPr marL="642222" indent="0">
              <a:buNone/>
              <a:defRPr sz="1300" b="1"/>
            </a:lvl3pPr>
            <a:lvl4pPr marL="963333" indent="0">
              <a:buNone/>
              <a:defRPr sz="1100" b="1"/>
            </a:lvl4pPr>
            <a:lvl5pPr marL="1284447" indent="0">
              <a:buNone/>
              <a:defRPr sz="1100" b="1"/>
            </a:lvl5pPr>
            <a:lvl6pPr marL="1605560" indent="0">
              <a:buNone/>
              <a:defRPr sz="1100" b="1"/>
            </a:lvl6pPr>
            <a:lvl7pPr marL="1926671" indent="0">
              <a:buNone/>
              <a:defRPr sz="1100" b="1"/>
            </a:lvl7pPr>
            <a:lvl8pPr marL="2247786" indent="0">
              <a:buNone/>
              <a:defRPr sz="1100" b="1"/>
            </a:lvl8pPr>
            <a:lvl9pPr marL="2568897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22231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00345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706526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9" y="273475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9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424" indent="0">
              <a:buNone/>
              <a:defRPr sz="800"/>
            </a:lvl2pPr>
            <a:lvl3pPr marL="642849" indent="0">
              <a:buNone/>
              <a:defRPr sz="700"/>
            </a:lvl3pPr>
            <a:lvl4pPr marL="964274" indent="0">
              <a:buNone/>
              <a:defRPr sz="600"/>
            </a:lvl4pPr>
            <a:lvl5pPr marL="1285697" indent="0">
              <a:buNone/>
              <a:defRPr sz="600"/>
            </a:lvl5pPr>
            <a:lvl6pPr marL="1607123" indent="0">
              <a:buNone/>
              <a:defRPr sz="600"/>
            </a:lvl6pPr>
            <a:lvl7pPr marL="1928546" indent="0">
              <a:buNone/>
              <a:defRPr sz="600"/>
            </a:lvl7pPr>
            <a:lvl8pPr marL="2249971" indent="0">
              <a:buNone/>
              <a:defRPr sz="600"/>
            </a:lvl8pPr>
            <a:lvl9pPr marL="2571396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651142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7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7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424" indent="0">
              <a:buNone/>
              <a:defRPr sz="2000"/>
            </a:lvl2pPr>
            <a:lvl3pPr marL="642849" indent="0">
              <a:buNone/>
              <a:defRPr sz="1700"/>
            </a:lvl3pPr>
            <a:lvl4pPr marL="964274" indent="0">
              <a:buNone/>
              <a:defRPr sz="1400"/>
            </a:lvl4pPr>
            <a:lvl5pPr marL="1285697" indent="0">
              <a:buNone/>
              <a:defRPr sz="1400"/>
            </a:lvl5pPr>
            <a:lvl6pPr marL="1607123" indent="0">
              <a:buNone/>
              <a:defRPr sz="1400"/>
            </a:lvl6pPr>
            <a:lvl7pPr marL="1928546" indent="0">
              <a:buNone/>
              <a:defRPr sz="1400"/>
            </a:lvl7pPr>
            <a:lvl8pPr marL="2249971" indent="0">
              <a:buNone/>
              <a:defRPr sz="1400"/>
            </a:lvl8pPr>
            <a:lvl9pPr marL="2571396" indent="0">
              <a:buNone/>
              <a:defRPr sz="1400"/>
            </a:lvl9pPr>
          </a:lstStyle>
          <a:p>
            <a:pPr lvl="0"/>
            <a:endParaRPr lang="en-US" noProof="0" smtClean="0">
              <a:sym typeface="Helvetica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7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424" indent="0">
              <a:buNone/>
              <a:defRPr sz="800"/>
            </a:lvl2pPr>
            <a:lvl3pPr marL="642849" indent="0">
              <a:buNone/>
              <a:defRPr sz="700"/>
            </a:lvl3pPr>
            <a:lvl4pPr marL="964274" indent="0">
              <a:buNone/>
              <a:defRPr sz="600"/>
            </a:lvl4pPr>
            <a:lvl5pPr marL="1285697" indent="0">
              <a:buNone/>
              <a:defRPr sz="600"/>
            </a:lvl5pPr>
            <a:lvl6pPr marL="1607123" indent="0">
              <a:buNone/>
              <a:defRPr sz="600"/>
            </a:lvl6pPr>
            <a:lvl7pPr marL="1928546" indent="0">
              <a:buNone/>
              <a:defRPr sz="600"/>
            </a:lvl7pPr>
            <a:lvl8pPr marL="2249971" indent="0">
              <a:buNone/>
              <a:defRPr sz="600"/>
            </a:lvl8pPr>
            <a:lvl9pPr marL="2571396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648050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33226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178594"/>
            <a:ext cx="1839516" cy="5786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2971" y="178594"/>
            <a:ext cx="5411391" cy="5786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19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9F6C88-DF7A-42C4-960E-E540B9C6F08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830765"/>
      </p:ext>
    </p:extLst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LTW_MT_L_3Crgb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81000"/>
            <a:ext cx="6246813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81400"/>
            <a:ext cx="7772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00386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76800"/>
            <a:ext cx="6400800" cy="685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00386B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40291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69474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287187-F107-4CD8-9534-F5D0BC6D3595}" type="datetimeFigureOut">
              <a:rPr lang="en-US" smtClean="0">
                <a:solidFill>
                  <a:prstClr val="black"/>
                </a:solidFill>
              </a:rPr>
              <a:pPr/>
              <a:t>8/30/2015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EDD2D-B004-45A0-8FF1-F3C2E57571A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035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60358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4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898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346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794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24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692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14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589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88718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99769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43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831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4487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898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3462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77949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243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6692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141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5589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50468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73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73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0357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4871" indent="0">
              <a:buNone/>
              <a:defRPr sz="2000" b="1"/>
            </a:lvl2pPr>
            <a:lvl3pPr marL="889812" indent="0">
              <a:buNone/>
              <a:defRPr sz="1800" b="1"/>
            </a:lvl3pPr>
            <a:lvl4pPr marL="1334623" indent="0">
              <a:buNone/>
              <a:defRPr sz="1600" b="1"/>
            </a:lvl4pPr>
            <a:lvl5pPr marL="1779497" indent="0">
              <a:buNone/>
              <a:defRPr sz="1600" b="1"/>
            </a:lvl5pPr>
            <a:lvl6pPr marL="2224373" indent="0">
              <a:buNone/>
              <a:defRPr sz="1600" b="1"/>
            </a:lvl6pPr>
            <a:lvl7pPr marL="2669243" indent="0">
              <a:buNone/>
              <a:defRPr sz="1600" b="1"/>
            </a:lvl7pPr>
            <a:lvl8pPr marL="3114116" indent="0">
              <a:buNone/>
              <a:defRPr sz="1600" b="1"/>
            </a:lvl8pPr>
            <a:lvl9pPr marL="355897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4871" indent="0">
              <a:buNone/>
              <a:defRPr sz="2000" b="1"/>
            </a:lvl2pPr>
            <a:lvl3pPr marL="889812" indent="0">
              <a:buNone/>
              <a:defRPr sz="1800" b="1"/>
            </a:lvl3pPr>
            <a:lvl4pPr marL="1334623" indent="0">
              <a:buNone/>
              <a:defRPr sz="1600" b="1"/>
            </a:lvl4pPr>
            <a:lvl5pPr marL="1779497" indent="0">
              <a:buNone/>
              <a:defRPr sz="1600" b="1"/>
            </a:lvl5pPr>
            <a:lvl6pPr marL="2224373" indent="0">
              <a:buNone/>
              <a:defRPr sz="1600" b="1"/>
            </a:lvl6pPr>
            <a:lvl7pPr marL="2669243" indent="0">
              <a:buNone/>
              <a:defRPr sz="1600" b="1"/>
            </a:lvl7pPr>
            <a:lvl8pPr marL="3114116" indent="0">
              <a:buNone/>
              <a:defRPr sz="1600" b="1"/>
            </a:lvl8pPr>
            <a:lvl9pPr marL="355897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65946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99548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00674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58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44871" indent="0">
              <a:buNone/>
              <a:defRPr sz="1200"/>
            </a:lvl2pPr>
            <a:lvl3pPr marL="889812" indent="0">
              <a:buNone/>
              <a:defRPr sz="1000"/>
            </a:lvl3pPr>
            <a:lvl4pPr marL="1334623" indent="0">
              <a:buNone/>
              <a:defRPr sz="900"/>
            </a:lvl4pPr>
            <a:lvl5pPr marL="1779497" indent="0">
              <a:buNone/>
              <a:defRPr sz="900"/>
            </a:lvl5pPr>
            <a:lvl6pPr marL="2224373" indent="0">
              <a:buNone/>
              <a:defRPr sz="900"/>
            </a:lvl6pPr>
            <a:lvl7pPr marL="2669243" indent="0">
              <a:buNone/>
              <a:defRPr sz="900"/>
            </a:lvl7pPr>
            <a:lvl8pPr marL="3114116" indent="0">
              <a:buNone/>
              <a:defRPr sz="900"/>
            </a:lvl8pPr>
            <a:lvl9pPr marL="355897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65791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44871" indent="0">
              <a:buNone/>
              <a:defRPr sz="2800"/>
            </a:lvl2pPr>
            <a:lvl3pPr marL="889812" indent="0">
              <a:buNone/>
              <a:defRPr sz="2400"/>
            </a:lvl3pPr>
            <a:lvl4pPr marL="1334623" indent="0">
              <a:buNone/>
              <a:defRPr sz="2000"/>
            </a:lvl4pPr>
            <a:lvl5pPr marL="1779497" indent="0">
              <a:buNone/>
              <a:defRPr sz="2000"/>
            </a:lvl5pPr>
            <a:lvl6pPr marL="2224373" indent="0">
              <a:buNone/>
              <a:defRPr sz="2000"/>
            </a:lvl6pPr>
            <a:lvl7pPr marL="2669243" indent="0">
              <a:buNone/>
              <a:defRPr sz="2000"/>
            </a:lvl7pPr>
            <a:lvl8pPr marL="3114116" indent="0">
              <a:buNone/>
              <a:defRPr sz="2000"/>
            </a:lvl8pPr>
            <a:lvl9pPr marL="3558978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44871" indent="0">
              <a:buNone/>
              <a:defRPr sz="1200"/>
            </a:lvl2pPr>
            <a:lvl3pPr marL="889812" indent="0">
              <a:buNone/>
              <a:defRPr sz="1000"/>
            </a:lvl3pPr>
            <a:lvl4pPr marL="1334623" indent="0">
              <a:buNone/>
              <a:defRPr sz="900"/>
            </a:lvl4pPr>
            <a:lvl5pPr marL="1779497" indent="0">
              <a:buNone/>
              <a:defRPr sz="900"/>
            </a:lvl5pPr>
            <a:lvl6pPr marL="2224373" indent="0">
              <a:buNone/>
              <a:defRPr sz="900"/>
            </a:lvl6pPr>
            <a:lvl7pPr marL="2669243" indent="0">
              <a:buNone/>
              <a:defRPr sz="900"/>
            </a:lvl7pPr>
            <a:lvl8pPr marL="3114116" indent="0">
              <a:buNone/>
              <a:defRPr sz="900"/>
            </a:lvl8pPr>
            <a:lvl9pPr marL="355897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75868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483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155547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517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517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587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68" y="273494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68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109" indent="0">
              <a:buNone/>
              <a:defRPr sz="800"/>
            </a:lvl2pPr>
            <a:lvl3pPr marL="642222" indent="0">
              <a:buNone/>
              <a:defRPr sz="700"/>
            </a:lvl3pPr>
            <a:lvl4pPr marL="963333" indent="0">
              <a:buNone/>
              <a:defRPr sz="600"/>
            </a:lvl4pPr>
            <a:lvl5pPr marL="1284447" indent="0">
              <a:buNone/>
              <a:defRPr sz="600"/>
            </a:lvl5pPr>
            <a:lvl6pPr marL="1605560" indent="0">
              <a:buNone/>
              <a:defRPr sz="600"/>
            </a:lvl6pPr>
            <a:lvl7pPr marL="1926671" indent="0">
              <a:buNone/>
              <a:defRPr sz="600"/>
            </a:lvl7pPr>
            <a:lvl8pPr marL="2247786" indent="0">
              <a:buNone/>
              <a:defRPr sz="600"/>
            </a:lvl8pPr>
            <a:lvl9pPr marL="2568897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6011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56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56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109" indent="0">
              <a:buNone/>
              <a:defRPr sz="2000"/>
            </a:lvl2pPr>
            <a:lvl3pPr marL="642222" indent="0">
              <a:buNone/>
              <a:defRPr sz="1700"/>
            </a:lvl3pPr>
            <a:lvl4pPr marL="963333" indent="0">
              <a:buNone/>
              <a:defRPr sz="1400"/>
            </a:lvl4pPr>
            <a:lvl5pPr marL="1284447" indent="0">
              <a:buNone/>
              <a:defRPr sz="1400"/>
            </a:lvl5pPr>
            <a:lvl6pPr marL="1605560" indent="0">
              <a:buNone/>
              <a:defRPr sz="1400"/>
            </a:lvl6pPr>
            <a:lvl7pPr marL="1926671" indent="0">
              <a:buNone/>
              <a:defRPr sz="1400"/>
            </a:lvl7pPr>
            <a:lvl8pPr marL="2247786" indent="0">
              <a:buNone/>
              <a:defRPr sz="1400"/>
            </a:lvl8pPr>
            <a:lvl9pPr marL="2568897" indent="0">
              <a:buNone/>
              <a:defRPr sz="1400"/>
            </a:lvl9pPr>
          </a:lstStyle>
          <a:p>
            <a:pPr lvl="0"/>
            <a:endParaRPr lang="en-US" noProof="0" smtClean="0">
              <a:sym typeface="Helvetica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56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109" indent="0">
              <a:buNone/>
              <a:defRPr sz="800"/>
            </a:lvl2pPr>
            <a:lvl3pPr marL="642222" indent="0">
              <a:buNone/>
              <a:defRPr sz="700"/>
            </a:lvl3pPr>
            <a:lvl4pPr marL="963333" indent="0">
              <a:buNone/>
              <a:defRPr sz="600"/>
            </a:lvl4pPr>
            <a:lvl5pPr marL="1284447" indent="0">
              <a:buNone/>
              <a:defRPr sz="600"/>
            </a:lvl5pPr>
            <a:lvl6pPr marL="1605560" indent="0">
              <a:buNone/>
              <a:defRPr sz="600"/>
            </a:lvl6pPr>
            <a:lvl7pPr marL="1926671" indent="0">
              <a:buNone/>
              <a:defRPr sz="600"/>
            </a:lvl7pPr>
            <a:lvl8pPr marL="2247786" indent="0">
              <a:buNone/>
              <a:defRPr sz="600"/>
            </a:lvl8pPr>
            <a:lvl9pPr marL="2568897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8334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8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5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/>
          </p:cNvSpPr>
          <p:nvPr>
            <p:ph type="title"/>
          </p:nvPr>
        </p:nvSpPr>
        <p:spPr bwMode="auto">
          <a:xfrm>
            <a:off x="892990" y="178594"/>
            <a:ext cx="7358063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5676" tIns="35676" rIns="35676" bIns="3567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Light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/>
          </p:cNvSpPr>
          <p:nvPr>
            <p:ph type="body" idx="1"/>
          </p:nvPr>
        </p:nvSpPr>
        <p:spPr bwMode="auto">
          <a:xfrm>
            <a:off x="892990" y="1946693"/>
            <a:ext cx="7358063" cy="4018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5676" tIns="35676" rIns="35676" bIns="3567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Light"/>
              </a:rPr>
              <a:t>Click to edit Master text styles</a:t>
            </a:r>
          </a:p>
          <a:p>
            <a:pPr lvl="1"/>
            <a:r>
              <a:rPr lang="en-US" smtClean="0">
                <a:sym typeface="Helvetica Light"/>
              </a:rPr>
              <a:t>Second level</a:t>
            </a:r>
          </a:p>
          <a:p>
            <a:pPr lvl="2"/>
            <a:r>
              <a:rPr lang="en-US" smtClean="0">
                <a:sym typeface="Helvetica Light"/>
              </a:rPr>
              <a:t>Third level</a:t>
            </a:r>
          </a:p>
          <a:p>
            <a:pPr lvl="3"/>
            <a:r>
              <a:rPr lang="en-US" smtClean="0">
                <a:sym typeface="Helvetica Light"/>
              </a:rPr>
              <a:t>Fourth level</a:t>
            </a:r>
          </a:p>
          <a:p>
            <a:pPr lvl="4"/>
            <a:r>
              <a:rPr lang="en-US" smtClean="0">
                <a:sym typeface="Helvetica Light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12669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10310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+mj-lt"/>
          <a:ea typeface="+mj-ea"/>
          <a:cs typeface="+mj-cs"/>
          <a:sym typeface="Helvetica Light"/>
        </a:defRPr>
      </a:lvl1pPr>
      <a:lvl2pPr algn="ctr" defTabSz="410310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2pPr>
      <a:lvl3pPr algn="ctr" defTabSz="410310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3pPr>
      <a:lvl4pPr algn="ctr" defTabSz="410310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4pPr>
      <a:lvl5pPr algn="ctr" defTabSz="410310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5pPr>
      <a:lvl6pPr marL="321109" algn="ctr" defTabSz="410310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6pPr>
      <a:lvl7pPr marL="642222" algn="ctr" defTabSz="410310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7pPr>
      <a:lvl8pPr marL="963333" algn="ctr" defTabSz="410310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8pPr>
      <a:lvl9pPr marL="1284447" algn="ctr" defTabSz="410310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9pPr>
    </p:titleStyle>
    <p:bodyStyle>
      <a:lvl1pPr marL="267590" indent="-267590" algn="l" defTabSz="410310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1pPr>
      <a:lvl2pPr marL="535183" indent="-267590" algn="l" defTabSz="410310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2pPr>
      <a:lvl3pPr marL="802782" indent="-267590" algn="l" defTabSz="410310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3pPr>
      <a:lvl4pPr marL="1070373" indent="-267590" algn="l" defTabSz="410310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4pPr>
      <a:lvl5pPr marL="1337963" indent="-267590" algn="l" defTabSz="410310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5pPr>
      <a:lvl6pPr marL="1659078" indent="-267590" algn="l" defTabSz="410310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6pPr>
      <a:lvl7pPr marL="1980186" indent="-267590" algn="l" defTabSz="410310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7pPr>
      <a:lvl8pPr marL="2301300" indent="-267590" algn="l" defTabSz="410310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8pPr>
      <a:lvl9pPr marL="2622407" indent="-267590" algn="l" defTabSz="410310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9pPr>
    </p:bodyStyle>
    <p:otherStyle>
      <a:defPPr>
        <a:defRPr lang="en-US"/>
      </a:defPPr>
      <a:lvl1pPr marL="0" algn="l" defTabSz="64222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109" algn="l" defTabSz="64222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222" algn="l" defTabSz="64222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3333" algn="l" defTabSz="64222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4447" algn="l" defTabSz="64222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5560" algn="l" defTabSz="64222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6671" algn="l" defTabSz="64222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7786" algn="l" defTabSz="64222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68897" algn="l" defTabSz="64222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/>
          </p:cNvSpPr>
          <p:nvPr>
            <p:ph type="title"/>
          </p:nvPr>
        </p:nvSpPr>
        <p:spPr bwMode="auto">
          <a:xfrm>
            <a:off x="892985" y="178594"/>
            <a:ext cx="7358063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5685" tIns="35685" rIns="35685" bIns="3568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Helvetica Light" charset="0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/>
          </p:cNvSpPr>
          <p:nvPr>
            <p:ph type="body" idx="1"/>
          </p:nvPr>
        </p:nvSpPr>
        <p:spPr bwMode="auto">
          <a:xfrm>
            <a:off x="892985" y="1946688"/>
            <a:ext cx="7358063" cy="4018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5685" tIns="35685" rIns="35685" bIns="3568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Helvetica Light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Helvetica Light" charset="0"/>
              </a:rPr>
              <a:t>Second level</a:t>
            </a:r>
          </a:p>
          <a:p>
            <a:pPr lvl="2"/>
            <a:r>
              <a:rPr lang="en-US" altLang="en-US" smtClean="0">
                <a:sym typeface="Helvetica Light" charset="0"/>
              </a:rPr>
              <a:t>Third level</a:t>
            </a:r>
          </a:p>
          <a:p>
            <a:pPr lvl="3"/>
            <a:r>
              <a:rPr lang="en-US" altLang="en-US" smtClean="0">
                <a:sym typeface="Helvetica Light" charset="0"/>
              </a:rPr>
              <a:t>Fourth level</a:t>
            </a:r>
          </a:p>
          <a:p>
            <a:pPr lvl="4"/>
            <a:r>
              <a:rPr lang="en-US" altLang="en-US" smtClean="0">
                <a:sym typeface="Helvetica Light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83093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410415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+mj-lt"/>
          <a:ea typeface="+mj-ea"/>
          <a:cs typeface="+mj-cs"/>
          <a:sym typeface="Helvetica Light" charset="0"/>
        </a:defRPr>
      </a:lvl1pPr>
      <a:lvl2pPr algn="ctr" defTabSz="410415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2pPr>
      <a:lvl3pPr algn="ctr" defTabSz="410415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3pPr>
      <a:lvl4pPr algn="ctr" defTabSz="410415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4pPr>
      <a:lvl5pPr algn="ctr" defTabSz="410415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5pPr>
      <a:lvl6pPr marL="321192" algn="ctr" defTabSz="410415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6pPr>
      <a:lvl7pPr marL="642387" algn="ctr" defTabSz="410415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7pPr>
      <a:lvl8pPr marL="963580" algn="ctr" defTabSz="410415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8pPr>
      <a:lvl9pPr marL="1284776" algn="ctr" defTabSz="410415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9pPr>
    </p:titleStyle>
    <p:bodyStyle>
      <a:lvl1pPr marL="267660" indent="-267660" algn="l" defTabSz="410415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1pPr>
      <a:lvl2pPr marL="535320" indent="-267660" algn="l" defTabSz="410415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2pPr>
      <a:lvl3pPr marL="802987" indent="-267660" algn="l" defTabSz="410415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3pPr>
      <a:lvl4pPr marL="1070646" indent="-267660" algn="l" defTabSz="410415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4pPr>
      <a:lvl5pPr marL="1338307" indent="-267660" algn="l" defTabSz="410415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5pPr>
      <a:lvl6pPr marL="1659503" indent="-267660" algn="l" defTabSz="410415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6pPr>
      <a:lvl7pPr marL="1980692" indent="-267660" algn="l" defTabSz="410415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7pPr>
      <a:lvl8pPr marL="2301889" indent="-267660" algn="l" defTabSz="410415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8pPr>
      <a:lvl9pPr marL="2623080" indent="-267660" algn="l" defTabSz="410415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9pPr>
    </p:bodyStyle>
    <p:otherStyle>
      <a:defPPr>
        <a:defRPr lang="en-US"/>
      </a:defPPr>
      <a:lvl1pPr marL="0" algn="l" defTabSz="64238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192" algn="l" defTabSz="64238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387" algn="l" defTabSz="64238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3580" algn="l" defTabSz="64238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4776" algn="l" defTabSz="64238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5970" algn="l" defTabSz="64238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7164" algn="l" defTabSz="64238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8361" algn="l" defTabSz="64238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69554" algn="l" defTabSz="64238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/>
          </p:cNvSpPr>
          <p:nvPr>
            <p:ph type="title"/>
          </p:nvPr>
        </p:nvSpPr>
        <p:spPr bwMode="auto">
          <a:xfrm>
            <a:off x="892976" y="178594"/>
            <a:ext cx="7358063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5699" tIns="35699" rIns="35699" bIns="3569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Helvetica Light" charset="0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/>
          </p:cNvSpPr>
          <p:nvPr>
            <p:ph type="body" idx="1"/>
          </p:nvPr>
        </p:nvSpPr>
        <p:spPr bwMode="auto">
          <a:xfrm>
            <a:off x="892976" y="1946679"/>
            <a:ext cx="7358063" cy="4018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5699" tIns="35699" rIns="35699" bIns="3569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Helvetica Light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Helvetica Light" charset="0"/>
              </a:rPr>
              <a:t>Second level</a:t>
            </a:r>
          </a:p>
          <a:p>
            <a:pPr lvl="2"/>
            <a:r>
              <a:rPr lang="en-US" altLang="en-US" smtClean="0">
                <a:sym typeface="Helvetica Light" charset="0"/>
              </a:rPr>
              <a:t>Third level</a:t>
            </a:r>
          </a:p>
          <a:p>
            <a:pPr lvl="3"/>
            <a:r>
              <a:rPr lang="en-US" altLang="en-US" smtClean="0">
                <a:sym typeface="Helvetica Light" charset="0"/>
              </a:rPr>
              <a:t>Fourth level</a:t>
            </a:r>
          </a:p>
          <a:p>
            <a:pPr lvl="4"/>
            <a:r>
              <a:rPr lang="en-US" altLang="en-US" smtClean="0">
                <a:sym typeface="Helvetica Light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43446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409488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+mj-lt"/>
          <a:ea typeface="+mj-ea"/>
          <a:cs typeface="+mj-cs"/>
          <a:sym typeface="Helvetica Light" charset="0"/>
        </a:defRPr>
      </a:lvl1pPr>
      <a:lvl2pPr algn="ctr" defTabSz="409488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2pPr>
      <a:lvl3pPr algn="ctr" defTabSz="409488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3pPr>
      <a:lvl4pPr algn="ctr" defTabSz="409488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4pPr>
      <a:lvl5pPr algn="ctr" defTabSz="409488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5pPr>
      <a:lvl6pPr marL="321308" algn="ctr" defTabSz="410562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6pPr>
      <a:lvl7pPr marL="642618" algn="ctr" defTabSz="410562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7pPr>
      <a:lvl8pPr marL="963925" algn="ctr" defTabSz="410562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8pPr>
      <a:lvl9pPr marL="1285237" algn="ctr" defTabSz="410562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9pPr>
    </p:titleStyle>
    <p:bodyStyle>
      <a:lvl1pPr marL="266668" indent="-266668" algn="l" defTabSz="409488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1pPr>
      <a:lvl2pPr marL="534456" indent="-266668" algn="l" defTabSz="409488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2pPr>
      <a:lvl3pPr marL="802240" indent="-266668" algn="l" defTabSz="409488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3pPr>
      <a:lvl4pPr marL="1070025" indent="-266668" algn="l" defTabSz="409488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4pPr>
      <a:lvl5pPr marL="1337809" indent="-266668" algn="l" defTabSz="409488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5pPr>
      <a:lvl6pPr marL="1660098" indent="-267756" algn="l" defTabSz="410562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6pPr>
      <a:lvl7pPr marL="1981405" indent="-267756" algn="l" defTabSz="410562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7pPr>
      <a:lvl8pPr marL="2302715" indent="-267756" algn="l" defTabSz="410562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8pPr>
      <a:lvl9pPr marL="2624025" indent="-267756" algn="l" defTabSz="410562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9pPr>
    </p:bodyStyle>
    <p:otherStyle>
      <a:defPPr>
        <a:defRPr lang="en-US"/>
      </a:defPPr>
      <a:lvl1pPr marL="0" algn="l" defTabSz="64261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308" algn="l" defTabSz="64261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618" algn="l" defTabSz="64261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3925" algn="l" defTabSz="64261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237" algn="l" defTabSz="64261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6546" algn="l" defTabSz="64261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7855" algn="l" defTabSz="64261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166" algn="l" defTabSz="64261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0475" algn="l" defTabSz="64261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/>
          </p:cNvSpPr>
          <p:nvPr>
            <p:ph type="title"/>
          </p:nvPr>
        </p:nvSpPr>
        <p:spPr bwMode="auto">
          <a:xfrm>
            <a:off x="892969" y="178594"/>
            <a:ext cx="7358063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5717" tIns="35717" rIns="35717" bIns="3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Helvetica Light" charset="0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/>
          </p:cNvSpPr>
          <p:nvPr>
            <p:ph type="body" idx="1"/>
          </p:nvPr>
        </p:nvSpPr>
        <p:spPr bwMode="auto">
          <a:xfrm>
            <a:off x="892969" y="1946672"/>
            <a:ext cx="7358063" cy="4018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5717" tIns="35717" rIns="35717" bIns="3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Helvetica Light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Helvetica Light" charset="0"/>
              </a:rPr>
              <a:t>Second level</a:t>
            </a:r>
          </a:p>
          <a:p>
            <a:pPr lvl="2"/>
            <a:r>
              <a:rPr lang="en-US" altLang="en-US" smtClean="0">
                <a:sym typeface="Helvetica Light" charset="0"/>
              </a:rPr>
              <a:t>Third level</a:t>
            </a:r>
          </a:p>
          <a:p>
            <a:pPr lvl="3"/>
            <a:r>
              <a:rPr lang="en-US" altLang="en-US" smtClean="0">
                <a:sym typeface="Helvetica Light" charset="0"/>
              </a:rPr>
              <a:t>Fourth level</a:t>
            </a:r>
          </a:p>
          <a:p>
            <a:pPr lvl="4"/>
            <a:r>
              <a:rPr lang="en-US" altLang="en-US" smtClean="0">
                <a:sym typeface="Helvetica Light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29354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410751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+mj-lt"/>
          <a:ea typeface="+mj-ea"/>
          <a:cs typeface="+mj-cs"/>
          <a:sym typeface="Helvetica Light" charset="0"/>
        </a:defRPr>
      </a:lvl1pPr>
      <a:lvl2pPr algn="ctr" defTabSz="410751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2pPr>
      <a:lvl3pPr algn="ctr" defTabSz="410751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3pPr>
      <a:lvl4pPr algn="ctr" defTabSz="410751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4pPr>
      <a:lvl5pPr algn="ctr" defTabSz="410751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5pPr>
      <a:lvl6pPr marL="321457" algn="ctr" defTabSz="410751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6pPr>
      <a:lvl7pPr marL="642915" algn="ctr" defTabSz="410751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7pPr>
      <a:lvl8pPr marL="964372" algn="ctr" defTabSz="410751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8pPr>
      <a:lvl9pPr marL="1285829" algn="ctr" defTabSz="410751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9pPr>
    </p:titleStyle>
    <p:bodyStyle>
      <a:lvl1pPr marL="267881" indent="-267881" algn="l" defTabSz="410751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1pPr>
      <a:lvl2pPr marL="535762" indent="-267881" algn="l" defTabSz="410751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2pPr>
      <a:lvl3pPr marL="803643" indent="-267881" algn="l" defTabSz="410751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3pPr>
      <a:lvl4pPr marL="1071524" indent="-267881" algn="l" defTabSz="410751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4pPr>
      <a:lvl5pPr marL="1339406" indent="-267881" algn="l" defTabSz="410751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5pPr>
      <a:lvl6pPr marL="1660863" indent="-267881" algn="l" defTabSz="410751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6pPr>
      <a:lvl7pPr marL="1982320" indent="-267881" algn="l" defTabSz="410751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7pPr>
      <a:lvl8pPr marL="2303777" indent="-267881" algn="l" defTabSz="410751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8pPr>
      <a:lvl9pPr marL="2625235" indent="-267881" algn="l" defTabSz="410751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9pPr>
    </p:bodyStyle>
    <p:otherStyle>
      <a:defPPr>
        <a:defRPr lang="en-US"/>
      </a:defPPr>
      <a:lvl1pPr marL="0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/>
          </p:cNvSpPr>
          <p:nvPr>
            <p:ph type="title"/>
          </p:nvPr>
        </p:nvSpPr>
        <p:spPr bwMode="auto">
          <a:xfrm>
            <a:off x="892971" y="178594"/>
            <a:ext cx="7358063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5713" tIns="35713" rIns="35713" bIns="3571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Light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/>
          </p:cNvSpPr>
          <p:nvPr>
            <p:ph type="body" idx="1"/>
          </p:nvPr>
        </p:nvSpPr>
        <p:spPr bwMode="auto">
          <a:xfrm>
            <a:off x="892971" y="1946674"/>
            <a:ext cx="7358063" cy="4018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5713" tIns="35713" rIns="35713" bIns="3571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Light"/>
              </a:rPr>
              <a:t>Click to edit Master text styles</a:t>
            </a:r>
          </a:p>
          <a:p>
            <a:pPr lvl="1"/>
            <a:r>
              <a:rPr lang="en-US" smtClean="0">
                <a:sym typeface="Helvetica Light"/>
              </a:rPr>
              <a:t>Second level</a:t>
            </a:r>
          </a:p>
          <a:p>
            <a:pPr lvl="2"/>
            <a:r>
              <a:rPr lang="en-US" smtClean="0">
                <a:sym typeface="Helvetica Light"/>
              </a:rPr>
              <a:t>Third level</a:t>
            </a:r>
          </a:p>
          <a:p>
            <a:pPr lvl="3"/>
            <a:r>
              <a:rPr lang="en-US" smtClean="0">
                <a:sym typeface="Helvetica Light"/>
              </a:rPr>
              <a:t>Fourth level</a:t>
            </a:r>
          </a:p>
          <a:p>
            <a:pPr lvl="4"/>
            <a:r>
              <a:rPr lang="en-US" smtClean="0">
                <a:sym typeface="Helvetica Light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2104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410709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+mj-lt"/>
          <a:ea typeface="+mj-ea"/>
          <a:cs typeface="+mj-cs"/>
          <a:sym typeface="Helvetica Light"/>
        </a:defRPr>
      </a:lvl1pPr>
      <a:lvl2pPr algn="ctr" defTabSz="410709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2pPr>
      <a:lvl3pPr algn="ctr" defTabSz="410709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3pPr>
      <a:lvl4pPr algn="ctr" defTabSz="410709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4pPr>
      <a:lvl5pPr algn="ctr" defTabSz="410709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5pPr>
      <a:lvl6pPr marL="321424" algn="ctr" defTabSz="410709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6pPr>
      <a:lvl7pPr marL="642849" algn="ctr" defTabSz="410709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7pPr>
      <a:lvl8pPr marL="964274" algn="ctr" defTabSz="410709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8pPr>
      <a:lvl9pPr marL="1285697" algn="ctr" defTabSz="410709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9pPr>
    </p:titleStyle>
    <p:bodyStyle>
      <a:lvl1pPr marL="267853" indent="-267853" algn="l" defTabSz="410709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1pPr>
      <a:lvl2pPr marL="535707" indent="-267853" algn="l" defTabSz="410709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2pPr>
      <a:lvl3pPr marL="803561" indent="-267853" algn="l" defTabSz="410709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3pPr>
      <a:lvl4pPr marL="1071414" indent="-267853" algn="l" defTabSz="410709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4pPr>
      <a:lvl5pPr marL="1339268" indent="-267853" algn="l" defTabSz="410709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5pPr>
      <a:lvl6pPr marL="1660693" indent="-267853" algn="l" defTabSz="410709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6pPr>
      <a:lvl7pPr marL="1982118" indent="-267853" algn="l" defTabSz="410709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7pPr>
      <a:lvl8pPr marL="2303541" indent="-267853" algn="l" defTabSz="410709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8pPr>
      <a:lvl9pPr marL="2624965" indent="-267853" algn="l" defTabSz="410709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9pPr>
    </p:bodyStyle>
    <p:otherStyle>
      <a:defPPr>
        <a:defRPr lang="en-US"/>
      </a:defPPr>
      <a:lvl1pPr marL="0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24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849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274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697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123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546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971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396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95400"/>
            <a:ext cx="82296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a typeface="ＭＳ Ｐゴシック"/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a typeface="ＭＳ Ｐゴシック"/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7D940E21-42B8-4226-8C60-9DE6FF1CCD57}" type="slidenum">
              <a:rPr lang="en-US">
                <a:solidFill>
                  <a:srgbClr val="000000"/>
                </a:solidFill>
                <a:ea typeface="ＭＳ Ｐゴシック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36659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386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386B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386B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386B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386B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88911" tIns="44456" rIns="88911" bIns="4445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734"/>
            <a:ext cx="8229600" cy="4525963"/>
          </a:xfrm>
          <a:prstGeom prst="rect">
            <a:avLst/>
          </a:prstGeom>
        </p:spPr>
        <p:txBody>
          <a:bodyPr vert="horz" lIns="88911" tIns="44456" rIns="88911" bIns="4445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884"/>
            <a:ext cx="2133600" cy="365125"/>
          </a:xfrm>
          <a:prstGeom prst="rect">
            <a:avLst/>
          </a:prstGeom>
        </p:spPr>
        <p:txBody>
          <a:bodyPr vert="horz" lIns="88911" tIns="44456" rIns="88911" bIns="4445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89812"/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89812"/>
              <a:t>8/30/2015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884"/>
            <a:ext cx="2895600" cy="365125"/>
          </a:xfrm>
          <a:prstGeom prst="rect">
            <a:avLst/>
          </a:prstGeom>
        </p:spPr>
        <p:txBody>
          <a:bodyPr vert="horz" lIns="88911" tIns="44456" rIns="88911" bIns="4445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89812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884"/>
            <a:ext cx="2133600" cy="365125"/>
          </a:xfrm>
          <a:prstGeom prst="rect">
            <a:avLst/>
          </a:prstGeom>
        </p:spPr>
        <p:txBody>
          <a:bodyPr vert="horz" lIns="88911" tIns="44456" rIns="88911" bIns="4445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89812"/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89812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434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</p:sldLayoutIdLst>
  <p:txStyles>
    <p:titleStyle>
      <a:lvl1pPr algn="ctr" defTabSz="889812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3709" indent="-333709" algn="l" defTabSz="889812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22842" indent="-278158" algn="l" defTabSz="889812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12208" indent="-222286" algn="l" defTabSz="88981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57055" indent="-222286" algn="l" defTabSz="889812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01935" indent="-222286" algn="l" defTabSz="889812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46800" indent="-222286" algn="l" defTabSz="88981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891681" indent="-222286" algn="l" defTabSz="88981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36551" indent="-222286" algn="l" defTabSz="88981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781407" indent="-222286" algn="l" defTabSz="88981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89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4871" algn="l" defTabSz="889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89812" algn="l" defTabSz="889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34623" algn="l" defTabSz="889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79497" algn="l" defTabSz="889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24373" algn="l" defTabSz="889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69243" algn="l" defTabSz="889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14116" algn="l" defTabSz="889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58978" algn="l" defTabSz="889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1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1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1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1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../../../../Aviation%20Videos/Ground%20School/Physiology%20of%20Flight%20Physics%20of%20the%20Atmosphere%20FAA%20Pilot%20Training%2010min.mp4" TargetMode="Externa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wworldencyclopedia.org/entry/File:Edge_of_Space2.png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png"/><Relationship Id="rId5" Type="http://schemas.openxmlformats.org/officeDocument/2006/relationships/hyperlink" Target="http://www.newworldencyclopedia.org/entry/File:Atmosphere_gas_proportions.gif" TargetMode="External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google.com/url?sa=i&amp;rct=j&amp;q=&amp;esrc=s&amp;frm=1&amp;source=images&amp;cd=&amp;cad=rja&amp;docid=C_JhrbF1vjlkEM&amp;tbnid=Se9kJWJEDhdAmM:&amp;ved=0CAUQjRw&amp;url=http://www.123rf.com/photo_10024208_notebook-aircraft-weather-doodle-sketch-illustration-set.html&amp;ei=bn8_UqynJom29gT3i4DwDA&amp;bvm=bv.52434380,d.eWU&amp;psig=AFQjCNEPslBB0QaMYlcw6FvH5AiNj_F8_Q&amp;ust=1379979492821983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2.png"/><Relationship Id="rId4" Type="http://schemas.openxmlformats.org/officeDocument/2006/relationships/image" Target="../media/image28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0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Aviation%20Videos/Getting%20Started%20with%20Sporty's%20Learn%20to%20Fly%20Course.mp4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48" tIns="50748" rIns="50748" bIns="50748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339" name="AutoShape 3" descr="image1.pn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48" tIns="50748" rIns="50748" bIns="50748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>
            <a:off x="-8928" y="5787554"/>
            <a:ext cx="3404443" cy="1083840"/>
          </a:xfrm>
          <a:prstGeom prst="line">
            <a:avLst/>
          </a:prstGeom>
          <a:noFill/>
          <a:ln w="17159">
            <a:solidFill>
              <a:srgbClr val="5EA4B5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22" tIns="32109" rIns="64222" bIns="32109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8615" y="685353"/>
            <a:ext cx="8786813" cy="5866805"/>
          </a:xfrm>
        </p:spPr>
        <p:txBody>
          <a:bodyPr lIns="88797" tIns="50748" rIns="88797" bIns="50748"/>
          <a:lstStyle/>
          <a:p>
            <a:pPr marL="549685" indent="-472751" defTabSz="913161" eaLnBrk="1">
              <a:spcBef>
                <a:spcPts val="281"/>
              </a:spcBef>
              <a:buClr>
                <a:srgbClr val="2DA2BF"/>
              </a:buClr>
              <a:buNone/>
            </a:pPr>
            <a:r>
              <a:rPr lang="en-US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Utilizing your notes and past knowledge answer the following questions:</a:t>
            </a:r>
          </a:p>
          <a:p>
            <a:pPr marL="549685" indent="-472751" defTabSz="913161" eaLnBrk="1">
              <a:spcBef>
                <a:spcPts val="281"/>
              </a:spcBef>
              <a:buClr>
                <a:srgbClr val="2DA2BF"/>
              </a:buClr>
              <a:buNone/>
            </a:pPr>
            <a:endParaRPr lang="en-US" dirty="0" smtClean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549685" indent="-472751" defTabSz="913161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sz="2500" b="1" dirty="0">
                <a:solidFill>
                  <a:srgbClr val="0070C0"/>
                </a:solidFill>
              </a:rPr>
              <a:t>What </a:t>
            </a:r>
            <a:r>
              <a:rPr lang="en-US" sz="2500" b="1" dirty="0" smtClean="0">
                <a:solidFill>
                  <a:srgbClr val="0070C0"/>
                </a:solidFill>
              </a:rPr>
              <a:t>are t</a:t>
            </a:r>
            <a:r>
              <a:rPr lang="en-US" sz="2500" b="1" dirty="0" smtClean="0">
                <a:solidFill>
                  <a:srgbClr val="0070C0"/>
                </a:solidFill>
              </a:rPr>
              <a:t>he </a:t>
            </a:r>
            <a:r>
              <a:rPr lang="en-US" sz="2500" b="1" dirty="0">
                <a:solidFill>
                  <a:srgbClr val="0070C0"/>
                </a:solidFill>
              </a:rPr>
              <a:t>subcomponents of an </a:t>
            </a:r>
            <a:r>
              <a:rPr lang="en-US" sz="2500" b="1" dirty="0" smtClean="0">
                <a:solidFill>
                  <a:srgbClr val="0070C0"/>
                </a:solidFill>
              </a:rPr>
              <a:t>airplane? </a:t>
            </a:r>
            <a:endParaRPr lang="en-US" sz="2500" b="1" dirty="0">
              <a:solidFill>
                <a:srgbClr val="0070C0"/>
              </a:solidFill>
            </a:endParaRPr>
          </a:p>
          <a:p>
            <a:pPr marL="549685" indent="-472751" defTabSz="913161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b="1" dirty="0" smtClean="0">
                <a:ea typeface="Helvetica" charset="0"/>
                <a:cs typeface="Helvetica" charset="0"/>
                <a:sym typeface="Helvetica" charset="0"/>
              </a:rPr>
              <a:t>What </a:t>
            </a:r>
            <a:r>
              <a:rPr lang="en-US" b="1" dirty="0">
                <a:ea typeface="Helvetica" charset="0"/>
                <a:cs typeface="Helvetica" charset="0"/>
                <a:sym typeface="Helvetica" charset="0"/>
              </a:rPr>
              <a:t>is the basic structure of an </a:t>
            </a:r>
            <a:r>
              <a:rPr lang="en-US" b="1" dirty="0" smtClean="0">
                <a:ea typeface="Helvetica" charset="0"/>
                <a:cs typeface="Helvetica" charset="0"/>
                <a:sym typeface="Helvetica" charset="0"/>
              </a:rPr>
              <a:t>aircraft? </a:t>
            </a:r>
          </a:p>
          <a:p>
            <a:pPr marL="549685" indent="-472751" defTabSz="913161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b="1" dirty="0" smtClean="0">
                <a:solidFill>
                  <a:srgbClr val="0070C0"/>
                </a:solidFill>
                <a:ea typeface="Helvetica" charset="0"/>
                <a:cs typeface="Helvetica" charset="0"/>
                <a:sym typeface="Helvetica" charset="0"/>
              </a:rPr>
              <a:t>What is </a:t>
            </a:r>
            <a:r>
              <a:rPr lang="en-US" b="1" dirty="0">
                <a:solidFill>
                  <a:srgbClr val="0070C0"/>
                </a:solidFill>
                <a:ea typeface="Helvetica" charset="0"/>
                <a:cs typeface="Helvetica" charset="0"/>
                <a:sym typeface="Helvetica" charset="0"/>
              </a:rPr>
              <a:t>designed to withstand all aerodynamic </a:t>
            </a:r>
            <a:r>
              <a:rPr lang="en-US" b="1" dirty="0" smtClean="0">
                <a:solidFill>
                  <a:srgbClr val="0070C0"/>
                </a:solidFill>
                <a:ea typeface="Helvetica" charset="0"/>
                <a:cs typeface="Helvetica" charset="0"/>
                <a:sym typeface="Helvetica" charset="0"/>
              </a:rPr>
              <a:t>forces</a:t>
            </a:r>
            <a:r>
              <a:rPr lang="en-US" b="1" dirty="0" smtClean="0">
                <a:solidFill>
                  <a:srgbClr val="0070C0"/>
                </a:solidFill>
                <a:ea typeface="Helvetica" charset="0"/>
                <a:cs typeface="Helvetica" charset="0"/>
                <a:sym typeface="Helvetica" charset="0"/>
              </a:rPr>
              <a:t>?</a:t>
            </a:r>
            <a:endParaRPr lang="en-US" b="1" dirty="0">
              <a:solidFill>
                <a:srgbClr val="0070C0"/>
              </a:solidFill>
              <a:ea typeface="Helvetica" charset="0"/>
              <a:cs typeface="Helvetica" charset="0"/>
              <a:sym typeface="Helvetica" charset="0"/>
            </a:endParaRPr>
          </a:p>
          <a:p>
            <a:pPr marL="549685" indent="-472751" defTabSz="913161" eaLnBrk="1">
              <a:spcBef>
                <a:spcPts val="281"/>
              </a:spcBef>
              <a:buClr>
                <a:srgbClr val="000000"/>
              </a:buClr>
              <a:buSzPct val="80000"/>
              <a:buFontTx/>
              <a:buAutoNum type="arabicParenR"/>
            </a:pPr>
            <a:r>
              <a:rPr lang="en-US" b="1" dirty="0">
                <a:solidFill>
                  <a:schemeClr val="tx1"/>
                </a:solidFill>
                <a:ea typeface="Helvetica" charset="0"/>
                <a:cs typeface="Helvetica" charset="0"/>
                <a:sym typeface="Helvetica" charset="0"/>
              </a:rPr>
              <a:t>What </a:t>
            </a:r>
            <a:r>
              <a:rPr lang="en-US" b="1" dirty="0" smtClean="0">
                <a:solidFill>
                  <a:schemeClr val="tx1"/>
                </a:solidFill>
                <a:ea typeface="Helvetica" charset="0"/>
                <a:cs typeface="Helvetica" charset="0"/>
                <a:sym typeface="Helvetica" charset="0"/>
              </a:rPr>
              <a:t>is t</a:t>
            </a:r>
            <a:r>
              <a:rPr lang="en-US" b="1" dirty="0" smtClean="0">
                <a:solidFill>
                  <a:schemeClr val="tx1"/>
                </a:solidFill>
                <a:ea typeface="Helvetica" charset="0"/>
                <a:cs typeface="Helvetica" charset="0"/>
                <a:sym typeface="Helvetica" charset="0"/>
              </a:rPr>
              <a:t>he </a:t>
            </a:r>
            <a:r>
              <a:rPr lang="en-US" b="1" dirty="0">
                <a:solidFill>
                  <a:schemeClr val="tx1"/>
                </a:solidFill>
                <a:ea typeface="Helvetica" charset="0"/>
                <a:cs typeface="Helvetica" charset="0"/>
                <a:sym typeface="Helvetica" charset="0"/>
              </a:rPr>
              <a:t>primary function of an aircraft electrical </a:t>
            </a:r>
            <a:r>
              <a:rPr lang="en-US" b="1" dirty="0" smtClean="0">
                <a:solidFill>
                  <a:schemeClr val="tx1"/>
                </a:solidFill>
                <a:ea typeface="Helvetica" charset="0"/>
                <a:cs typeface="Helvetica" charset="0"/>
                <a:sym typeface="Helvetica" charset="0"/>
              </a:rPr>
              <a:t>system?</a:t>
            </a:r>
            <a:endParaRPr lang="en-US" b="1" dirty="0">
              <a:solidFill>
                <a:schemeClr val="tx1"/>
              </a:solidFill>
              <a:ea typeface="Helvetica" charset="0"/>
              <a:cs typeface="Helvetica" charset="0"/>
              <a:sym typeface="Helvetica" charset="0"/>
            </a:endParaRPr>
          </a:p>
          <a:p>
            <a:pPr marL="549685" indent="-472751" defTabSz="913161" eaLnBrk="1">
              <a:spcBef>
                <a:spcPts val="281"/>
              </a:spcBef>
              <a:buClr>
                <a:srgbClr val="000000"/>
              </a:buClr>
              <a:buSzPct val="80000"/>
              <a:buFontTx/>
              <a:buAutoNum type="arabicParenR"/>
            </a:pPr>
            <a:r>
              <a:rPr lang="en-US" b="1" dirty="0">
                <a:solidFill>
                  <a:srgbClr val="0070C0"/>
                </a:solidFill>
                <a:ea typeface="Helvetica" charset="0"/>
                <a:cs typeface="Helvetica" charset="0"/>
                <a:sym typeface="Helvetica" charset="0"/>
              </a:rPr>
              <a:t>What are the three axis of flight?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52" y="0"/>
            <a:ext cx="8229823" cy="837158"/>
          </a:xfrm>
        </p:spPr>
        <p:txBody>
          <a:bodyPr lIns="88797" tIns="50748" rIns="88797" bIns="50748"/>
          <a:lstStyle/>
          <a:p>
            <a:pPr defTabSz="913161" eaLnBrk="1">
              <a:defRPr/>
            </a:pPr>
            <a:r>
              <a:rPr lang="en-US" sz="3600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Warm-Up – </a:t>
            </a:r>
            <a:r>
              <a:rPr lang="en-US" sz="3600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8/31 </a:t>
            </a:r>
            <a:r>
              <a:rPr lang="en-US" sz="3600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– 10 minutes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6409538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400" b="1" dirty="0" smtClean="0"/>
              <a:t>Subcomponents</a:t>
            </a:r>
            <a:endParaRPr lang="en-US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1143000"/>
            <a:ext cx="3962399" cy="4524301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pPr marL="342865" indent="-342865" defTabSz="914259">
              <a:buFont typeface="Arial" pitchFamily="34" charset="0"/>
              <a:buChar char="•"/>
            </a:pPr>
            <a:r>
              <a:rPr lang="en-US" sz="2400" b="1" dirty="0">
                <a:solidFill>
                  <a:srgbClr val="000000"/>
                </a:solidFill>
              </a:rPr>
              <a:t>The primary function of an </a:t>
            </a:r>
            <a:r>
              <a:rPr lang="en-US" sz="2400" b="1" dirty="0">
                <a:solidFill>
                  <a:srgbClr val="FF0000"/>
                </a:solidFill>
              </a:rPr>
              <a:t>aircraft electrical system is to generate, regulate, and distribute electrical power throughout the aircraft</a:t>
            </a:r>
            <a:r>
              <a:rPr lang="en-US" sz="2400" b="1" dirty="0">
                <a:solidFill>
                  <a:srgbClr val="000000"/>
                </a:solidFill>
              </a:rPr>
              <a:t>. </a:t>
            </a:r>
            <a:endParaRPr lang="en-US" sz="2400" b="1" dirty="0" smtClean="0">
              <a:solidFill>
                <a:srgbClr val="000000"/>
              </a:solidFill>
            </a:endParaRPr>
          </a:p>
          <a:p>
            <a:pPr marL="342865" indent="-342865" defTabSz="914259">
              <a:buFont typeface="Arial" pitchFamily="34" charset="0"/>
              <a:buChar char="•"/>
            </a:pPr>
            <a:endParaRPr lang="en-US" sz="2400" b="1" dirty="0">
              <a:solidFill>
                <a:srgbClr val="000000"/>
              </a:solidFill>
            </a:endParaRPr>
          </a:p>
          <a:p>
            <a:pPr marL="342865" indent="-342865" defTabSz="914259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0000"/>
                </a:solidFill>
              </a:rPr>
              <a:t>There </a:t>
            </a:r>
            <a:r>
              <a:rPr lang="en-US" sz="2400" b="1" dirty="0">
                <a:solidFill>
                  <a:srgbClr val="000000"/>
                </a:solidFill>
              </a:rPr>
              <a:t>are several different power sources on aircraft to power the aircraft electrical systems. </a:t>
            </a:r>
            <a:endParaRPr lang="en-US" sz="2400" b="1" dirty="0" smtClean="0">
              <a:solidFill>
                <a:srgbClr val="00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057400"/>
            <a:ext cx="4618190" cy="3460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2005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48" tIns="50748" rIns="50748" bIns="50748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339" name="AutoShape 3" descr="image1.pn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48" tIns="50748" rIns="50748" bIns="50748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>
            <a:off x="-8928" y="5787554"/>
            <a:ext cx="3404443" cy="1083840"/>
          </a:xfrm>
          <a:prstGeom prst="line">
            <a:avLst/>
          </a:prstGeom>
          <a:noFill/>
          <a:ln w="17159">
            <a:solidFill>
              <a:srgbClr val="5EA4B5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22" tIns="32109" rIns="64222" bIns="32109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8615" y="685353"/>
            <a:ext cx="8786813" cy="5866805"/>
          </a:xfrm>
        </p:spPr>
        <p:txBody>
          <a:bodyPr lIns="88797" tIns="50748" rIns="88797" bIns="50748"/>
          <a:lstStyle/>
          <a:p>
            <a:pPr marL="549685" indent="-472751" defTabSz="913161" eaLnBrk="1">
              <a:spcBef>
                <a:spcPts val="281"/>
              </a:spcBef>
              <a:buClr>
                <a:srgbClr val="2DA2BF"/>
              </a:buClr>
              <a:buNone/>
            </a:pPr>
            <a:r>
              <a:rPr lang="en-US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Utilizing your notes and past knowledge answer the following questions:</a:t>
            </a:r>
          </a:p>
          <a:p>
            <a:pPr marL="549685" indent="-472751" defTabSz="913161" eaLnBrk="1">
              <a:spcBef>
                <a:spcPts val="281"/>
              </a:spcBef>
              <a:buClr>
                <a:srgbClr val="2DA2BF"/>
              </a:buClr>
              <a:buNone/>
            </a:pPr>
            <a:endParaRPr lang="en-US" dirty="0" smtClean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549685" indent="-472751" defTabSz="913161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sz="2500" b="1" dirty="0">
                <a:solidFill>
                  <a:schemeClr val="bg1">
                    <a:lumMod val="85000"/>
                  </a:schemeClr>
                </a:solidFill>
              </a:rPr>
              <a:t>What </a:t>
            </a:r>
            <a:r>
              <a:rPr lang="en-US" sz="2500" b="1" dirty="0" smtClean="0">
                <a:solidFill>
                  <a:schemeClr val="bg1">
                    <a:lumMod val="85000"/>
                  </a:schemeClr>
                </a:solidFill>
              </a:rPr>
              <a:t>are t</a:t>
            </a:r>
            <a:r>
              <a:rPr lang="en-US" sz="2500" b="1" dirty="0" smtClean="0">
                <a:solidFill>
                  <a:schemeClr val="bg1">
                    <a:lumMod val="85000"/>
                  </a:schemeClr>
                </a:solidFill>
              </a:rPr>
              <a:t>he </a:t>
            </a:r>
            <a:r>
              <a:rPr lang="en-US" sz="2500" b="1" dirty="0">
                <a:solidFill>
                  <a:schemeClr val="bg1">
                    <a:lumMod val="85000"/>
                  </a:schemeClr>
                </a:solidFill>
              </a:rPr>
              <a:t>subcomponents of an </a:t>
            </a:r>
            <a:r>
              <a:rPr lang="en-US" sz="2500" b="1" dirty="0" smtClean="0">
                <a:solidFill>
                  <a:schemeClr val="bg1">
                    <a:lumMod val="85000"/>
                  </a:schemeClr>
                </a:solidFill>
              </a:rPr>
              <a:t>airplane? </a:t>
            </a:r>
            <a:endParaRPr lang="en-US" sz="2500" b="1" dirty="0">
              <a:solidFill>
                <a:schemeClr val="bg1">
                  <a:lumMod val="85000"/>
                </a:schemeClr>
              </a:solidFill>
            </a:endParaRPr>
          </a:p>
          <a:p>
            <a:pPr marL="549685" indent="-472751" defTabSz="913161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b="1" dirty="0" smtClean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What </a:t>
            </a:r>
            <a:r>
              <a:rPr lang="en-US" b="1" dirty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is the basic structure of an </a:t>
            </a:r>
            <a:r>
              <a:rPr lang="en-US" b="1" dirty="0" smtClean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aircraft? </a:t>
            </a:r>
          </a:p>
          <a:p>
            <a:pPr marL="549685" indent="-472751" defTabSz="913161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b="1" dirty="0" smtClean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What is </a:t>
            </a:r>
            <a:r>
              <a:rPr lang="en-US" b="1" dirty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designed to withstand all aerodynamic </a:t>
            </a:r>
            <a:r>
              <a:rPr lang="en-US" b="1" dirty="0" smtClean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forces</a:t>
            </a:r>
            <a:r>
              <a:rPr lang="en-US" b="1" dirty="0" smtClean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?</a:t>
            </a:r>
            <a:endParaRPr lang="en-US" b="1" dirty="0">
              <a:solidFill>
                <a:schemeClr val="bg1">
                  <a:lumMod val="85000"/>
                </a:schemeClr>
              </a:solidFill>
              <a:ea typeface="Helvetica" charset="0"/>
              <a:cs typeface="Helvetica" charset="0"/>
              <a:sym typeface="Helvetica" charset="0"/>
            </a:endParaRPr>
          </a:p>
          <a:p>
            <a:pPr marL="549685" indent="-472751" defTabSz="913161" eaLnBrk="1">
              <a:spcBef>
                <a:spcPts val="281"/>
              </a:spcBef>
              <a:buClr>
                <a:srgbClr val="000000"/>
              </a:buClr>
              <a:buSzPct val="80000"/>
              <a:buFontTx/>
              <a:buAutoNum type="arabicParenR"/>
            </a:pPr>
            <a:r>
              <a:rPr lang="en-US" b="1" dirty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What </a:t>
            </a:r>
            <a:r>
              <a:rPr lang="en-US" b="1" dirty="0" smtClean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is t</a:t>
            </a:r>
            <a:r>
              <a:rPr lang="en-US" b="1" dirty="0" smtClean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he </a:t>
            </a:r>
            <a:r>
              <a:rPr lang="en-US" b="1" dirty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primary function of an aircraft electrical </a:t>
            </a:r>
            <a:r>
              <a:rPr lang="en-US" b="1" dirty="0" smtClean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system?</a:t>
            </a:r>
            <a:endParaRPr lang="en-US" b="1" dirty="0">
              <a:solidFill>
                <a:schemeClr val="bg1">
                  <a:lumMod val="85000"/>
                </a:schemeClr>
              </a:solidFill>
              <a:ea typeface="Helvetica" charset="0"/>
              <a:cs typeface="Helvetica" charset="0"/>
              <a:sym typeface="Helvetica" charset="0"/>
            </a:endParaRPr>
          </a:p>
          <a:p>
            <a:pPr marL="549685" indent="-472751" defTabSz="913161" eaLnBrk="1">
              <a:spcBef>
                <a:spcPts val="281"/>
              </a:spcBef>
              <a:buClr>
                <a:srgbClr val="000000"/>
              </a:buClr>
              <a:buSzPct val="80000"/>
              <a:buFontTx/>
              <a:buAutoNum type="arabicParenR"/>
            </a:pPr>
            <a:r>
              <a:rPr lang="en-US" b="1" dirty="0">
                <a:solidFill>
                  <a:srgbClr val="0070C0"/>
                </a:solidFill>
                <a:ea typeface="Helvetica" charset="0"/>
                <a:cs typeface="Helvetica" charset="0"/>
                <a:sym typeface="Helvetica" charset="0"/>
              </a:rPr>
              <a:t>What are the three axis of flight?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52" y="0"/>
            <a:ext cx="8229823" cy="837158"/>
          </a:xfrm>
        </p:spPr>
        <p:txBody>
          <a:bodyPr lIns="88797" tIns="50748" rIns="88797" bIns="50748"/>
          <a:lstStyle/>
          <a:p>
            <a:pPr defTabSz="913161" eaLnBrk="1">
              <a:defRPr/>
            </a:pPr>
            <a:r>
              <a:rPr lang="en-US" sz="3600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Warm-Up – </a:t>
            </a:r>
            <a:r>
              <a:rPr lang="en-US" sz="3600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8/31 </a:t>
            </a:r>
            <a:r>
              <a:rPr lang="en-US" sz="3600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– 10 minutes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1250548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400" b="1" dirty="0" smtClean="0"/>
              <a:t>Lift and Basic Aerodynamics</a:t>
            </a:r>
            <a:endParaRPr lang="en-US" sz="4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143001" y="1923886"/>
            <a:ext cx="6781799" cy="1200314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pPr marL="342865" indent="-342865" defTabSz="914259">
              <a:buFont typeface="Arial" pitchFamily="34" charset="0"/>
              <a:buChar char="•"/>
            </a:pPr>
            <a:r>
              <a:rPr lang="en-US" sz="2400" b="1" dirty="0">
                <a:solidFill>
                  <a:srgbClr val="000000"/>
                </a:solidFill>
              </a:rPr>
              <a:t>An </a:t>
            </a:r>
            <a:r>
              <a:rPr lang="en-US" sz="2400" b="1" dirty="0">
                <a:solidFill>
                  <a:srgbClr val="FF0000"/>
                </a:solidFill>
              </a:rPr>
              <a:t>aircraft moves in three dimensions </a:t>
            </a:r>
            <a:r>
              <a:rPr lang="en-US" sz="2400" b="1" dirty="0">
                <a:solidFill>
                  <a:srgbClr val="000000"/>
                </a:solidFill>
              </a:rPr>
              <a:t>and is controlled by moving it about one or more of its axes. </a:t>
            </a:r>
            <a:endParaRPr lang="en-US" sz="2400" b="1" dirty="0" smtClean="0">
              <a:solidFill>
                <a:srgbClr val="00000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657600"/>
            <a:ext cx="8110866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9188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20" y="1752622"/>
            <a:ext cx="1852613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Questions / Comments</a:t>
            </a:r>
          </a:p>
        </p:txBody>
      </p:sp>
    </p:spTree>
    <p:extLst>
      <p:ext uri="{BB962C8B-B14F-4D97-AF65-F5344CB8AC3E}">
        <p14:creationId xmlns:p14="http://schemas.microsoft.com/office/powerpoint/2010/main" val="3297098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3" tIns="49533" rIns="49533" bIns="49533" anchor="ctr"/>
          <a:lstStyle/>
          <a:p>
            <a:pPr defTabSz="889812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3" name="AutoShape 3" descr="image1.jp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3" tIns="49533" rIns="49533" bIns="49533" anchor="ctr"/>
          <a:lstStyle/>
          <a:p>
            <a:pPr defTabSz="889812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25016" y="1370709"/>
            <a:ext cx="4339828" cy="4731619"/>
          </a:xfrm>
        </p:spPr>
        <p:txBody>
          <a:bodyPr lIns="86367" tIns="49533" rIns="86367" bIns="49533" anchor="t">
            <a:normAutofit/>
          </a:bodyPr>
          <a:lstStyle/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b="1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August 31</a:t>
            </a:r>
          </a:p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sz="22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dirty="0"/>
              <a:t> 1921 — The first production Vickers “Vernon,” the first troop carrier designed for the British RAF (Royal Air Force), is delivered by the British manufacturer. </a:t>
            </a:r>
            <a:endParaRPr lang="en-US" sz="28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457065" y="274588"/>
            <a:ext cx="8229823" cy="1143000"/>
          </a:xfrm>
        </p:spPr>
        <p:txBody>
          <a:bodyPr lIns="86367" tIns="49533" rIns="86367" bIns="49533"/>
          <a:lstStyle/>
          <a:p>
            <a:pPr defTabSz="889561">
              <a:defRPr/>
            </a:pPr>
            <a:r>
              <a:rPr lang="en-US" sz="41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THIS DAY IN AVIATION</a:t>
            </a:r>
            <a:endParaRPr lang="en-US" dirty="0" smtClean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1" y="4305004"/>
            <a:ext cx="3713018" cy="2134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349" y="1828800"/>
            <a:ext cx="4138246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825170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3" tIns="49533" rIns="49533" bIns="49533" anchor="ctr"/>
          <a:lstStyle/>
          <a:p>
            <a:pPr defTabSz="889812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3" name="AutoShape 3" descr="image1.jp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3" tIns="49533" rIns="49533" bIns="49533" anchor="ctr"/>
          <a:lstStyle/>
          <a:p>
            <a:pPr defTabSz="889812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25016" y="1370709"/>
            <a:ext cx="4339828" cy="4731619"/>
          </a:xfrm>
        </p:spPr>
        <p:txBody>
          <a:bodyPr lIns="86367" tIns="49533" rIns="86367" bIns="49533" anchor="t">
            <a:normAutofit/>
          </a:bodyPr>
          <a:lstStyle/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b="1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August 31</a:t>
            </a:r>
          </a:p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sz="22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dirty="0"/>
              <a:t> 1932 — Air Corps pilots flew 5 miles above the Earth's surface to photograph an eclipse of the Sun. </a:t>
            </a:r>
            <a:endParaRPr lang="en-US" sz="28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457065" y="274588"/>
            <a:ext cx="8229823" cy="1143000"/>
          </a:xfrm>
        </p:spPr>
        <p:txBody>
          <a:bodyPr lIns="86367" tIns="49533" rIns="86367" bIns="49533"/>
          <a:lstStyle/>
          <a:p>
            <a:pPr defTabSz="889561">
              <a:defRPr/>
            </a:pPr>
            <a:r>
              <a:rPr lang="en-US" sz="41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THIS DAY IN AVIATION</a:t>
            </a:r>
            <a:endParaRPr lang="en-US" dirty="0" smtClean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734334"/>
            <a:ext cx="3886200" cy="2761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153" y="1676400"/>
            <a:ext cx="260985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623043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3" tIns="49533" rIns="49533" bIns="49533" anchor="ctr"/>
          <a:lstStyle/>
          <a:p>
            <a:pPr defTabSz="889812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3" name="AutoShape 3" descr="image1.jp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3" tIns="49533" rIns="49533" bIns="49533" anchor="ctr"/>
          <a:lstStyle/>
          <a:p>
            <a:pPr defTabSz="889812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25016" y="1370709"/>
            <a:ext cx="4339828" cy="4731619"/>
          </a:xfrm>
        </p:spPr>
        <p:txBody>
          <a:bodyPr lIns="86367" tIns="49533" rIns="86367" bIns="49533" anchor="t">
            <a:normAutofit/>
          </a:bodyPr>
          <a:lstStyle/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b="1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August 31</a:t>
            </a:r>
          </a:p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sz="22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dirty="0"/>
              <a:t> 1956 — The first Boeing KC-135A (55-3118) makes its first flight and is taken over by the USAF on January 31, 1957. </a:t>
            </a:r>
            <a:endParaRPr lang="en-US" sz="28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457065" y="274588"/>
            <a:ext cx="8229823" cy="1143000"/>
          </a:xfrm>
        </p:spPr>
        <p:txBody>
          <a:bodyPr lIns="86367" tIns="49533" rIns="86367" bIns="49533"/>
          <a:lstStyle/>
          <a:p>
            <a:pPr defTabSz="889561">
              <a:defRPr/>
            </a:pPr>
            <a:r>
              <a:rPr lang="en-US" sz="41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THIS DAY IN AVIATION</a:t>
            </a:r>
            <a:endParaRPr lang="en-US" dirty="0" smtClean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581934"/>
            <a:ext cx="4477272" cy="2979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600200"/>
            <a:ext cx="3048000" cy="150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896703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3" tIns="49533" rIns="49533" bIns="49533" anchor="ctr"/>
          <a:lstStyle/>
          <a:p>
            <a:pPr defTabSz="889812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3" name="AutoShape 3" descr="image1.jp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3" tIns="49533" rIns="49533" bIns="49533" anchor="ctr"/>
          <a:lstStyle/>
          <a:p>
            <a:pPr defTabSz="889812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25016" y="1370709"/>
            <a:ext cx="4339828" cy="4731619"/>
          </a:xfrm>
        </p:spPr>
        <p:txBody>
          <a:bodyPr lIns="86367" tIns="49533" rIns="86367" bIns="49533" anchor="t">
            <a:normAutofit/>
          </a:bodyPr>
          <a:lstStyle/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b="1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August 31</a:t>
            </a:r>
          </a:p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sz="22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dirty="0"/>
              <a:t> 1977 — Soviet test pilot Alexander </a:t>
            </a:r>
            <a:r>
              <a:rPr lang="en-US" sz="2800" dirty="0" err="1"/>
              <a:t>Fedotov</a:t>
            </a:r>
            <a:r>
              <a:rPr lang="en-US" sz="2800" dirty="0"/>
              <a:t> claims a new world height record for manned aircraft when he climbs to a height of 37,650 m (123,523 ft.) flying the Mikoyan E-266M. </a:t>
            </a:r>
            <a:endParaRPr lang="en-US" sz="28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457065" y="274588"/>
            <a:ext cx="8229823" cy="1143000"/>
          </a:xfrm>
        </p:spPr>
        <p:txBody>
          <a:bodyPr lIns="86367" tIns="49533" rIns="86367" bIns="49533"/>
          <a:lstStyle/>
          <a:p>
            <a:pPr defTabSz="889561">
              <a:defRPr/>
            </a:pPr>
            <a:r>
              <a:rPr lang="en-US" sz="41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THIS DAY IN AVIATION</a:t>
            </a:r>
            <a:endParaRPr lang="en-US" dirty="0" smtClean="0"/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524000"/>
            <a:ext cx="1800225" cy="254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722" y="4507327"/>
            <a:ext cx="4981575" cy="1992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181863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20" y="1752622"/>
            <a:ext cx="1852613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Questions / Comments</a:t>
            </a:r>
          </a:p>
        </p:txBody>
      </p:sp>
    </p:spTree>
    <p:extLst>
      <p:ext uri="{BB962C8B-B14F-4D97-AF65-F5344CB8AC3E}">
        <p14:creationId xmlns:p14="http://schemas.microsoft.com/office/powerpoint/2010/main" val="3297098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7493682"/>
              </p:ext>
            </p:extLst>
          </p:nvPr>
        </p:nvGraphicFramePr>
        <p:xfrm>
          <a:off x="498634" y="722531"/>
          <a:ext cx="8146732" cy="6349173"/>
        </p:xfrm>
        <a:graphic>
          <a:graphicData uri="http://schemas.openxmlformats.org/drawingml/2006/table">
            <a:tbl>
              <a:tblPr firstRow="1" firstCol="1" bandRow="1"/>
              <a:tblGrid>
                <a:gridCol w="1004702"/>
                <a:gridCol w="1100379"/>
                <a:gridCol w="1286360"/>
                <a:gridCol w="1261891"/>
                <a:gridCol w="1403817"/>
                <a:gridCol w="1162373"/>
                <a:gridCol w="927210"/>
              </a:tblGrid>
              <a:tr h="27039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 cap="all" spc="50" dirty="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Sunday</a:t>
                      </a:r>
                    </a:p>
                  </a:txBody>
                  <a:tcPr marL="67889" marR="6788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 cap="all" spc="5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Monday</a:t>
                      </a:r>
                    </a:p>
                  </a:txBody>
                  <a:tcPr marL="67889" marR="6788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 cap="all" spc="5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Tuesday</a:t>
                      </a:r>
                    </a:p>
                  </a:txBody>
                  <a:tcPr marL="67889" marR="6788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 cap="all" spc="5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Wednesday</a:t>
                      </a:r>
                    </a:p>
                  </a:txBody>
                  <a:tcPr marL="67889" marR="6788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 cap="all" spc="5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Thursday</a:t>
                      </a:r>
                    </a:p>
                  </a:txBody>
                  <a:tcPr marL="67889" marR="6788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 cap="all" spc="5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Friday</a:t>
                      </a:r>
                    </a:p>
                  </a:txBody>
                  <a:tcPr marL="67889" marR="6788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 cap="all" spc="5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Saturday</a:t>
                      </a:r>
                    </a:p>
                  </a:txBody>
                  <a:tcPr marL="67889" marR="6788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236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591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30</a:t>
                      </a:r>
                      <a:endParaRPr lang="en-US" sz="15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31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Chapter 3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Principles of Flight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Chapter 3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Principles of Flight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Chapter 3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Principles of Flight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FF000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Progress Reports Due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3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Chapter 3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Principles of Flight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4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8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Flightline</a:t>
                      </a:r>
                      <a:r>
                        <a:rPr kumimoji="0" lang="en-US" sz="16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 Friday</a:t>
                      </a:r>
                      <a:endParaRPr kumimoji="0" lang="en-US" sz="15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"/>
                        <a:ea typeface="Cambria"/>
                        <a:cs typeface="Times New Roman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Progress Reports Sent Home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5</a:t>
                      </a:r>
                      <a:endParaRPr lang="en-US" sz="15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99276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8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591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6</a:t>
                      </a:r>
                      <a:endParaRPr lang="en-US" sz="15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7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HOLIDAY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8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Chapter 3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Principles of Flight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9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Chapter 3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Principles of Flight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10</a:t>
                      </a:r>
                      <a:endParaRPr lang="en-US" sz="1500" dirty="0" smtClean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Chapter 3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Principles of Flight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11</a:t>
                      </a:r>
                      <a:endParaRPr lang="en-US" sz="1500" dirty="0" smtClean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8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Flightline</a:t>
                      </a:r>
                      <a:r>
                        <a:rPr kumimoji="0" lang="en-US" sz="16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 Friday</a:t>
                      </a:r>
                      <a:endParaRPr lang="en-US" sz="1500" b="1" dirty="0" smtClean="0">
                        <a:solidFill>
                          <a:srgbClr val="FF0000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12</a:t>
                      </a:r>
                      <a:endParaRPr lang="en-US" sz="15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55156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591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13</a:t>
                      </a:r>
                      <a:endParaRPr lang="en-US" sz="15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14</a:t>
                      </a:r>
                      <a:endParaRPr lang="en-US" sz="1500" dirty="0" smtClean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15</a:t>
                      </a:r>
                      <a:endParaRPr lang="en-US" sz="1500" dirty="0" smtClean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16</a:t>
                      </a:r>
                      <a:endParaRPr lang="en-US" sz="1500" dirty="0" smtClean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17</a:t>
                      </a:r>
                      <a:endParaRPr lang="en-US" sz="1500" dirty="0" smtClean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18</a:t>
                      </a:r>
                      <a:endParaRPr lang="en-US" sz="1500" dirty="0" smtClean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8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Flightline</a:t>
                      </a:r>
                      <a:endParaRPr kumimoji="0" lang="en-US" sz="1600" b="1" i="0" u="none" strike="noStrike" kern="8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ndara"/>
                        <a:ea typeface="Candara"/>
                        <a:cs typeface="Times New Roman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Friday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19</a:t>
                      </a:r>
                      <a:endParaRPr lang="en-US" sz="15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14960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591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20</a:t>
                      </a:r>
                      <a:endParaRPr lang="en-US" sz="15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21</a:t>
                      </a:r>
                      <a:endParaRPr lang="en-US" sz="15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22</a:t>
                      </a:r>
                      <a:endParaRPr kumimoji="0" lang="en-US" sz="1600" b="1" i="0" u="none" strike="noStrike" kern="800" cap="none" spc="0" normalizeH="0" baseline="0" noProof="0" dirty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uLnTx/>
                        <a:uFillTx/>
                        <a:latin typeface="Candara"/>
                        <a:ea typeface="Candara"/>
                        <a:cs typeface="Times New Roman"/>
                      </a:endParaRP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23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 smtClean="0">
                          <a:solidFill>
                            <a:srgbClr val="FF000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Progress Reports Due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24</a:t>
                      </a:r>
                      <a:endParaRPr lang="en-US" sz="15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25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Progress Reports Sent Home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26</a:t>
                      </a:r>
                      <a:endParaRPr lang="en-US" sz="15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675984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8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8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8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8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8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8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8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481588" y="-3720"/>
            <a:ext cx="418082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400" dirty="0" smtClean="0">
                <a:solidFill>
                  <a:srgbClr val="0D0D0D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September 2015</a:t>
            </a:r>
            <a:endParaRPr lang="en-US" dirty="0" smtClean="0">
              <a:solidFill>
                <a:prstClr val="black"/>
              </a:solidFill>
              <a:ea typeface="ＭＳ Ｐゴシック"/>
              <a:cs typeface="Arial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295400" y="1020902"/>
            <a:ext cx="1394845" cy="1699438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5-Point Star 8"/>
          <p:cNvSpPr/>
          <p:nvPr/>
        </p:nvSpPr>
        <p:spPr>
          <a:xfrm>
            <a:off x="6020607" y="765721"/>
            <a:ext cx="2057400" cy="2209800"/>
          </a:xfrm>
          <a:prstGeom prst="star5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43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20" y="1752622"/>
            <a:ext cx="1852613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Questions / Comments</a:t>
            </a:r>
          </a:p>
        </p:txBody>
      </p:sp>
    </p:spTree>
    <p:extLst>
      <p:ext uri="{BB962C8B-B14F-4D97-AF65-F5344CB8AC3E}">
        <p14:creationId xmlns:p14="http://schemas.microsoft.com/office/powerpoint/2010/main" val="2839382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20" y="1752622"/>
            <a:ext cx="1852613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Questions / Comments</a:t>
            </a:r>
          </a:p>
        </p:txBody>
      </p:sp>
    </p:spTree>
    <p:extLst>
      <p:ext uri="{BB962C8B-B14F-4D97-AF65-F5344CB8AC3E}">
        <p14:creationId xmlns:p14="http://schemas.microsoft.com/office/powerpoint/2010/main" val="1579702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5"/>
          <p:cNvSpPr>
            <a:spLocks/>
          </p:cNvSpPr>
          <p:nvPr/>
        </p:nvSpPr>
        <p:spPr bwMode="auto">
          <a:xfrm>
            <a:off x="178594" y="75902"/>
            <a:ext cx="8965406" cy="834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88792" tIns="50746" rIns="88792" bIns="50746"/>
          <a:lstStyle/>
          <a:p>
            <a:pPr algn="ctr" defTabSz="913115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800" b="1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Chapter 3 – Principles of Flight</a:t>
            </a:r>
          </a:p>
          <a:p>
            <a:pPr algn="ctr" defTabSz="913115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FAA – Pilot’s Handbook of Aeronautical Knowledge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1219201"/>
            <a:ext cx="3937000" cy="510773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587" y="1219200"/>
            <a:ext cx="3905250" cy="5021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035776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46" tIns="50746" rIns="50746" bIns="50746" anchor="ctr"/>
          <a:lstStyle/>
          <a:p>
            <a:pPr defTabSz="410289" fontAlgn="base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25603" name="AutoShape 3" descr="image1.jp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46" tIns="50746" rIns="50746" bIns="50746" anchor="ctr"/>
          <a:lstStyle/>
          <a:p>
            <a:pPr defTabSz="410289" fontAlgn="base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25604" name="Line 4"/>
          <p:cNvSpPr>
            <a:spLocks noChangeShapeType="1"/>
          </p:cNvSpPr>
          <p:nvPr/>
        </p:nvSpPr>
        <p:spPr bwMode="auto">
          <a:xfrm>
            <a:off x="-8928" y="5787554"/>
            <a:ext cx="3404443" cy="1083840"/>
          </a:xfrm>
          <a:prstGeom prst="line">
            <a:avLst/>
          </a:prstGeom>
          <a:noFill/>
          <a:ln w="17159">
            <a:solidFill>
              <a:srgbClr val="5EA4B5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19" tIns="32107" rIns="64219" bIns="32107"/>
          <a:lstStyle/>
          <a:p>
            <a:pPr defTabSz="410289" fontAlgn="base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09465" y="1357313"/>
            <a:ext cx="8534549" cy="4054078"/>
          </a:xfrm>
        </p:spPr>
        <p:txBody>
          <a:bodyPr lIns="88792" tIns="50746" rIns="88792" bIns="50746" anchor="t"/>
          <a:lstStyle/>
          <a:p>
            <a:pPr marL="371267" indent="-294339" defTabSz="913115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3200" b="1" u="sng" dirty="0">
                <a:latin typeface="Helvetica" pitchFamily="34" charset="0"/>
                <a:cs typeface="Helvetica" pitchFamily="34" charset="0"/>
                <a:sym typeface="Helvetica" pitchFamily="34" charset="0"/>
              </a:rPr>
              <a:t>Mission:</a:t>
            </a:r>
          </a:p>
          <a:p>
            <a:pPr marL="371267" indent="-294339" defTabSz="913115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endParaRPr lang="en-US" sz="2400" b="1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371267" indent="-294339" defTabSz="913115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000" b="1" dirty="0">
                <a:latin typeface="Helvetica" pitchFamily="34" charset="0"/>
                <a:cs typeface="Helvetica" pitchFamily="34" charset="0"/>
                <a:sym typeface="Helvetica" pitchFamily="34" charset="0"/>
              </a:rPr>
              <a:t>Identify in writing the fundamental physical laws governing the forces acting on an aircraft in flight</a:t>
            </a:r>
            <a:r>
              <a:rPr lang="en-US" sz="2000" b="1" dirty="0" smtClean="0">
                <a:latin typeface="Helvetica" pitchFamily="34" charset="0"/>
                <a:cs typeface="Helvetica" pitchFamily="34" charset="0"/>
                <a:sym typeface="Helvetica" pitchFamily="34" charset="0"/>
              </a:rPr>
              <a:t>.</a:t>
            </a:r>
          </a:p>
          <a:p>
            <a:pPr marL="371362" indent="-294414" defTabSz="913348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altLang="en-US" sz="2000" b="1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Discuss the layers of the atmosphere, its composition and height.</a:t>
            </a:r>
          </a:p>
          <a:p>
            <a:pPr marL="371362" indent="-294414" defTabSz="913348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altLang="en-US" sz="2000" b="1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Describe the atmospheric properties of pressure, temperature, and </a:t>
            </a:r>
            <a:r>
              <a:rPr lang="en-US" altLang="en-US" sz="2000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density</a:t>
            </a:r>
            <a:endParaRPr lang="en-US" sz="2000" b="1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371267" indent="-294339" defTabSz="913115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000" b="1" dirty="0">
                <a:latin typeface="Helvetica" pitchFamily="34" charset="0"/>
                <a:cs typeface="Helvetica" pitchFamily="34" charset="0"/>
                <a:sym typeface="Helvetica" pitchFamily="34" charset="0"/>
              </a:rPr>
              <a:t>Describe in writing the effect these natural laws and forces have on the performance characteristics of an aircraft.</a:t>
            </a:r>
          </a:p>
          <a:p>
            <a:pPr marL="371267" indent="-294339" defTabSz="913115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000" b="1" dirty="0">
                <a:latin typeface="Helvetica" pitchFamily="34" charset="0"/>
                <a:cs typeface="Helvetica" pitchFamily="34" charset="0"/>
                <a:sym typeface="Helvetica" pitchFamily="34" charset="0"/>
              </a:rPr>
              <a:t>Describe in writing the means a pilot must understand the principles involved and learn to use or counteract these natural forces.</a:t>
            </a:r>
          </a:p>
          <a:p>
            <a:pPr marL="76928" indent="0" defTabSz="913115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sz="2000" b="1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371267" indent="-294339" defTabSz="913115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b="1" u="sng" dirty="0">
                <a:latin typeface="Helvetica" pitchFamily="34" charset="0"/>
                <a:cs typeface="Helvetica" pitchFamily="34" charset="0"/>
                <a:sym typeface="Helvetica" pitchFamily="34" charset="0"/>
              </a:rPr>
              <a:t>EQ: </a:t>
            </a:r>
            <a:endParaRPr lang="en-US" sz="2000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429242" lvl="1" indent="-153856" defTabSz="913115" eaLnBrk="1">
              <a:lnSpc>
                <a:spcPct val="80000"/>
              </a:lnSpc>
              <a:spcBef>
                <a:spcPts val="211"/>
              </a:spcBef>
              <a:buClr>
                <a:srgbClr val="2DA2BF"/>
              </a:buClr>
              <a:buNone/>
            </a:pPr>
            <a:endParaRPr lang="en-US" sz="2000" dirty="0">
              <a:solidFill>
                <a:srgbClr val="FF0000"/>
              </a:solidFill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429242" lvl="1" indent="-153856" defTabSz="913115" eaLnBrk="1">
              <a:lnSpc>
                <a:spcPct val="80000"/>
              </a:lnSpc>
              <a:spcBef>
                <a:spcPts val="211"/>
              </a:spcBef>
              <a:buClr>
                <a:srgbClr val="2DA2BF"/>
              </a:buClr>
              <a:buNone/>
            </a:pPr>
            <a:r>
              <a:rPr lang="en-US" sz="2000" dirty="0">
                <a:solidFill>
                  <a:srgbClr val="FF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  </a:t>
            </a:r>
            <a:r>
              <a:rPr lang="en-US" sz="2000" b="1" dirty="0">
                <a:solidFill>
                  <a:srgbClr val="FF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Describe the importance of Aeronautical Knowledge for the student pilot learning to fly.</a:t>
            </a:r>
            <a:endParaRPr lang="en-US" sz="2000" b="1" dirty="0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53" y="274588"/>
            <a:ext cx="8229823" cy="1143000"/>
          </a:xfrm>
        </p:spPr>
        <p:txBody>
          <a:bodyPr lIns="88792" tIns="50746" rIns="88792" bIns="50746"/>
          <a:lstStyle/>
          <a:p>
            <a:pPr algn="l" defTabSz="913115" eaLnBrk="1">
              <a:defRPr/>
            </a:pPr>
            <a:r>
              <a:rPr lang="en-US" sz="4100" b="1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Today’s Mission Requirements</a:t>
            </a:r>
            <a:endParaRPr lang="en-US" smtClean="0"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9976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2"/>
          <p:cNvSpPr txBox="1">
            <a:spLocks noChangeArrowheads="1"/>
          </p:cNvSpPr>
          <p:nvPr/>
        </p:nvSpPr>
        <p:spPr bwMode="auto">
          <a:xfrm>
            <a:off x="40512" y="267891"/>
            <a:ext cx="9029534" cy="895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4236" tIns="32116" rIns="64236" bIns="32116">
            <a:spAutoFit/>
          </a:bodyPr>
          <a:lstStyle>
            <a:lvl1pPr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ctr" defTabSz="410394" eaLnBrk="1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5400" b="1" dirty="0" smtClean="0"/>
              <a:t>Physics of the Atmosphere</a:t>
            </a:r>
            <a:endParaRPr lang="en-US" altLang="en-US" sz="5400" b="1" dirty="0"/>
          </a:p>
        </p:txBody>
      </p:sp>
      <p:pic>
        <p:nvPicPr>
          <p:cNvPr id="4" name="Picture 2" descr="http://www.kowoma.de/en/gps/additional/atmosphere_02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845" y="1219200"/>
            <a:ext cx="7629155" cy="555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170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400" b="1" dirty="0"/>
              <a:t>Introduction</a:t>
            </a:r>
            <a:endParaRPr lang="en-US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9401" y="2133600"/>
            <a:ext cx="4673599" cy="2677642"/>
          </a:xfrm>
          <a:prstGeom prst="rect">
            <a:avLst/>
          </a:prstGeom>
          <a:noFill/>
        </p:spPr>
        <p:txBody>
          <a:bodyPr wrap="square" lIns="91336" tIns="45668" rIns="91336" bIns="45668" rtlCol="0">
            <a:spAutoFit/>
          </a:bodyPr>
          <a:lstStyle/>
          <a:p>
            <a:pPr marL="342536" indent="-342536">
              <a:buFont typeface="Arial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</a:rPr>
              <a:t>To control an aircraft</a:t>
            </a:r>
            <a:r>
              <a:rPr lang="en-US" sz="2400" b="1" dirty="0"/>
              <a:t>, be it an airplane, helicopter, glider, or balloon, </a:t>
            </a:r>
            <a:r>
              <a:rPr lang="en-US" sz="2400" b="1" dirty="0">
                <a:solidFill>
                  <a:srgbClr val="FF0000"/>
                </a:solidFill>
              </a:rPr>
              <a:t>the pilot must understand the principles involved and learn to use or counteract these natural forces.</a:t>
            </a:r>
          </a:p>
        </p:txBody>
      </p:sp>
      <p:pic>
        <p:nvPicPr>
          <p:cNvPr id="1026" name="Picture 2" descr="E:\My Files\Aviation Class\Aviation Pics\Ground School\Learn to Fly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794" y="1143000"/>
            <a:ext cx="3816350" cy="4765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6678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74" tIns="50774" rIns="50774" bIns="50774" anchor="ctr"/>
          <a:lstStyle/>
          <a:p>
            <a:pPr algn="ctr" defTabSz="409467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1945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9948" y="1393039"/>
            <a:ext cx="8092529" cy="2746995"/>
          </a:xfrm>
        </p:spPr>
        <p:txBody>
          <a:bodyPr lIns="88849" tIns="50774" rIns="88849" bIns="50774" anchor="t"/>
          <a:lstStyle/>
          <a:p>
            <a:pPr marL="276670" indent="-213079" defTabSz="913675" eaLnBrk="1">
              <a:lnSpc>
                <a:spcPct val="9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  <a:defRPr/>
            </a:pPr>
            <a:r>
              <a:rPr lang="en-US" sz="2500" dirty="0"/>
              <a:t>Aerodynamics concerns the motion of air and other gaseous fluids and other forces acting on objects in motion through the air (gases). </a:t>
            </a:r>
          </a:p>
          <a:p>
            <a:pPr marL="63589" indent="0" defTabSz="913675" eaLnBrk="1">
              <a:lnSpc>
                <a:spcPct val="90000"/>
              </a:lnSpc>
              <a:spcBef>
                <a:spcPts val="281"/>
              </a:spcBef>
              <a:buClr>
                <a:srgbClr val="2DA2BF"/>
              </a:buClr>
              <a:buSzPct val="68000"/>
              <a:buNone/>
              <a:defRPr/>
            </a:pPr>
            <a:endParaRPr lang="en-US" sz="2500" dirty="0"/>
          </a:p>
          <a:p>
            <a:pPr marL="276670" indent="-213079" defTabSz="913675" eaLnBrk="1">
              <a:lnSpc>
                <a:spcPct val="9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  <a:defRPr/>
            </a:pPr>
            <a:r>
              <a:rPr lang="en-US" sz="2500" dirty="0"/>
              <a:t>In effect, </a:t>
            </a:r>
            <a:r>
              <a:rPr lang="en-US" sz="2500" b="1" dirty="0">
                <a:solidFill>
                  <a:srgbClr val="FF0000"/>
                </a:solidFill>
              </a:rPr>
              <a:t>Aerodynamics is concerned with the object (aircraft), the movement (Relative Wind), and the air (Atmosphere). </a:t>
            </a: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title"/>
          </p:nvPr>
        </p:nvSpPr>
        <p:spPr>
          <a:xfrm>
            <a:off x="315888" y="274588"/>
            <a:ext cx="8507760" cy="1143000"/>
          </a:xfrm>
        </p:spPr>
        <p:txBody>
          <a:bodyPr lIns="88849" tIns="50774" rIns="88849" bIns="50774"/>
          <a:lstStyle/>
          <a:p>
            <a:pPr defTabSz="913675" eaLnBrk="1">
              <a:defRPr/>
            </a:pPr>
            <a:r>
              <a:rPr lang="en-US" sz="41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Aerodynamics</a:t>
            </a:r>
            <a:endParaRPr lang="en-US" sz="4200" dirty="0"/>
          </a:p>
        </p:txBody>
      </p:sp>
      <p:pic>
        <p:nvPicPr>
          <p:cNvPr id="4301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660" y="3425660"/>
            <a:ext cx="6697" cy="6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95CC4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4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859" y="4145608"/>
            <a:ext cx="7534424" cy="2676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95CC4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6038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57" tIns="50757" rIns="50757" bIns="50757" anchor="ctr"/>
          <a:lstStyle/>
          <a:p>
            <a:pPr algn="ctr" defTabSz="410394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1945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-35719" y="1432116"/>
            <a:ext cx="5036344" cy="2746995"/>
          </a:xfrm>
        </p:spPr>
        <p:txBody>
          <a:bodyPr lIns="88816" tIns="50757" rIns="88816" bIns="50757" anchor="t"/>
          <a:lstStyle/>
          <a:p>
            <a:pPr marL="276572" indent="-213002" defTabSz="913348" eaLnBrk="1">
              <a:lnSpc>
                <a:spcPct val="9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altLang="en-US" sz="2500" b="1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The layers of the atmosphere:</a:t>
            </a:r>
          </a:p>
          <a:p>
            <a:pPr marL="544216" lvl="1" indent="-213002" defTabSz="913348" eaLnBrk="1">
              <a:lnSpc>
                <a:spcPct val="9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altLang="en-US" sz="2500" b="1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Troposphere, stratosphere, mesosphere, thermosphere, and exosphere</a:t>
            </a:r>
          </a:p>
          <a:p>
            <a:pPr marL="276572" indent="-213002" defTabSz="913348" eaLnBrk="1">
              <a:lnSpc>
                <a:spcPct val="9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endParaRPr lang="en-US" altLang="en-US" sz="2500" b="1">
              <a:solidFill>
                <a:srgbClr val="FF0000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276572" indent="-213002" defTabSz="913348" eaLnBrk="1">
              <a:lnSpc>
                <a:spcPct val="9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altLang="en-US" sz="2500" b="1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The atmosphere is a mixture of gases</a:t>
            </a:r>
          </a:p>
          <a:p>
            <a:pPr marL="811867" lvl="2" indent="-213002" defTabSz="913348" eaLnBrk="1">
              <a:lnSpc>
                <a:spcPct val="9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altLang="en-US" sz="2500" b="1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79% nitrogen</a:t>
            </a:r>
          </a:p>
          <a:p>
            <a:pPr marL="811867" lvl="2" indent="-213002" defTabSz="913348" eaLnBrk="1">
              <a:lnSpc>
                <a:spcPct val="9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altLang="en-US" sz="2500" b="1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21% oxygen</a:t>
            </a:r>
          </a:p>
          <a:p>
            <a:pPr marL="811867" lvl="2" indent="-213002" defTabSz="913348" eaLnBrk="1">
              <a:lnSpc>
                <a:spcPct val="9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altLang="en-US" sz="2500" b="1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1% of other gases</a:t>
            </a:r>
          </a:p>
          <a:p>
            <a:pPr marL="811867" lvl="2" indent="-213002" defTabSz="913348" eaLnBrk="1">
              <a:lnSpc>
                <a:spcPct val="9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endParaRPr lang="en-US" altLang="en-US" sz="2500" b="1">
              <a:solidFill>
                <a:srgbClr val="FF0000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276572" indent="-213002" defTabSz="913348" eaLnBrk="1">
              <a:lnSpc>
                <a:spcPct val="9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altLang="en-US" sz="2500" b="1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The atmosphere extends to about 100 miles (approx. 528,000 ft)</a:t>
            </a:r>
          </a:p>
          <a:p>
            <a:pPr marL="276572" indent="-213002" defTabSz="913348" eaLnBrk="1">
              <a:lnSpc>
                <a:spcPct val="9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endParaRPr lang="en-US" altLang="en-US" sz="2500" b="1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title"/>
          </p:nvPr>
        </p:nvSpPr>
        <p:spPr>
          <a:xfrm>
            <a:off x="315888" y="274588"/>
            <a:ext cx="8507760" cy="1143000"/>
          </a:xfrm>
        </p:spPr>
        <p:txBody>
          <a:bodyPr lIns="88816" tIns="50757" rIns="88816" bIns="50757"/>
          <a:lstStyle/>
          <a:p>
            <a:pPr defTabSz="913348" eaLnBrk="1">
              <a:defRPr/>
            </a:pPr>
            <a:r>
              <a:rPr lang="en-US" sz="41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The Realm of Flight</a:t>
            </a:r>
            <a:endParaRPr lang="en-US" sz="4200" dirty="0"/>
          </a:p>
        </p:txBody>
      </p:sp>
      <p:pic>
        <p:nvPicPr>
          <p:cNvPr id="30725" name="Picture 6" descr="http://static.newworldencyclopedia.org/thumb/f/f4/Edge_of_Space2.png/175px-Edge_of_Space2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064" y="107156"/>
            <a:ext cx="1242342" cy="6623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8" descr="http://static.newworldencyclopedia.org/thumb/6/68/Atmosphere_gas_proportions.gif/250px-Atmosphere_gas_proportions.gif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3165" y="1125141"/>
            <a:ext cx="2856383" cy="5563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24724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www.kowoma.de/en/gps/additional/atmosphere_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41300"/>
            <a:ext cx="9381753" cy="6828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277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400" b="1" dirty="0"/>
              <a:t>Atmospheric Pressure</a:t>
            </a:r>
            <a:endParaRPr lang="en-US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2613" y="2480624"/>
            <a:ext cx="3962399" cy="2083247"/>
          </a:xfrm>
          <a:prstGeom prst="rect">
            <a:avLst/>
          </a:prstGeom>
          <a:noFill/>
        </p:spPr>
        <p:txBody>
          <a:bodyPr wrap="square" lIns="91336" tIns="45668" rIns="91336" bIns="45668" rtlCol="0">
            <a:spAutoFit/>
          </a:bodyPr>
          <a:lstStyle/>
          <a:p>
            <a:pPr marL="342536" indent="-342536">
              <a:buFont typeface="Arial" pitchFamily="34" charset="0"/>
              <a:buChar char="•"/>
            </a:pPr>
            <a:r>
              <a:rPr lang="en-US" sz="3200" b="1" dirty="0">
                <a:solidFill>
                  <a:srgbClr val="FF0000"/>
                </a:solidFill>
              </a:rPr>
              <a:t>Pilots are mainly concerned with atmospheric pressure. 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423" y="1524000"/>
            <a:ext cx="4783505" cy="4804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8924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400" b="1" dirty="0"/>
              <a:t>Atmospheric Pressure</a:t>
            </a:r>
            <a:endParaRPr lang="en-US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2613" y="1996890"/>
            <a:ext cx="3962399" cy="3108529"/>
          </a:xfrm>
          <a:prstGeom prst="rect">
            <a:avLst/>
          </a:prstGeom>
          <a:noFill/>
        </p:spPr>
        <p:txBody>
          <a:bodyPr wrap="square" lIns="91336" tIns="45668" rIns="91336" bIns="45668" rtlCol="0">
            <a:spAutoFit/>
          </a:bodyPr>
          <a:lstStyle/>
          <a:p>
            <a:pPr marL="342536" indent="-342536">
              <a:buFont typeface="Arial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It</a:t>
            </a:r>
            <a:r>
              <a:rPr lang="en-US" sz="2800" b="1" dirty="0">
                <a:solidFill>
                  <a:srgbClr val="000000"/>
                </a:solidFill>
              </a:rPr>
              <a:t> is one of the basic factors in weather changes, </a:t>
            </a:r>
            <a:r>
              <a:rPr lang="en-US" sz="2800" b="1" dirty="0">
                <a:solidFill>
                  <a:srgbClr val="FF0000"/>
                </a:solidFill>
              </a:rPr>
              <a:t>helps to lift an aircraft, and actuates some of the important flight instruments. </a:t>
            </a:r>
          </a:p>
        </p:txBody>
      </p:sp>
      <p:pic>
        <p:nvPicPr>
          <p:cNvPr id="2050" name="Picture 2" descr="http://us.123rf.com/400wm/400/400/red33/red331107/red33110700012/10024208-notebook-aircraft-weather-doodle-sketch-illustration-set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5012" y="1600200"/>
            <a:ext cx="4693752" cy="367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2575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48" tIns="50748" rIns="50748" bIns="50748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339" name="AutoShape 3" descr="image1.pn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48" tIns="50748" rIns="50748" bIns="50748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>
            <a:off x="-8928" y="5787554"/>
            <a:ext cx="3404443" cy="1083840"/>
          </a:xfrm>
          <a:prstGeom prst="line">
            <a:avLst/>
          </a:prstGeom>
          <a:noFill/>
          <a:ln w="17159">
            <a:solidFill>
              <a:srgbClr val="5EA4B5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22" tIns="32109" rIns="64222" bIns="32109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8615" y="685353"/>
            <a:ext cx="8786813" cy="5866805"/>
          </a:xfrm>
        </p:spPr>
        <p:txBody>
          <a:bodyPr lIns="88797" tIns="50748" rIns="88797" bIns="50748"/>
          <a:lstStyle/>
          <a:p>
            <a:pPr marL="549685" indent="-472751" defTabSz="913161" eaLnBrk="1">
              <a:spcBef>
                <a:spcPts val="281"/>
              </a:spcBef>
              <a:buClr>
                <a:srgbClr val="2DA2BF"/>
              </a:buClr>
              <a:buNone/>
            </a:pPr>
            <a:r>
              <a:rPr lang="en-US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Utilizing your notes and past knowledge answer the following questions:</a:t>
            </a:r>
          </a:p>
          <a:p>
            <a:pPr marL="549685" indent="-472751" defTabSz="913161" eaLnBrk="1">
              <a:spcBef>
                <a:spcPts val="281"/>
              </a:spcBef>
              <a:buClr>
                <a:srgbClr val="2DA2BF"/>
              </a:buClr>
              <a:buNone/>
            </a:pPr>
            <a:endParaRPr lang="en-US" dirty="0" smtClean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549685" indent="-472751" defTabSz="913161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sz="2500" b="1" dirty="0">
                <a:solidFill>
                  <a:srgbClr val="0070C0"/>
                </a:solidFill>
              </a:rPr>
              <a:t>What </a:t>
            </a:r>
            <a:r>
              <a:rPr lang="en-US" sz="2500" b="1" dirty="0" smtClean="0">
                <a:solidFill>
                  <a:srgbClr val="0070C0"/>
                </a:solidFill>
              </a:rPr>
              <a:t>are t</a:t>
            </a:r>
            <a:r>
              <a:rPr lang="en-US" sz="2500" b="1" dirty="0" smtClean="0">
                <a:solidFill>
                  <a:srgbClr val="0070C0"/>
                </a:solidFill>
              </a:rPr>
              <a:t>he </a:t>
            </a:r>
            <a:r>
              <a:rPr lang="en-US" sz="2500" b="1" dirty="0">
                <a:solidFill>
                  <a:srgbClr val="0070C0"/>
                </a:solidFill>
              </a:rPr>
              <a:t>subcomponents of an </a:t>
            </a:r>
            <a:r>
              <a:rPr lang="en-US" sz="2500" b="1" dirty="0" smtClean="0">
                <a:solidFill>
                  <a:srgbClr val="0070C0"/>
                </a:solidFill>
              </a:rPr>
              <a:t>airplane? </a:t>
            </a:r>
            <a:endParaRPr lang="en-US" sz="2500" b="1" dirty="0">
              <a:solidFill>
                <a:srgbClr val="0070C0"/>
              </a:solidFill>
            </a:endParaRPr>
          </a:p>
          <a:p>
            <a:pPr marL="549685" indent="-472751" defTabSz="913161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b="1" dirty="0" smtClean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What </a:t>
            </a:r>
            <a:r>
              <a:rPr lang="en-US" b="1" dirty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is the basic structure of an </a:t>
            </a:r>
            <a:r>
              <a:rPr lang="en-US" b="1" dirty="0" smtClean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aircraft? </a:t>
            </a:r>
          </a:p>
          <a:p>
            <a:pPr marL="549685" indent="-472751" defTabSz="913161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b="1" dirty="0" smtClean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What is </a:t>
            </a:r>
            <a:r>
              <a:rPr lang="en-US" b="1" dirty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designed to withstand all aerodynamic </a:t>
            </a:r>
            <a:r>
              <a:rPr lang="en-US" b="1" dirty="0" smtClean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forces</a:t>
            </a:r>
            <a:r>
              <a:rPr lang="en-US" b="1" dirty="0" smtClean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?</a:t>
            </a:r>
            <a:endParaRPr lang="en-US" b="1" dirty="0">
              <a:solidFill>
                <a:schemeClr val="bg1">
                  <a:lumMod val="85000"/>
                </a:schemeClr>
              </a:solidFill>
              <a:ea typeface="Helvetica" charset="0"/>
              <a:cs typeface="Helvetica" charset="0"/>
              <a:sym typeface="Helvetica" charset="0"/>
            </a:endParaRPr>
          </a:p>
          <a:p>
            <a:pPr marL="549685" indent="-472751" defTabSz="913161" eaLnBrk="1">
              <a:spcBef>
                <a:spcPts val="281"/>
              </a:spcBef>
              <a:buClr>
                <a:srgbClr val="000000"/>
              </a:buClr>
              <a:buSzPct val="80000"/>
              <a:buFontTx/>
              <a:buAutoNum type="arabicParenR"/>
            </a:pPr>
            <a:r>
              <a:rPr lang="en-US" b="1" dirty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What </a:t>
            </a:r>
            <a:r>
              <a:rPr lang="en-US" b="1" dirty="0" smtClean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is t</a:t>
            </a:r>
            <a:r>
              <a:rPr lang="en-US" b="1" dirty="0" smtClean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he </a:t>
            </a:r>
            <a:r>
              <a:rPr lang="en-US" b="1" dirty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primary function of an aircraft electrical </a:t>
            </a:r>
            <a:r>
              <a:rPr lang="en-US" b="1" dirty="0" smtClean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system?</a:t>
            </a:r>
            <a:endParaRPr lang="en-US" b="1" dirty="0">
              <a:solidFill>
                <a:schemeClr val="bg1">
                  <a:lumMod val="85000"/>
                </a:schemeClr>
              </a:solidFill>
              <a:ea typeface="Helvetica" charset="0"/>
              <a:cs typeface="Helvetica" charset="0"/>
              <a:sym typeface="Helvetica" charset="0"/>
            </a:endParaRPr>
          </a:p>
          <a:p>
            <a:pPr marL="549685" indent="-472751" defTabSz="913161" eaLnBrk="1">
              <a:spcBef>
                <a:spcPts val="281"/>
              </a:spcBef>
              <a:buClr>
                <a:srgbClr val="000000"/>
              </a:buClr>
              <a:buSzPct val="80000"/>
              <a:buFontTx/>
              <a:buAutoNum type="arabicParenR"/>
            </a:pPr>
            <a:r>
              <a:rPr lang="en-US" b="1" dirty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What are the three axis of flight?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52" y="0"/>
            <a:ext cx="8229823" cy="837158"/>
          </a:xfrm>
        </p:spPr>
        <p:txBody>
          <a:bodyPr lIns="88797" tIns="50748" rIns="88797" bIns="50748"/>
          <a:lstStyle/>
          <a:p>
            <a:pPr defTabSz="913161" eaLnBrk="1">
              <a:defRPr/>
            </a:pPr>
            <a:r>
              <a:rPr lang="en-US" sz="3600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Warm-Up – </a:t>
            </a:r>
            <a:r>
              <a:rPr lang="en-US" sz="3600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8/31 </a:t>
            </a:r>
            <a:r>
              <a:rPr lang="en-US" sz="3600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– 10 minutes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1250548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400" b="1" dirty="0"/>
              <a:t>Atmospheric Pressure</a:t>
            </a:r>
            <a:endParaRPr lang="en-US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2612" y="1870784"/>
            <a:ext cx="4186988" cy="3576444"/>
          </a:xfrm>
          <a:prstGeom prst="rect">
            <a:avLst/>
          </a:prstGeom>
          <a:noFill/>
        </p:spPr>
        <p:txBody>
          <a:bodyPr wrap="square" lIns="91336" tIns="45668" rIns="91336" bIns="45668" rtlCol="0">
            <a:spAutoFit/>
          </a:bodyPr>
          <a:lstStyle/>
          <a:p>
            <a:pPr marL="342536" indent="-342536">
              <a:buFont typeface="Arial" pitchFamily="34" charset="0"/>
              <a:buChar char="•"/>
            </a:pPr>
            <a:r>
              <a:rPr lang="en-US" sz="3200" b="1" dirty="0">
                <a:solidFill>
                  <a:srgbClr val="FF0000"/>
                </a:solidFill>
              </a:rPr>
              <a:t>These instruments are the altimeter, airspeed indicator, vertical speed indicator, and manifold pressure gauge.</a:t>
            </a:r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981200"/>
            <a:ext cx="4724400" cy="3283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9612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63" y="1071562"/>
            <a:ext cx="5046390" cy="4934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431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400" b="1" dirty="0"/>
              <a:t>Atmospheric Pressure</a:t>
            </a:r>
            <a:endParaRPr lang="en-US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2613" y="1143000"/>
            <a:ext cx="3962399" cy="5693852"/>
          </a:xfrm>
          <a:prstGeom prst="rect">
            <a:avLst/>
          </a:prstGeom>
          <a:noFill/>
        </p:spPr>
        <p:txBody>
          <a:bodyPr wrap="square" lIns="91336" tIns="45668" rIns="91336" bIns="45668" rtlCol="0">
            <a:spAutoFit/>
          </a:bodyPr>
          <a:lstStyle/>
          <a:p>
            <a:pPr marL="342536" indent="-342536">
              <a:buFont typeface="Arial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Air is very light, but it has mass </a:t>
            </a:r>
            <a:r>
              <a:rPr lang="en-US" sz="2800" b="1" dirty="0">
                <a:solidFill>
                  <a:srgbClr val="000000"/>
                </a:solidFill>
              </a:rPr>
              <a:t>and is affected by the attraction of gravity. </a:t>
            </a:r>
          </a:p>
          <a:p>
            <a:pPr marL="342536" indent="-342536">
              <a:buFont typeface="Arial" pitchFamily="34" charset="0"/>
              <a:buChar char="•"/>
            </a:pPr>
            <a:endParaRPr lang="en-US" sz="2800" b="1" dirty="0">
              <a:solidFill>
                <a:srgbClr val="000000"/>
              </a:solidFill>
            </a:endParaRPr>
          </a:p>
          <a:p>
            <a:pPr marL="342536" indent="-342536">
              <a:buFont typeface="Arial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It has weight</a:t>
            </a:r>
          </a:p>
          <a:p>
            <a:pPr marL="342536" indent="-342536">
              <a:buFont typeface="Arial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It has force</a:t>
            </a:r>
          </a:p>
          <a:p>
            <a:pPr marL="342536" indent="-342536">
              <a:buFont typeface="Arial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It is a fluid substance</a:t>
            </a:r>
          </a:p>
          <a:p>
            <a:pPr marL="342536" indent="-342536">
              <a:buFont typeface="Arial" pitchFamily="34" charset="0"/>
              <a:buChar char="•"/>
            </a:pPr>
            <a:endParaRPr lang="en-US" sz="2800" b="1" dirty="0">
              <a:solidFill>
                <a:srgbClr val="000000"/>
              </a:solidFill>
            </a:endParaRPr>
          </a:p>
          <a:p>
            <a:pPr marL="342536" indent="-342536">
              <a:buFont typeface="Arial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Its effect </a:t>
            </a:r>
            <a:r>
              <a:rPr lang="en-US" sz="2800" b="1" dirty="0">
                <a:solidFill>
                  <a:srgbClr val="000000"/>
                </a:solidFill>
              </a:rPr>
              <a:t>on bodies within the air </a:t>
            </a:r>
            <a:r>
              <a:rPr lang="en-US" sz="2800" b="1" dirty="0">
                <a:solidFill>
                  <a:srgbClr val="FF0000"/>
                </a:solidFill>
              </a:rPr>
              <a:t>is called pressure.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724" y="1309234"/>
            <a:ext cx="4676677" cy="4710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6676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57" tIns="50757" rIns="50757" bIns="50757" anchor="ctr"/>
          <a:lstStyle/>
          <a:p>
            <a:pPr algn="ctr" defTabSz="410394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1945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71454" y="1393031"/>
            <a:ext cx="3696891" cy="5197078"/>
          </a:xfrm>
        </p:spPr>
        <p:txBody>
          <a:bodyPr lIns="88816" tIns="50757" rIns="88816" bIns="50757" anchor="t"/>
          <a:lstStyle/>
          <a:p>
            <a:pPr marL="276572" indent="-213002" defTabSz="913348" eaLnBrk="1">
              <a:lnSpc>
                <a:spcPct val="9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altLang="en-US" sz="2500" b="1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Top layer of atmosphere has less pressure</a:t>
            </a:r>
          </a:p>
          <a:p>
            <a:pPr marL="276572" indent="-213002" defTabSz="913348" eaLnBrk="1">
              <a:lnSpc>
                <a:spcPct val="9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endParaRPr lang="en-US" altLang="en-US" sz="2500" b="1">
              <a:solidFill>
                <a:srgbClr val="FF0000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276572" indent="-213002" defTabSz="913348" eaLnBrk="1">
              <a:lnSpc>
                <a:spcPct val="9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altLang="en-US" sz="2500" b="1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Pressure is greatest at Earth’s surface </a:t>
            </a:r>
          </a:p>
          <a:p>
            <a:pPr marL="276572" indent="-213002" defTabSz="913348" eaLnBrk="1">
              <a:lnSpc>
                <a:spcPct val="9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endParaRPr lang="en-US" altLang="en-US" sz="2500" b="1">
              <a:solidFill>
                <a:srgbClr val="FF0000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276572" indent="-213002" defTabSz="913348" eaLnBrk="1">
              <a:lnSpc>
                <a:spcPct val="9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altLang="en-US" sz="2500" b="1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Pressure decreases with increase in altitude</a:t>
            </a:r>
          </a:p>
          <a:p>
            <a:pPr marL="276572" indent="-213002" defTabSz="913348" eaLnBrk="1">
              <a:lnSpc>
                <a:spcPct val="9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endParaRPr lang="en-US" altLang="en-US" sz="2500" b="1">
              <a:solidFill>
                <a:srgbClr val="FF0000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276572" indent="-213002" defTabSz="913348" eaLnBrk="1">
              <a:lnSpc>
                <a:spcPct val="9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altLang="en-US" sz="2500" b="1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“Standard Pressure” is 14.7 psi or 29.92 inches</a:t>
            </a:r>
          </a:p>
          <a:p>
            <a:pPr marL="276572" indent="-213002" defTabSz="913348" eaLnBrk="1">
              <a:lnSpc>
                <a:spcPct val="9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endParaRPr lang="en-US" altLang="en-US" sz="2500" b="1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title"/>
          </p:nvPr>
        </p:nvSpPr>
        <p:spPr>
          <a:xfrm>
            <a:off x="315888" y="274588"/>
            <a:ext cx="8507760" cy="1143000"/>
          </a:xfrm>
        </p:spPr>
        <p:txBody>
          <a:bodyPr lIns="88816" tIns="50757" rIns="88816" bIns="50757"/>
          <a:lstStyle/>
          <a:p>
            <a:pPr defTabSz="913348" eaLnBrk="1">
              <a:defRPr/>
            </a:pPr>
            <a:r>
              <a:rPr lang="en-US" sz="41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Pressure</a:t>
            </a:r>
            <a:endParaRPr lang="en-US" sz="4200" dirty="0"/>
          </a:p>
        </p:txBody>
      </p:sp>
      <p:pic>
        <p:nvPicPr>
          <p:cNvPr id="3072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174" y="1660922"/>
            <a:ext cx="4092029" cy="2723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pic>
        <p:nvPicPr>
          <p:cNvPr id="3072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441" y="1500205"/>
            <a:ext cx="4766221" cy="476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95CC4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7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423" y="1524000"/>
            <a:ext cx="4783505" cy="4804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20347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400" b="1" dirty="0"/>
              <a:t>Atmospheric Pressure</a:t>
            </a:r>
            <a:endParaRPr lang="en-US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2613" y="1447800"/>
            <a:ext cx="3962399" cy="4832078"/>
          </a:xfrm>
          <a:prstGeom prst="rect">
            <a:avLst/>
          </a:prstGeom>
          <a:noFill/>
        </p:spPr>
        <p:txBody>
          <a:bodyPr wrap="square" lIns="91336" tIns="45668" rIns="91336" bIns="45668" rtlCol="0">
            <a:spAutoFit/>
          </a:bodyPr>
          <a:lstStyle/>
          <a:p>
            <a:pPr marL="342536" indent="-342536">
              <a:buFont typeface="Arial" pitchFamily="34" charset="0"/>
              <a:buChar char="•"/>
            </a:pPr>
            <a:r>
              <a:rPr lang="en-US" sz="2800" b="1" dirty="0">
                <a:solidFill>
                  <a:srgbClr val="000000"/>
                </a:solidFill>
              </a:rPr>
              <a:t>Since aircraft performance is compared and evaluated with respect to the standard atmosphere, </a:t>
            </a:r>
            <a:r>
              <a:rPr lang="en-US" sz="2800" b="1" dirty="0">
                <a:solidFill>
                  <a:srgbClr val="FF0000"/>
                </a:solidFill>
              </a:rPr>
              <a:t>all aircraft instruments are calibrated for the standard atmosphere</a:t>
            </a:r>
            <a:r>
              <a:rPr lang="en-US" sz="2800" b="1" dirty="0">
                <a:solidFill>
                  <a:srgbClr val="000000"/>
                </a:solidFill>
              </a:rPr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9" y="1267061"/>
            <a:ext cx="4276725" cy="5135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47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400" b="1" dirty="0"/>
              <a:t>Pressure Altitude</a:t>
            </a:r>
            <a:endParaRPr lang="en-US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2613" y="2301762"/>
            <a:ext cx="3962399" cy="3108438"/>
          </a:xfrm>
          <a:prstGeom prst="rect">
            <a:avLst/>
          </a:prstGeom>
          <a:noFill/>
        </p:spPr>
        <p:txBody>
          <a:bodyPr wrap="square" lIns="91336" tIns="45668" rIns="91336" bIns="45668" rtlCol="0">
            <a:spAutoFit/>
          </a:bodyPr>
          <a:lstStyle/>
          <a:p>
            <a:pPr marL="342536" indent="-342536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An </a:t>
            </a:r>
            <a:r>
              <a:rPr lang="en-US" sz="2800" b="1" dirty="0">
                <a:solidFill>
                  <a:srgbClr val="FF0000"/>
                </a:solidFill>
              </a:rPr>
              <a:t>altimeter is </a:t>
            </a:r>
            <a:r>
              <a:rPr lang="en-US" sz="2800" b="1" dirty="0"/>
              <a:t>essentially a sensitive barometer </a:t>
            </a:r>
            <a:r>
              <a:rPr lang="en-US" sz="2800" b="1" dirty="0">
                <a:solidFill>
                  <a:srgbClr val="FF0000"/>
                </a:solidFill>
              </a:rPr>
              <a:t>calibrated to indicate altitude in the standard atmosphere.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9" y="1267061"/>
            <a:ext cx="4276725" cy="5135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1979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400" b="1" dirty="0"/>
              <a:t>Pressure Altitude</a:t>
            </a:r>
            <a:endParaRPr lang="en-US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2612" y="990600"/>
            <a:ext cx="4339388" cy="6001629"/>
          </a:xfrm>
          <a:prstGeom prst="rect">
            <a:avLst/>
          </a:prstGeom>
          <a:noFill/>
        </p:spPr>
        <p:txBody>
          <a:bodyPr wrap="square" lIns="91336" tIns="45668" rIns="91336" bIns="45668" rtlCol="0">
            <a:spAutoFit/>
          </a:bodyPr>
          <a:lstStyle/>
          <a:p>
            <a:pPr marL="342536" indent="-342536">
              <a:buFont typeface="Arial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</a:rPr>
              <a:t>The pressure altitude can be determined by </a:t>
            </a:r>
            <a:r>
              <a:rPr lang="en-US" sz="2400" b="1" dirty="0">
                <a:solidFill>
                  <a:srgbClr val="000000"/>
                </a:solidFill>
              </a:rPr>
              <a:t>either of two methods:</a:t>
            </a:r>
          </a:p>
          <a:p>
            <a:pPr marL="342536" indent="-342536">
              <a:buFont typeface="Arial" pitchFamily="34" charset="0"/>
              <a:buChar char="•"/>
            </a:pPr>
            <a:endParaRPr lang="en-US" sz="2400" b="1" dirty="0">
              <a:solidFill>
                <a:srgbClr val="000000"/>
              </a:solidFill>
            </a:endParaRPr>
          </a:p>
          <a:p>
            <a:r>
              <a:rPr lang="en-US" sz="2400" b="1" dirty="0">
                <a:solidFill>
                  <a:srgbClr val="000000"/>
                </a:solidFill>
              </a:rPr>
              <a:t>	1. </a:t>
            </a:r>
            <a:r>
              <a:rPr lang="en-US" sz="2400" b="1" dirty="0">
                <a:solidFill>
                  <a:srgbClr val="FF0000"/>
                </a:solidFill>
              </a:rPr>
              <a:t>Setting the 	barometric scale of 	the altimeter to 29.92 	and reading the 	indicated altitude</a:t>
            </a:r>
            <a:r>
              <a:rPr lang="en-US" sz="2400" b="1" dirty="0">
                <a:solidFill>
                  <a:srgbClr val="000000"/>
                </a:solidFill>
              </a:rPr>
              <a:t>.</a:t>
            </a:r>
          </a:p>
          <a:p>
            <a:pPr marL="342536" indent="-342536">
              <a:buFont typeface="Arial" pitchFamily="34" charset="0"/>
              <a:buChar char="•"/>
            </a:pPr>
            <a:endParaRPr lang="en-US" sz="2400" b="1" dirty="0">
              <a:solidFill>
                <a:srgbClr val="000000"/>
              </a:solidFill>
            </a:endParaRPr>
          </a:p>
          <a:p>
            <a:r>
              <a:rPr lang="en-US" sz="2400" b="1" dirty="0">
                <a:solidFill>
                  <a:srgbClr val="000000"/>
                </a:solidFill>
              </a:rPr>
              <a:t>	2. </a:t>
            </a:r>
            <a:r>
              <a:rPr lang="en-US" sz="2400" b="1" dirty="0">
                <a:solidFill>
                  <a:srgbClr val="FF0000"/>
                </a:solidFill>
              </a:rPr>
              <a:t>Applying a 	correction factor to 	the indicated altitude 	according to the 	reported altimeter 	setting.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9" y="1267061"/>
            <a:ext cx="4276725" cy="5135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7574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400" b="1" dirty="0"/>
              <a:t>Density Altitude</a:t>
            </a:r>
            <a:endParaRPr lang="en-US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2612" y="990600"/>
            <a:ext cx="4339388" cy="6001629"/>
          </a:xfrm>
          <a:prstGeom prst="rect">
            <a:avLst/>
          </a:prstGeom>
          <a:noFill/>
        </p:spPr>
        <p:txBody>
          <a:bodyPr wrap="square" lIns="91336" tIns="45668" rIns="91336" bIns="45668" rtlCol="0">
            <a:spAutoFit/>
          </a:bodyPr>
          <a:lstStyle/>
          <a:p>
            <a:pPr marL="342536" indent="-342536">
              <a:buFont typeface="Arial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</a:rPr>
              <a:t>The density of air has significant effects on the aircraft’s performance because as air becomes less dense, it reduces: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	• Power because the 	engine takes in less 	air.</a:t>
            </a:r>
          </a:p>
          <a:p>
            <a:endParaRPr lang="en-US" sz="2400" b="1" dirty="0">
              <a:solidFill>
                <a:srgbClr val="FF0000"/>
              </a:solidFill>
            </a:endParaRPr>
          </a:p>
          <a:p>
            <a:r>
              <a:rPr lang="en-US" sz="2400" b="1" dirty="0">
                <a:solidFill>
                  <a:srgbClr val="FF0000"/>
                </a:solidFill>
              </a:rPr>
              <a:t>	• Thrust because a 	propeller is less 	efficient in thin air.</a:t>
            </a:r>
          </a:p>
          <a:p>
            <a:endParaRPr lang="en-US" sz="2400" b="1" dirty="0">
              <a:solidFill>
                <a:srgbClr val="FF0000"/>
              </a:solidFill>
            </a:endParaRPr>
          </a:p>
          <a:p>
            <a:r>
              <a:rPr lang="en-US" sz="2400" b="1" dirty="0">
                <a:solidFill>
                  <a:srgbClr val="FF0000"/>
                </a:solidFill>
              </a:rPr>
              <a:t>	• Lift because the thin 	air exerts less force 	on the airfoils.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9" y="1267061"/>
            <a:ext cx="4276725" cy="5135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8209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7" descr="http://static.ddmcdn.com/gif/weather-atmosphere-layer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0531" y="1232298"/>
            <a:ext cx="4768453" cy="4768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6219" y="1770310"/>
            <a:ext cx="4982766" cy="3796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sp>
        <p:nvSpPr>
          <p:cNvPr id="34820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57" tIns="50757" rIns="50757" bIns="50757" anchor="ctr"/>
          <a:lstStyle/>
          <a:p>
            <a:pPr algn="ctr" defTabSz="410394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1945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71437" y="1761398"/>
            <a:ext cx="4232672" cy="4018359"/>
          </a:xfrm>
        </p:spPr>
        <p:txBody>
          <a:bodyPr lIns="88816" tIns="50757" rIns="88816" bIns="50757" anchor="t"/>
          <a:lstStyle/>
          <a:p>
            <a:pPr marL="276572" indent="-213002" defTabSz="913348" eaLnBrk="1">
              <a:lnSpc>
                <a:spcPct val="9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altLang="en-US" sz="2500" b="1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Density of air means how many molecules are squeezed into a given volume.</a:t>
            </a:r>
          </a:p>
          <a:p>
            <a:pPr marL="276572" indent="-213002" defTabSz="913348" eaLnBrk="1">
              <a:lnSpc>
                <a:spcPct val="9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endParaRPr lang="en-US" altLang="en-US" sz="2500" b="1">
              <a:solidFill>
                <a:srgbClr val="FF0000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276572" indent="-213002" defTabSz="913348" eaLnBrk="1">
              <a:lnSpc>
                <a:spcPct val="9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altLang="en-US" sz="2500" b="1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Higher density air is squeezed more tightly than lower density air.</a:t>
            </a:r>
          </a:p>
          <a:p>
            <a:pPr marL="276572" indent="-213002" defTabSz="913348" eaLnBrk="1">
              <a:lnSpc>
                <a:spcPct val="9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endParaRPr lang="en-US" altLang="en-US" sz="2500" b="1">
              <a:solidFill>
                <a:srgbClr val="FF0000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276572" indent="-213002" defTabSz="913348" eaLnBrk="1">
              <a:lnSpc>
                <a:spcPct val="9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altLang="en-US" sz="2500" b="1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Cool day at sea level, air is dense – aircraft perform very well.</a:t>
            </a:r>
          </a:p>
          <a:p>
            <a:pPr marL="276572" indent="-213002" defTabSz="913348" eaLnBrk="1">
              <a:lnSpc>
                <a:spcPct val="9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endParaRPr lang="en-US" altLang="en-US" sz="2500" b="1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title"/>
          </p:nvPr>
        </p:nvSpPr>
        <p:spPr>
          <a:xfrm>
            <a:off x="315888" y="274588"/>
            <a:ext cx="8507760" cy="1143000"/>
          </a:xfrm>
        </p:spPr>
        <p:txBody>
          <a:bodyPr lIns="88816" tIns="50757" rIns="88816" bIns="50757"/>
          <a:lstStyle/>
          <a:p>
            <a:pPr defTabSz="913348" eaLnBrk="1">
              <a:defRPr/>
            </a:pPr>
            <a:r>
              <a:rPr lang="en-US" sz="41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Density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27022149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5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0869" y="1660923"/>
            <a:ext cx="5063133" cy="385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95CC4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843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57" tIns="50757" rIns="50757" bIns="50757" anchor="ctr"/>
          <a:lstStyle/>
          <a:p>
            <a:pPr algn="ctr" defTabSz="410394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1945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3394" y="1098369"/>
            <a:ext cx="4929188" cy="4018359"/>
          </a:xfrm>
        </p:spPr>
        <p:txBody>
          <a:bodyPr lIns="88816" tIns="50757" rIns="88816" bIns="50757" anchor="t"/>
          <a:lstStyle/>
          <a:p>
            <a:pPr marL="276572" indent="-213002" defTabSz="913348" eaLnBrk="1">
              <a:lnSpc>
                <a:spcPct val="9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altLang="en-US" sz="2500" b="1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Air at higher altitudes has less pressure – it is also less dense.</a:t>
            </a:r>
          </a:p>
          <a:p>
            <a:pPr marL="276572" indent="-213002" defTabSz="913348" eaLnBrk="1">
              <a:lnSpc>
                <a:spcPct val="9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endParaRPr lang="en-US" altLang="en-US" sz="2500" b="1">
              <a:solidFill>
                <a:srgbClr val="FF0000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276572" indent="-213002" defTabSz="913348" eaLnBrk="1">
              <a:lnSpc>
                <a:spcPct val="9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altLang="en-US" sz="2500" b="1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Density is also related to temperature.</a:t>
            </a:r>
          </a:p>
          <a:p>
            <a:pPr marL="544216" lvl="1" indent="-213002" defTabSz="913348" eaLnBrk="1">
              <a:lnSpc>
                <a:spcPct val="9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altLang="en-US" sz="2500" b="1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As air is heated, the molecules move farther apart</a:t>
            </a:r>
          </a:p>
          <a:p>
            <a:pPr marL="544216" lvl="1" indent="-213002" defTabSz="913348" eaLnBrk="1">
              <a:lnSpc>
                <a:spcPct val="9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altLang="en-US" sz="2500" b="1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Which means there is a decrease in density</a:t>
            </a:r>
          </a:p>
          <a:p>
            <a:pPr marL="544216" lvl="1" indent="-213002" defTabSz="913348" eaLnBrk="1">
              <a:lnSpc>
                <a:spcPct val="9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endParaRPr lang="en-US" altLang="en-US" sz="2500" b="1">
              <a:solidFill>
                <a:srgbClr val="FF0000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544216" lvl="1" indent="-213002" defTabSz="913348" eaLnBrk="1">
              <a:lnSpc>
                <a:spcPct val="9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altLang="en-US" sz="2500" b="1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On a hot day, aircraft in high altitudes have difficulty taking off – air is too thin</a:t>
            </a:r>
          </a:p>
          <a:p>
            <a:pPr marL="276572" indent="-213002" defTabSz="913348" eaLnBrk="1">
              <a:lnSpc>
                <a:spcPct val="9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endParaRPr lang="en-US" altLang="en-US" sz="2500" b="1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title"/>
          </p:nvPr>
        </p:nvSpPr>
        <p:spPr>
          <a:xfrm>
            <a:off x="315888" y="23441"/>
            <a:ext cx="8507760" cy="1143000"/>
          </a:xfrm>
        </p:spPr>
        <p:txBody>
          <a:bodyPr lIns="88816" tIns="50757" rIns="88816" bIns="50757"/>
          <a:lstStyle/>
          <a:p>
            <a:pPr defTabSz="913348" eaLnBrk="1">
              <a:defRPr/>
            </a:pPr>
            <a:r>
              <a:rPr lang="en-US" sz="41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Density</a:t>
            </a:r>
            <a:endParaRPr lang="en-US" sz="4200" dirty="0"/>
          </a:p>
        </p:txBody>
      </p:sp>
      <p:pic>
        <p:nvPicPr>
          <p:cNvPr id="34824" name="Picture 11" descr="http://scienceprojectideasforkids.com/wp-content/uploads/2009/07/atmosphere-density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9345" y="214330"/>
            <a:ext cx="1654225" cy="6474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6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216" y="1928814"/>
            <a:ext cx="4230439" cy="4230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95CC4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21147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400" b="1" dirty="0" smtClean="0"/>
              <a:t>Subcomponents</a:t>
            </a:r>
            <a:endParaRPr lang="en-US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9400" y="2895600"/>
            <a:ext cx="3962399" cy="1938978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pPr marL="342865" indent="-342865" defTabSz="914259">
              <a:buFont typeface="Arial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</a:rPr>
              <a:t>The subcomponents of an airplane include the airframe, electrical system, flight controls, and brakes.</a:t>
            </a:r>
            <a:endParaRPr lang="en-US" sz="2400" b="1" dirty="0" smtClean="0">
              <a:solidFill>
                <a:srgbClr val="FF0000"/>
              </a:solidFill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057400"/>
            <a:ext cx="4618190" cy="3460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3871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57" tIns="50757" rIns="50757" bIns="50757" anchor="ctr"/>
          <a:lstStyle/>
          <a:p>
            <a:pPr algn="ctr" defTabSz="410394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1945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" y="1232314"/>
            <a:ext cx="4717107" cy="2746995"/>
          </a:xfrm>
        </p:spPr>
        <p:txBody>
          <a:bodyPr lIns="88816" tIns="50757" rIns="88816" bIns="50757" anchor="t"/>
          <a:lstStyle/>
          <a:p>
            <a:pPr marL="276572" indent="-213002" defTabSz="913348" eaLnBrk="1">
              <a:lnSpc>
                <a:spcPct val="9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altLang="en-US" sz="2500" b="1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Temperature is a measure of energy</a:t>
            </a:r>
          </a:p>
          <a:p>
            <a:pPr marL="276572" indent="-213002" defTabSz="913348" eaLnBrk="1">
              <a:lnSpc>
                <a:spcPct val="9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endParaRPr lang="en-US" altLang="en-US" sz="2500" b="1">
              <a:solidFill>
                <a:srgbClr val="FF0000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544216" lvl="1" indent="-213002" defTabSz="913348" eaLnBrk="1">
              <a:lnSpc>
                <a:spcPct val="9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altLang="en-US" sz="2500" b="1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The hotter the air, the more energy it has inside and the faster the molecules move around.</a:t>
            </a:r>
          </a:p>
          <a:p>
            <a:pPr marL="544216" lvl="1" indent="-213002" defTabSz="913348" eaLnBrk="1">
              <a:lnSpc>
                <a:spcPct val="9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endParaRPr lang="en-US" altLang="en-US" sz="2500" b="1">
              <a:solidFill>
                <a:srgbClr val="FF0000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544216" lvl="1" indent="-213002" defTabSz="913348" eaLnBrk="1">
              <a:lnSpc>
                <a:spcPct val="9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altLang="en-US" sz="2500" b="1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Temperature decreases approx 3 ½ degrees for every 1,000 ft increase in altitude</a:t>
            </a:r>
          </a:p>
          <a:p>
            <a:pPr marL="544216" lvl="1" indent="-213002" defTabSz="913348" eaLnBrk="1">
              <a:lnSpc>
                <a:spcPct val="9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endParaRPr lang="en-US" altLang="en-US" sz="2500" b="1">
              <a:solidFill>
                <a:srgbClr val="FF0000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544216" lvl="1" indent="-213002" defTabSz="913348" eaLnBrk="1">
              <a:lnSpc>
                <a:spcPct val="9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altLang="en-US" sz="2500" b="1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Decrease occurs up to about 38,000 ft</a:t>
            </a:r>
          </a:p>
          <a:p>
            <a:pPr marL="276572" indent="-213002" defTabSz="913348" eaLnBrk="1">
              <a:lnSpc>
                <a:spcPct val="9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endParaRPr lang="en-US" altLang="en-US" sz="2500" b="1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title"/>
          </p:nvPr>
        </p:nvSpPr>
        <p:spPr>
          <a:xfrm>
            <a:off x="315888" y="274588"/>
            <a:ext cx="8507760" cy="1143000"/>
          </a:xfrm>
        </p:spPr>
        <p:txBody>
          <a:bodyPr lIns="88816" tIns="50757" rIns="88816" bIns="50757"/>
          <a:lstStyle/>
          <a:p>
            <a:pPr defTabSz="913348" eaLnBrk="1">
              <a:defRPr/>
            </a:pPr>
            <a:r>
              <a:rPr lang="en-US" sz="41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Temperature</a:t>
            </a:r>
            <a:endParaRPr lang="en-US" sz="4200" dirty="0"/>
          </a:p>
        </p:txBody>
      </p:sp>
      <p:pic>
        <p:nvPicPr>
          <p:cNvPr id="32773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269" y="1366242"/>
            <a:ext cx="4506143" cy="5499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pic>
        <p:nvPicPr>
          <p:cNvPr id="32774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861" y="2518172"/>
            <a:ext cx="4500563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pic>
        <p:nvPicPr>
          <p:cNvPr id="32775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3179" y="1639715"/>
            <a:ext cx="3283893" cy="2605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95CC4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81043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400" b="1" dirty="0"/>
              <a:t>Density Altitude</a:t>
            </a:r>
            <a:br>
              <a:rPr lang="en-US" sz="4400" b="1" dirty="0"/>
            </a:b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Effect of Humidity on Density</a:t>
            </a:r>
            <a:endParaRPr lang="en-US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2612" y="1973296"/>
            <a:ext cx="4491788" cy="3970304"/>
          </a:xfrm>
          <a:prstGeom prst="rect">
            <a:avLst/>
          </a:prstGeom>
          <a:noFill/>
        </p:spPr>
        <p:txBody>
          <a:bodyPr wrap="square" lIns="91336" tIns="45668" rIns="91336" bIns="45668" rtlCol="0">
            <a:spAutoFit/>
          </a:bodyPr>
          <a:lstStyle/>
          <a:p>
            <a:pPr marL="342536" indent="-342536">
              <a:buFont typeface="Arial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Humidity may become an important factor in the performance of an aircraft. </a:t>
            </a:r>
          </a:p>
          <a:p>
            <a:pPr marL="342536" indent="-342536">
              <a:buFont typeface="Arial" pitchFamily="34" charset="0"/>
              <a:buChar char="•"/>
            </a:pPr>
            <a:endParaRPr lang="en-US" sz="2800" b="1" dirty="0">
              <a:solidFill>
                <a:srgbClr val="FF0000"/>
              </a:solidFill>
            </a:endParaRPr>
          </a:p>
          <a:p>
            <a:pPr marL="342536" indent="-342536">
              <a:buFont typeface="Arial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Water vapor is lighter than air; consequently, moist air is lighter than dry air.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9" y="1267061"/>
            <a:ext cx="4276725" cy="5135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7357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400" b="1" dirty="0"/>
              <a:t>Density Altitude</a:t>
            </a:r>
            <a:br>
              <a:rPr lang="en-US" sz="4400" b="1" dirty="0"/>
            </a:b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Effect of Humidity on Density</a:t>
            </a:r>
            <a:endParaRPr lang="en-US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2612" y="2275358"/>
            <a:ext cx="4339388" cy="2677642"/>
          </a:xfrm>
          <a:prstGeom prst="rect">
            <a:avLst/>
          </a:prstGeom>
          <a:noFill/>
        </p:spPr>
        <p:txBody>
          <a:bodyPr wrap="square" lIns="91336" tIns="45668" rIns="91336" bIns="45668" rtlCol="0">
            <a:spAutoFit/>
          </a:bodyPr>
          <a:lstStyle/>
          <a:p>
            <a:pPr marL="342536" indent="-342536">
              <a:buFont typeface="Arial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This amount varies with temperature. </a:t>
            </a:r>
          </a:p>
          <a:p>
            <a:pPr marL="342536" indent="-342536">
              <a:buFont typeface="Arial" pitchFamily="34" charset="0"/>
              <a:buChar char="•"/>
            </a:pPr>
            <a:endParaRPr lang="en-US" sz="2800" b="1" dirty="0">
              <a:solidFill>
                <a:srgbClr val="FF0000"/>
              </a:solidFill>
            </a:endParaRPr>
          </a:p>
          <a:p>
            <a:pPr marL="342536" indent="-342536">
              <a:buFont typeface="Arial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Warm air holds more water vapor, while colder air holds less.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9" y="1267061"/>
            <a:ext cx="4276725" cy="5135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7321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20" y="1752622"/>
            <a:ext cx="1852613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Questions / Comments</a:t>
            </a:r>
          </a:p>
        </p:txBody>
      </p:sp>
    </p:spTree>
    <p:extLst>
      <p:ext uri="{BB962C8B-B14F-4D97-AF65-F5344CB8AC3E}">
        <p14:creationId xmlns:p14="http://schemas.microsoft.com/office/powerpoint/2010/main" val="3469877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46" tIns="50746" rIns="50746" bIns="50746" anchor="ctr"/>
          <a:lstStyle/>
          <a:p>
            <a:pPr defTabSz="410289" fontAlgn="base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title"/>
          </p:nvPr>
        </p:nvSpPr>
        <p:spPr>
          <a:xfrm>
            <a:off x="381000" y="5239696"/>
            <a:ext cx="8507760" cy="1143000"/>
          </a:xfrm>
        </p:spPr>
        <p:txBody>
          <a:bodyPr lIns="88792" tIns="50746" rIns="88792" bIns="50746"/>
          <a:lstStyle/>
          <a:p>
            <a:pPr defTabSz="913115" eaLnBrk="1">
              <a:defRPr/>
            </a:pPr>
            <a:r>
              <a:rPr lang="en-US" sz="41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  <a:hlinkClick r:id="rId3" action="ppaction://hlinkfile"/>
              </a:rPr>
              <a:t>Sporty’ s Learn to Fly</a:t>
            </a:r>
            <a:endParaRPr lang="en-US" sz="4200" dirty="0">
              <a:sym typeface="Helvetica Light" charset="0"/>
            </a:endParaRPr>
          </a:p>
        </p:txBody>
      </p:sp>
      <p:pic>
        <p:nvPicPr>
          <p:cNvPr id="6" name="Picture 5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1" y="609600"/>
            <a:ext cx="48768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70676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400" b="1" dirty="0"/>
              <a:t>Density Altitude</a:t>
            </a:r>
            <a:br>
              <a:rPr lang="en-US" sz="4400" b="1" dirty="0"/>
            </a:b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Effect of Humidity on Density</a:t>
            </a:r>
            <a:endParaRPr lang="en-US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2612" y="2199177"/>
            <a:ext cx="4339388" cy="3108529"/>
          </a:xfrm>
          <a:prstGeom prst="rect">
            <a:avLst/>
          </a:prstGeom>
          <a:noFill/>
        </p:spPr>
        <p:txBody>
          <a:bodyPr wrap="square" lIns="91336" tIns="45668" rIns="91336" bIns="45668" rtlCol="0">
            <a:spAutoFit/>
          </a:bodyPr>
          <a:lstStyle/>
          <a:p>
            <a:pPr marL="342536" indent="-342536">
              <a:buFont typeface="Arial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As the water content of the air increases, the air becomes less dense, increasing density altitude and decreasing performance.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9" y="1267061"/>
            <a:ext cx="4276725" cy="5135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0210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48" tIns="50748" rIns="50748" bIns="50748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339" name="AutoShape 3" descr="image1.pn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48" tIns="50748" rIns="50748" bIns="50748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>
            <a:off x="-8928" y="5787554"/>
            <a:ext cx="3404443" cy="1083840"/>
          </a:xfrm>
          <a:prstGeom prst="line">
            <a:avLst/>
          </a:prstGeom>
          <a:noFill/>
          <a:ln w="17159">
            <a:solidFill>
              <a:srgbClr val="5EA4B5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22" tIns="32109" rIns="64222" bIns="32109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8615" y="685353"/>
            <a:ext cx="8786813" cy="5866805"/>
          </a:xfrm>
        </p:spPr>
        <p:txBody>
          <a:bodyPr lIns="88797" tIns="50748" rIns="88797" bIns="50748"/>
          <a:lstStyle/>
          <a:p>
            <a:pPr marL="549685" indent="-472751" defTabSz="913161" eaLnBrk="1">
              <a:spcBef>
                <a:spcPts val="281"/>
              </a:spcBef>
              <a:buClr>
                <a:srgbClr val="2DA2BF"/>
              </a:buClr>
              <a:buNone/>
            </a:pPr>
            <a:r>
              <a:rPr lang="en-US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Utilizing your notes and past knowledge answer the following questions:</a:t>
            </a:r>
          </a:p>
          <a:p>
            <a:pPr marL="549685" indent="-472751" defTabSz="913161" eaLnBrk="1">
              <a:spcBef>
                <a:spcPts val="281"/>
              </a:spcBef>
              <a:buClr>
                <a:srgbClr val="2DA2BF"/>
              </a:buClr>
              <a:buNone/>
            </a:pPr>
            <a:endParaRPr lang="en-US" dirty="0" smtClean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549685" indent="-472751" defTabSz="913161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sz="2500" b="1" dirty="0">
                <a:solidFill>
                  <a:schemeClr val="bg1">
                    <a:lumMod val="85000"/>
                  </a:schemeClr>
                </a:solidFill>
              </a:rPr>
              <a:t>What </a:t>
            </a:r>
            <a:r>
              <a:rPr lang="en-US" sz="2500" b="1" dirty="0" smtClean="0">
                <a:solidFill>
                  <a:schemeClr val="bg1">
                    <a:lumMod val="85000"/>
                  </a:schemeClr>
                </a:solidFill>
              </a:rPr>
              <a:t>are t</a:t>
            </a:r>
            <a:r>
              <a:rPr lang="en-US" sz="2500" b="1" dirty="0" smtClean="0">
                <a:solidFill>
                  <a:schemeClr val="bg1">
                    <a:lumMod val="85000"/>
                  </a:schemeClr>
                </a:solidFill>
              </a:rPr>
              <a:t>he </a:t>
            </a:r>
            <a:r>
              <a:rPr lang="en-US" sz="2500" b="1" dirty="0">
                <a:solidFill>
                  <a:schemeClr val="bg1">
                    <a:lumMod val="85000"/>
                  </a:schemeClr>
                </a:solidFill>
              </a:rPr>
              <a:t>subcomponents of an </a:t>
            </a:r>
            <a:r>
              <a:rPr lang="en-US" sz="2500" b="1" dirty="0" smtClean="0">
                <a:solidFill>
                  <a:schemeClr val="bg1">
                    <a:lumMod val="85000"/>
                  </a:schemeClr>
                </a:solidFill>
              </a:rPr>
              <a:t>airplane? </a:t>
            </a:r>
            <a:endParaRPr lang="en-US" sz="2500" b="1" dirty="0">
              <a:solidFill>
                <a:schemeClr val="bg1">
                  <a:lumMod val="85000"/>
                </a:schemeClr>
              </a:solidFill>
            </a:endParaRPr>
          </a:p>
          <a:p>
            <a:pPr marL="549685" indent="-472751" defTabSz="913161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b="1" dirty="0" smtClean="0">
                <a:ea typeface="Helvetica" charset="0"/>
                <a:cs typeface="Helvetica" charset="0"/>
                <a:sym typeface="Helvetica" charset="0"/>
              </a:rPr>
              <a:t>What </a:t>
            </a:r>
            <a:r>
              <a:rPr lang="en-US" b="1" dirty="0">
                <a:ea typeface="Helvetica" charset="0"/>
                <a:cs typeface="Helvetica" charset="0"/>
                <a:sym typeface="Helvetica" charset="0"/>
              </a:rPr>
              <a:t>is the basic structure of an </a:t>
            </a:r>
            <a:r>
              <a:rPr lang="en-US" b="1" dirty="0" smtClean="0">
                <a:ea typeface="Helvetica" charset="0"/>
                <a:cs typeface="Helvetica" charset="0"/>
                <a:sym typeface="Helvetica" charset="0"/>
              </a:rPr>
              <a:t>aircraft? </a:t>
            </a:r>
          </a:p>
          <a:p>
            <a:pPr marL="549685" indent="-472751" defTabSz="913161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b="1" dirty="0" smtClean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What is </a:t>
            </a:r>
            <a:r>
              <a:rPr lang="en-US" b="1" dirty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designed to withstand all aerodynamic </a:t>
            </a:r>
            <a:r>
              <a:rPr lang="en-US" b="1" dirty="0" smtClean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forces</a:t>
            </a:r>
            <a:r>
              <a:rPr lang="en-US" b="1" dirty="0" smtClean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?</a:t>
            </a:r>
            <a:endParaRPr lang="en-US" b="1" dirty="0">
              <a:solidFill>
                <a:schemeClr val="bg1">
                  <a:lumMod val="85000"/>
                </a:schemeClr>
              </a:solidFill>
              <a:ea typeface="Helvetica" charset="0"/>
              <a:cs typeface="Helvetica" charset="0"/>
              <a:sym typeface="Helvetica" charset="0"/>
            </a:endParaRPr>
          </a:p>
          <a:p>
            <a:pPr marL="549685" indent="-472751" defTabSz="913161" eaLnBrk="1">
              <a:spcBef>
                <a:spcPts val="281"/>
              </a:spcBef>
              <a:buClr>
                <a:srgbClr val="000000"/>
              </a:buClr>
              <a:buSzPct val="80000"/>
              <a:buFontTx/>
              <a:buAutoNum type="arabicParenR"/>
            </a:pPr>
            <a:r>
              <a:rPr lang="en-US" b="1" dirty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What </a:t>
            </a:r>
            <a:r>
              <a:rPr lang="en-US" b="1" dirty="0" smtClean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is t</a:t>
            </a:r>
            <a:r>
              <a:rPr lang="en-US" b="1" dirty="0" smtClean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he </a:t>
            </a:r>
            <a:r>
              <a:rPr lang="en-US" b="1" dirty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primary function of an aircraft electrical </a:t>
            </a:r>
            <a:r>
              <a:rPr lang="en-US" b="1" dirty="0" smtClean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system?</a:t>
            </a:r>
            <a:endParaRPr lang="en-US" b="1" dirty="0">
              <a:solidFill>
                <a:schemeClr val="bg1">
                  <a:lumMod val="85000"/>
                </a:schemeClr>
              </a:solidFill>
              <a:ea typeface="Helvetica" charset="0"/>
              <a:cs typeface="Helvetica" charset="0"/>
              <a:sym typeface="Helvetica" charset="0"/>
            </a:endParaRPr>
          </a:p>
          <a:p>
            <a:pPr marL="549685" indent="-472751" defTabSz="913161" eaLnBrk="1">
              <a:spcBef>
                <a:spcPts val="281"/>
              </a:spcBef>
              <a:buClr>
                <a:srgbClr val="000000"/>
              </a:buClr>
              <a:buSzPct val="80000"/>
              <a:buFontTx/>
              <a:buAutoNum type="arabicParenR"/>
            </a:pPr>
            <a:r>
              <a:rPr lang="en-US" b="1" dirty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What are the three axis of flight?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52" y="0"/>
            <a:ext cx="8229823" cy="837158"/>
          </a:xfrm>
        </p:spPr>
        <p:txBody>
          <a:bodyPr lIns="88797" tIns="50748" rIns="88797" bIns="50748"/>
          <a:lstStyle/>
          <a:p>
            <a:pPr defTabSz="913161" eaLnBrk="1">
              <a:defRPr/>
            </a:pPr>
            <a:r>
              <a:rPr lang="en-US" sz="3600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Warm-Up – </a:t>
            </a:r>
            <a:r>
              <a:rPr lang="en-US" sz="3600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8/31 </a:t>
            </a:r>
            <a:r>
              <a:rPr lang="en-US" sz="3600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– 10 minutes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1250548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400" b="1" dirty="0" smtClean="0"/>
              <a:t>Subcomponents</a:t>
            </a:r>
            <a:endParaRPr lang="en-US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2146294"/>
            <a:ext cx="3962399" cy="3416306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pPr marL="342865" indent="-342865" defTabSz="914259">
              <a:buFont typeface="Arial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</a:rPr>
              <a:t>The airframe is the basic structure of an aircraft and is designed to withstand all aerodynamic forces</a:t>
            </a:r>
            <a:r>
              <a:rPr lang="en-US" sz="2400" b="1" dirty="0">
                <a:solidFill>
                  <a:srgbClr val="000000"/>
                </a:solidFill>
              </a:rPr>
              <a:t>, as well as the stresses imposed by the weight of the fuel, crew, and payload.</a:t>
            </a:r>
            <a:endParaRPr lang="en-US" sz="2400" b="1" dirty="0" smtClean="0">
              <a:solidFill>
                <a:srgbClr val="00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057400"/>
            <a:ext cx="4618190" cy="3460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0379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48" tIns="50748" rIns="50748" bIns="50748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339" name="AutoShape 3" descr="image1.pn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48" tIns="50748" rIns="50748" bIns="50748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>
            <a:off x="-8928" y="5787554"/>
            <a:ext cx="3404443" cy="1083840"/>
          </a:xfrm>
          <a:prstGeom prst="line">
            <a:avLst/>
          </a:prstGeom>
          <a:noFill/>
          <a:ln w="17159">
            <a:solidFill>
              <a:srgbClr val="5EA4B5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22" tIns="32109" rIns="64222" bIns="32109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8615" y="685353"/>
            <a:ext cx="8786813" cy="5866805"/>
          </a:xfrm>
        </p:spPr>
        <p:txBody>
          <a:bodyPr lIns="88797" tIns="50748" rIns="88797" bIns="50748"/>
          <a:lstStyle/>
          <a:p>
            <a:pPr marL="549685" indent="-472751" defTabSz="913161" eaLnBrk="1">
              <a:spcBef>
                <a:spcPts val="281"/>
              </a:spcBef>
              <a:buClr>
                <a:srgbClr val="2DA2BF"/>
              </a:buClr>
              <a:buNone/>
            </a:pPr>
            <a:r>
              <a:rPr lang="en-US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Utilizing your notes and past knowledge answer the following questions:</a:t>
            </a:r>
          </a:p>
          <a:p>
            <a:pPr marL="549685" indent="-472751" defTabSz="913161" eaLnBrk="1">
              <a:spcBef>
                <a:spcPts val="281"/>
              </a:spcBef>
              <a:buClr>
                <a:srgbClr val="2DA2BF"/>
              </a:buClr>
              <a:buNone/>
            </a:pPr>
            <a:endParaRPr lang="en-US" dirty="0" smtClean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549685" indent="-472751" defTabSz="913161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sz="2500" b="1" dirty="0">
                <a:solidFill>
                  <a:schemeClr val="bg1">
                    <a:lumMod val="85000"/>
                  </a:schemeClr>
                </a:solidFill>
              </a:rPr>
              <a:t>What </a:t>
            </a:r>
            <a:r>
              <a:rPr lang="en-US" sz="2500" b="1" dirty="0" smtClean="0">
                <a:solidFill>
                  <a:schemeClr val="bg1">
                    <a:lumMod val="85000"/>
                  </a:schemeClr>
                </a:solidFill>
              </a:rPr>
              <a:t>are t</a:t>
            </a:r>
            <a:r>
              <a:rPr lang="en-US" sz="2500" b="1" dirty="0" smtClean="0">
                <a:solidFill>
                  <a:schemeClr val="bg1">
                    <a:lumMod val="85000"/>
                  </a:schemeClr>
                </a:solidFill>
              </a:rPr>
              <a:t>he </a:t>
            </a:r>
            <a:r>
              <a:rPr lang="en-US" sz="2500" b="1" dirty="0">
                <a:solidFill>
                  <a:schemeClr val="bg1">
                    <a:lumMod val="85000"/>
                  </a:schemeClr>
                </a:solidFill>
              </a:rPr>
              <a:t>subcomponents of an </a:t>
            </a:r>
            <a:r>
              <a:rPr lang="en-US" sz="2500" b="1" dirty="0" smtClean="0">
                <a:solidFill>
                  <a:schemeClr val="bg1">
                    <a:lumMod val="85000"/>
                  </a:schemeClr>
                </a:solidFill>
              </a:rPr>
              <a:t>airplane? </a:t>
            </a:r>
            <a:endParaRPr lang="en-US" sz="2500" b="1" dirty="0">
              <a:solidFill>
                <a:schemeClr val="bg1">
                  <a:lumMod val="85000"/>
                </a:schemeClr>
              </a:solidFill>
            </a:endParaRPr>
          </a:p>
          <a:p>
            <a:pPr marL="549685" indent="-472751" defTabSz="913161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b="1" dirty="0" smtClean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What </a:t>
            </a:r>
            <a:r>
              <a:rPr lang="en-US" b="1" dirty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is the basic structure of an </a:t>
            </a:r>
            <a:r>
              <a:rPr lang="en-US" b="1" dirty="0" smtClean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aircraft? </a:t>
            </a:r>
          </a:p>
          <a:p>
            <a:pPr marL="549685" indent="-472751" defTabSz="913161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b="1" dirty="0" smtClean="0">
                <a:solidFill>
                  <a:srgbClr val="0070C0"/>
                </a:solidFill>
                <a:ea typeface="Helvetica" charset="0"/>
                <a:cs typeface="Helvetica" charset="0"/>
                <a:sym typeface="Helvetica" charset="0"/>
              </a:rPr>
              <a:t>What is </a:t>
            </a:r>
            <a:r>
              <a:rPr lang="en-US" b="1" dirty="0">
                <a:solidFill>
                  <a:srgbClr val="0070C0"/>
                </a:solidFill>
                <a:ea typeface="Helvetica" charset="0"/>
                <a:cs typeface="Helvetica" charset="0"/>
                <a:sym typeface="Helvetica" charset="0"/>
              </a:rPr>
              <a:t>designed to withstand all aerodynamic </a:t>
            </a:r>
            <a:r>
              <a:rPr lang="en-US" b="1" dirty="0" smtClean="0">
                <a:solidFill>
                  <a:srgbClr val="0070C0"/>
                </a:solidFill>
                <a:ea typeface="Helvetica" charset="0"/>
                <a:cs typeface="Helvetica" charset="0"/>
                <a:sym typeface="Helvetica" charset="0"/>
              </a:rPr>
              <a:t>forces</a:t>
            </a:r>
            <a:r>
              <a:rPr lang="en-US" b="1" dirty="0" smtClean="0">
                <a:solidFill>
                  <a:srgbClr val="0070C0"/>
                </a:solidFill>
                <a:ea typeface="Helvetica" charset="0"/>
                <a:cs typeface="Helvetica" charset="0"/>
                <a:sym typeface="Helvetica" charset="0"/>
              </a:rPr>
              <a:t>?</a:t>
            </a:r>
            <a:endParaRPr lang="en-US" b="1" dirty="0">
              <a:solidFill>
                <a:srgbClr val="0070C0"/>
              </a:solidFill>
              <a:ea typeface="Helvetica" charset="0"/>
              <a:cs typeface="Helvetica" charset="0"/>
              <a:sym typeface="Helvetica" charset="0"/>
            </a:endParaRPr>
          </a:p>
          <a:p>
            <a:pPr marL="549685" indent="-472751" defTabSz="913161" eaLnBrk="1">
              <a:spcBef>
                <a:spcPts val="281"/>
              </a:spcBef>
              <a:buClr>
                <a:srgbClr val="000000"/>
              </a:buClr>
              <a:buSzPct val="80000"/>
              <a:buFontTx/>
              <a:buAutoNum type="arabicParenR"/>
            </a:pPr>
            <a:r>
              <a:rPr lang="en-US" b="1" dirty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What </a:t>
            </a:r>
            <a:r>
              <a:rPr lang="en-US" b="1" dirty="0" smtClean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is t</a:t>
            </a:r>
            <a:r>
              <a:rPr lang="en-US" b="1" dirty="0" smtClean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he </a:t>
            </a:r>
            <a:r>
              <a:rPr lang="en-US" b="1" dirty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primary function of an aircraft electrical </a:t>
            </a:r>
            <a:r>
              <a:rPr lang="en-US" b="1" dirty="0" smtClean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system?</a:t>
            </a:r>
            <a:endParaRPr lang="en-US" b="1" dirty="0">
              <a:solidFill>
                <a:schemeClr val="bg1">
                  <a:lumMod val="85000"/>
                </a:schemeClr>
              </a:solidFill>
              <a:ea typeface="Helvetica" charset="0"/>
              <a:cs typeface="Helvetica" charset="0"/>
              <a:sym typeface="Helvetica" charset="0"/>
            </a:endParaRPr>
          </a:p>
          <a:p>
            <a:pPr marL="549685" indent="-472751" defTabSz="913161" eaLnBrk="1">
              <a:spcBef>
                <a:spcPts val="281"/>
              </a:spcBef>
              <a:buClr>
                <a:srgbClr val="000000"/>
              </a:buClr>
              <a:buSzPct val="80000"/>
              <a:buFontTx/>
              <a:buAutoNum type="arabicParenR"/>
            </a:pPr>
            <a:r>
              <a:rPr lang="en-US" b="1" dirty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What are the three axis of flight?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52" y="0"/>
            <a:ext cx="8229823" cy="837158"/>
          </a:xfrm>
        </p:spPr>
        <p:txBody>
          <a:bodyPr lIns="88797" tIns="50748" rIns="88797" bIns="50748"/>
          <a:lstStyle/>
          <a:p>
            <a:pPr defTabSz="913161" eaLnBrk="1">
              <a:defRPr/>
            </a:pPr>
            <a:r>
              <a:rPr lang="en-US" sz="3600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Warm-Up – </a:t>
            </a:r>
            <a:r>
              <a:rPr lang="en-US" sz="3600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8/31 </a:t>
            </a:r>
            <a:r>
              <a:rPr lang="en-US" sz="3600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– 10 minutes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1250548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400" b="1" dirty="0" smtClean="0"/>
              <a:t>Subcomponents</a:t>
            </a:r>
            <a:endParaRPr lang="en-US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2146294"/>
            <a:ext cx="3962399" cy="3416306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pPr marL="342865" indent="-342865" defTabSz="914259">
              <a:buFont typeface="Arial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</a:rPr>
              <a:t>The airframe is the basic structure of an aircraft and is designed to withstand all aerodynamic forces</a:t>
            </a:r>
            <a:r>
              <a:rPr lang="en-US" sz="2400" b="1" dirty="0">
                <a:solidFill>
                  <a:srgbClr val="000000"/>
                </a:solidFill>
              </a:rPr>
              <a:t>, as well as the stresses imposed by the weight of the fuel, crew, and payload.</a:t>
            </a:r>
            <a:endParaRPr lang="en-US" sz="2400" b="1" dirty="0" smtClean="0">
              <a:solidFill>
                <a:srgbClr val="00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057400"/>
            <a:ext cx="4618190" cy="3460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0577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48" tIns="50748" rIns="50748" bIns="50748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339" name="AutoShape 3" descr="image1.pn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48" tIns="50748" rIns="50748" bIns="50748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>
            <a:off x="-8928" y="5787554"/>
            <a:ext cx="3404443" cy="1083840"/>
          </a:xfrm>
          <a:prstGeom prst="line">
            <a:avLst/>
          </a:prstGeom>
          <a:noFill/>
          <a:ln w="17159">
            <a:solidFill>
              <a:srgbClr val="5EA4B5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22" tIns="32109" rIns="64222" bIns="32109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8615" y="685353"/>
            <a:ext cx="8786813" cy="5866805"/>
          </a:xfrm>
        </p:spPr>
        <p:txBody>
          <a:bodyPr lIns="88797" tIns="50748" rIns="88797" bIns="50748"/>
          <a:lstStyle/>
          <a:p>
            <a:pPr marL="549685" indent="-472751" defTabSz="913161" eaLnBrk="1">
              <a:spcBef>
                <a:spcPts val="281"/>
              </a:spcBef>
              <a:buClr>
                <a:srgbClr val="2DA2BF"/>
              </a:buClr>
              <a:buNone/>
            </a:pPr>
            <a:r>
              <a:rPr lang="en-US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Utilizing your notes and past knowledge answer the following questions:</a:t>
            </a:r>
          </a:p>
          <a:p>
            <a:pPr marL="549685" indent="-472751" defTabSz="913161" eaLnBrk="1">
              <a:spcBef>
                <a:spcPts val="281"/>
              </a:spcBef>
              <a:buClr>
                <a:srgbClr val="2DA2BF"/>
              </a:buClr>
              <a:buNone/>
            </a:pPr>
            <a:endParaRPr lang="en-US" dirty="0" smtClean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549685" indent="-472751" defTabSz="913161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sz="2500" b="1" dirty="0">
                <a:solidFill>
                  <a:schemeClr val="bg1">
                    <a:lumMod val="85000"/>
                  </a:schemeClr>
                </a:solidFill>
              </a:rPr>
              <a:t>What </a:t>
            </a:r>
            <a:r>
              <a:rPr lang="en-US" sz="2500" b="1" dirty="0" smtClean="0">
                <a:solidFill>
                  <a:schemeClr val="bg1">
                    <a:lumMod val="85000"/>
                  </a:schemeClr>
                </a:solidFill>
              </a:rPr>
              <a:t>are t</a:t>
            </a:r>
            <a:r>
              <a:rPr lang="en-US" sz="2500" b="1" dirty="0" smtClean="0">
                <a:solidFill>
                  <a:schemeClr val="bg1">
                    <a:lumMod val="85000"/>
                  </a:schemeClr>
                </a:solidFill>
              </a:rPr>
              <a:t>he </a:t>
            </a:r>
            <a:r>
              <a:rPr lang="en-US" sz="2500" b="1" dirty="0">
                <a:solidFill>
                  <a:schemeClr val="bg1">
                    <a:lumMod val="85000"/>
                  </a:schemeClr>
                </a:solidFill>
              </a:rPr>
              <a:t>subcomponents of an </a:t>
            </a:r>
            <a:r>
              <a:rPr lang="en-US" sz="2500" b="1" dirty="0" smtClean="0">
                <a:solidFill>
                  <a:schemeClr val="bg1">
                    <a:lumMod val="85000"/>
                  </a:schemeClr>
                </a:solidFill>
              </a:rPr>
              <a:t>airplane? </a:t>
            </a:r>
            <a:endParaRPr lang="en-US" sz="2500" b="1" dirty="0">
              <a:solidFill>
                <a:schemeClr val="bg1">
                  <a:lumMod val="85000"/>
                </a:schemeClr>
              </a:solidFill>
            </a:endParaRPr>
          </a:p>
          <a:p>
            <a:pPr marL="549685" indent="-472751" defTabSz="913161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b="1" dirty="0" smtClean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What </a:t>
            </a:r>
            <a:r>
              <a:rPr lang="en-US" b="1" dirty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is the basic structure of an </a:t>
            </a:r>
            <a:r>
              <a:rPr lang="en-US" b="1" dirty="0" smtClean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aircraft? </a:t>
            </a:r>
          </a:p>
          <a:p>
            <a:pPr marL="549685" indent="-472751" defTabSz="913161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b="1" dirty="0" smtClean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What is </a:t>
            </a:r>
            <a:r>
              <a:rPr lang="en-US" b="1" dirty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designed to withstand all aerodynamic </a:t>
            </a:r>
            <a:r>
              <a:rPr lang="en-US" b="1" dirty="0" smtClean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forces</a:t>
            </a:r>
            <a:r>
              <a:rPr lang="en-US" b="1" dirty="0" smtClean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?</a:t>
            </a:r>
            <a:endParaRPr lang="en-US" b="1" dirty="0">
              <a:solidFill>
                <a:schemeClr val="bg1">
                  <a:lumMod val="85000"/>
                </a:schemeClr>
              </a:solidFill>
              <a:ea typeface="Helvetica" charset="0"/>
              <a:cs typeface="Helvetica" charset="0"/>
              <a:sym typeface="Helvetica" charset="0"/>
            </a:endParaRPr>
          </a:p>
          <a:p>
            <a:pPr marL="549685" indent="-472751" defTabSz="913161" eaLnBrk="1">
              <a:spcBef>
                <a:spcPts val="281"/>
              </a:spcBef>
              <a:buClr>
                <a:srgbClr val="000000"/>
              </a:buClr>
              <a:buSzPct val="80000"/>
              <a:buFontTx/>
              <a:buAutoNum type="arabicParenR"/>
            </a:pPr>
            <a:r>
              <a:rPr lang="en-US" b="1" dirty="0">
                <a:solidFill>
                  <a:schemeClr val="tx1"/>
                </a:solidFill>
                <a:ea typeface="Helvetica" charset="0"/>
                <a:cs typeface="Helvetica" charset="0"/>
                <a:sym typeface="Helvetica" charset="0"/>
              </a:rPr>
              <a:t>What </a:t>
            </a:r>
            <a:r>
              <a:rPr lang="en-US" b="1" dirty="0" smtClean="0">
                <a:solidFill>
                  <a:schemeClr val="tx1"/>
                </a:solidFill>
                <a:ea typeface="Helvetica" charset="0"/>
                <a:cs typeface="Helvetica" charset="0"/>
                <a:sym typeface="Helvetica" charset="0"/>
              </a:rPr>
              <a:t>is t</a:t>
            </a:r>
            <a:r>
              <a:rPr lang="en-US" b="1" dirty="0" smtClean="0">
                <a:solidFill>
                  <a:schemeClr val="tx1"/>
                </a:solidFill>
                <a:ea typeface="Helvetica" charset="0"/>
                <a:cs typeface="Helvetica" charset="0"/>
                <a:sym typeface="Helvetica" charset="0"/>
              </a:rPr>
              <a:t>he </a:t>
            </a:r>
            <a:r>
              <a:rPr lang="en-US" b="1" dirty="0">
                <a:solidFill>
                  <a:schemeClr val="tx1"/>
                </a:solidFill>
                <a:ea typeface="Helvetica" charset="0"/>
                <a:cs typeface="Helvetica" charset="0"/>
                <a:sym typeface="Helvetica" charset="0"/>
              </a:rPr>
              <a:t>primary function of an aircraft electrical </a:t>
            </a:r>
            <a:r>
              <a:rPr lang="en-US" b="1" dirty="0" smtClean="0">
                <a:solidFill>
                  <a:schemeClr val="tx1"/>
                </a:solidFill>
                <a:ea typeface="Helvetica" charset="0"/>
                <a:cs typeface="Helvetica" charset="0"/>
                <a:sym typeface="Helvetica" charset="0"/>
              </a:rPr>
              <a:t>system?</a:t>
            </a:r>
            <a:endParaRPr lang="en-US" b="1" dirty="0">
              <a:solidFill>
                <a:schemeClr val="tx1"/>
              </a:solidFill>
              <a:ea typeface="Helvetica" charset="0"/>
              <a:cs typeface="Helvetica" charset="0"/>
              <a:sym typeface="Helvetica" charset="0"/>
            </a:endParaRPr>
          </a:p>
          <a:p>
            <a:pPr marL="549685" indent="-472751" defTabSz="913161" eaLnBrk="1">
              <a:spcBef>
                <a:spcPts val="281"/>
              </a:spcBef>
              <a:buClr>
                <a:srgbClr val="000000"/>
              </a:buClr>
              <a:buSzPct val="80000"/>
              <a:buFontTx/>
              <a:buAutoNum type="arabicParenR"/>
            </a:pPr>
            <a:r>
              <a:rPr lang="en-US" b="1" dirty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What are the three axis of flight?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52" y="0"/>
            <a:ext cx="8229823" cy="837158"/>
          </a:xfrm>
        </p:spPr>
        <p:txBody>
          <a:bodyPr lIns="88797" tIns="50748" rIns="88797" bIns="50748"/>
          <a:lstStyle/>
          <a:p>
            <a:pPr defTabSz="913161" eaLnBrk="1">
              <a:defRPr/>
            </a:pPr>
            <a:r>
              <a:rPr lang="en-US" sz="3600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Warm-Up – </a:t>
            </a:r>
            <a:r>
              <a:rPr lang="en-US" sz="3600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8/31 </a:t>
            </a:r>
            <a:r>
              <a:rPr lang="en-US" sz="3600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– 10 minutes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1250548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lnDef>
  </a:objectDefaults>
  <a:extraClrSchemeLst/>
</a:theme>
</file>

<file path=ppt/theme/theme3.xml><?xml version="1.0" encoding="utf-8"?>
<a:theme xmlns:a="http://schemas.openxmlformats.org/drawingml/2006/main" name="4_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lnDef>
  </a:objectDefaults>
  <a:extraClrSchemeLst/>
</a:theme>
</file>

<file path=ppt/theme/theme4.xml><?xml version="1.0" encoding="utf-8"?>
<a:theme xmlns:a="http://schemas.openxmlformats.org/drawingml/2006/main" name="6_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lnDef>
  </a:objectDefaults>
  <a:extraClrSchemeLst/>
</a:theme>
</file>

<file path=ppt/theme/theme5.xml><?xml version="1.0" encoding="utf-8"?>
<a:theme xmlns:a="http://schemas.openxmlformats.org/drawingml/2006/main" name="3_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lnDef>
  </a:objectDefaults>
  <a:extraClrSchemeLst/>
</a:theme>
</file>

<file path=ppt/theme/theme6.xml><?xml version="1.0" encoding="utf-8"?>
<a:theme xmlns:a="http://schemas.openxmlformats.org/drawingml/2006/main" name="3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2774</TotalTime>
  <Words>1468</Words>
  <Application>Microsoft Office PowerPoint</Application>
  <PresentationFormat>On-screen Show (4:3)</PresentationFormat>
  <Paragraphs>270</Paragraphs>
  <Slides>45</Slides>
  <Notes>15</Notes>
  <HiddenSlides>1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45</vt:i4>
      </vt:variant>
    </vt:vector>
  </HeadingPairs>
  <TitlesOfParts>
    <vt:vector size="52" baseType="lpstr">
      <vt:lpstr>1_Office Theme</vt:lpstr>
      <vt:lpstr>Office Theme</vt:lpstr>
      <vt:lpstr>4_Office Theme</vt:lpstr>
      <vt:lpstr>6_Office Theme</vt:lpstr>
      <vt:lpstr>3_Office Theme</vt:lpstr>
      <vt:lpstr>3_Custom Design</vt:lpstr>
      <vt:lpstr>2_Office Theme</vt:lpstr>
      <vt:lpstr>Warm-Up – 8/31 – 10 minutes</vt:lpstr>
      <vt:lpstr>Questions / Comments</vt:lpstr>
      <vt:lpstr>Warm-Up – 8/31 – 10 minutes</vt:lpstr>
      <vt:lpstr>Subcomponents</vt:lpstr>
      <vt:lpstr>Warm-Up – 8/31 – 10 minutes</vt:lpstr>
      <vt:lpstr>Subcomponents</vt:lpstr>
      <vt:lpstr>Warm-Up – 8/31 – 10 minutes</vt:lpstr>
      <vt:lpstr>Subcomponents</vt:lpstr>
      <vt:lpstr>Warm-Up – 8/31 – 10 minutes</vt:lpstr>
      <vt:lpstr>Subcomponents</vt:lpstr>
      <vt:lpstr>Warm-Up – 8/31 – 10 minutes</vt:lpstr>
      <vt:lpstr>Lift and Basic Aerodynamics</vt:lpstr>
      <vt:lpstr>Questions / Comments</vt:lpstr>
      <vt:lpstr>THIS DAY IN AVIATION</vt:lpstr>
      <vt:lpstr>THIS DAY IN AVIATION</vt:lpstr>
      <vt:lpstr>THIS DAY IN AVIATION</vt:lpstr>
      <vt:lpstr>THIS DAY IN AVIATION</vt:lpstr>
      <vt:lpstr>Questions / Comments</vt:lpstr>
      <vt:lpstr>PowerPoint Presentation</vt:lpstr>
      <vt:lpstr>Questions / Comments</vt:lpstr>
      <vt:lpstr>PowerPoint Presentation</vt:lpstr>
      <vt:lpstr>Today’s Mission Requirements</vt:lpstr>
      <vt:lpstr>PowerPoint Presentation</vt:lpstr>
      <vt:lpstr>Introduction</vt:lpstr>
      <vt:lpstr>Aerodynamics</vt:lpstr>
      <vt:lpstr>The Realm of Flight</vt:lpstr>
      <vt:lpstr>PowerPoint Presentation</vt:lpstr>
      <vt:lpstr>Atmospheric Pressure</vt:lpstr>
      <vt:lpstr>Atmospheric Pressure</vt:lpstr>
      <vt:lpstr>Atmospheric Pressure</vt:lpstr>
      <vt:lpstr>PowerPoint Presentation</vt:lpstr>
      <vt:lpstr>Atmospheric Pressure</vt:lpstr>
      <vt:lpstr>Pressure</vt:lpstr>
      <vt:lpstr>Atmospheric Pressure</vt:lpstr>
      <vt:lpstr>Pressure Altitude</vt:lpstr>
      <vt:lpstr>Pressure Altitude</vt:lpstr>
      <vt:lpstr>Density Altitude</vt:lpstr>
      <vt:lpstr>Density</vt:lpstr>
      <vt:lpstr>Density</vt:lpstr>
      <vt:lpstr>Temperature</vt:lpstr>
      <vt:lpstr>Density Altitude Effect of Humidity on Density</vt:lpstr>
      <vt:lpstr>Density Altitude Effect of Humidity on Density</vt:lpstr>
      <vt:lpstr>Questions / Comments</vt:lpstr>
      <vt:lpstr>Sporty’ s Learn to Fly</vt:lpstr>
      <vt:lpstr>Density Altitude Effect of Humidity on Density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Mastergunz</dc:creator>
  <cp:lastModifiedBy>Petrucci, Anthony P</cp:lastModifiedBy>
  <cp:revision>205</cp:revision>
  <dcterms:created xsi:type="dcterms:W3CDTF">2011-08-16T23:18:18Z</dcterms:created>
  <dcterms:modified xsi:type="dcterms:W3CDTF">2015-08-30T19:46:41Z</dcterms:modified>
</cp:coreProperties>
</file>