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  <p:sldMasterId id="2147483768" r:id="rId4"/>
  </p:sldMasterIdLst>
  <p:notesMasterIdLst>
    <p:notesMasterId r:id="rId49"/>
  </p:notesMasterIdLst>
  <p:sldIdLst>
    <p:sldId id="537" r:id="rId5"/>
    <p:sldId id="396" r:id="rId6"/>
    <p:sldId id="563" r:id="rId7"/>
    <p:sldId id="559" r:id="rId8"/>
    <p:sldId id="564" r:id="rId9"/>
    <p:sldId id="546" r:id="rId10"/>
    <p:sldId id="565" r:id="rId11"/>
    <p:sldId id="548" r:id="rId12"/>
    <p:sldId id="549" r:id="rId13"/>
    <p:sldId id="566" r:id="rId14"/>
    <p:sldId id="553" r:id="rId15"/>
    <p:sldId id="567" r:id="rId16"/>
    <p:sldId id="554" r:id="rId17"/>
    <p:sldId id="543" r:id="rId18"/>
    <p:sldId id="568" r:id="rId19"/>
    <p:sldId id="569" r:id="rId20"/>
    <p:sldId id="570" r:id="rId21"/>
    <p:sldId id="571" r:id="rId22"/>
    <p:sldId id="397" r:id="rId23"/>
    <p:sldId id="575" r:id="rId24"/>
    <p:sldId id="576" r:id="rId25"/>
    <p:sldId id="520" r:id="rId26"/>
    <p:sldId id="295" r:id="rId27"/>
    <p:sldId id="312" r:id="rId28"/>
    <p:sldId id="557" r:id="rId29"/>
    <p:sldId id="558" r:id="rId30"/>
    <p:sldId id="556" r:id="rId31"/>
    <p:sldId id="498" r:id="rId32"/>
    <p:sldId id="500" r:id="rId33"/>
    <p:sldId id="499" r:id="rId34"/>
    <p:sldId id="573" r:id="rId35"/>
    <p:sldId id="574" r:id="rId36"/>
    <p:sldId id="572" r:id="rId37"/>
    <p:sldId id="511" r:id="rId38"/>
    <p:sldId id="512" r:id="rId39"/>
    <p:sldId id="513" r:id="rId40"/>
    <p:sldId id="514" r:id="rId41"/>
    <p:sldId id="562" r:id="rId42"/>
    <p:sldId id="522" r:id="rId43"/>
    <p:sldId id="353" r:id="rId44"/>
    <p:sldId id="516" r:id="rId45"/>
    <p:sldId id="517" r:id="rId46"/>
    <p:sldId id="521" r:id="rId47"/>
    <p:sldId id="356" r:id="rId48"/>
  </p:sldIdLst>
  <p:sldSz cx="9144000" cy="6858000" type="screen4x3"/>
  <p:notesSz cx="6858000" cy="9144000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84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3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19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7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3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73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53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816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93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57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44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9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9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34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51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86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9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2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6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961" indent="0">
              <a:buNone/>
              <a:defRPr sz="2800"/>
            </a:lvl2pPr>
            <a:lvl3pPr marL="889992" indent="0">
              <a:buNone/>
              <a:defRPr sz="2400"/>
            </a:lvl3pPr>
            <a:lvl4pPr marL="1334896" indent="0">
              <a:buNone/>
              <a:defRPr sz="2000"/>
            </a:lvl4pPr>
            <a:lvl5pPr marL="1779861" indent="0">
              <a:buNone/>
              <a:defRPr sz="2000"/>
            </a:lvl5pPr>
            <a:lvl6pPr marL="2224829" indent="0">
              <a:buNone/>
              <a:defRPr sz="2000"/>
            </a:lvl6pPr>
            <a:lvl7pPr marL="2669790" indent="0">
              <a:buNone/>
              <a:defRPr sz="2000"/>
            </a:lvl7pPr>
            <a:lvl8pPr marL="3114753" indent="0">
              <a:buNone/>
              <a:defRPr sz="2000"/>
            </a:lvl8pPr>
            <a:lvl9pPr marL="35597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32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0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92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61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80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50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22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92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7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85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43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64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79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9" y="194669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12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25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382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513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04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210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823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428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8032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163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287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418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541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29" tIns="44465" rIns="88929" bIns="4446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0"/>
            <a:ext cx="8229600" cy="4525963"/>
          </a:xfrm>
          <a:prstGeom prst="rect">
            <a:avLst/>
          </a:prstGeom>
        </p:spPr>
        <p:txBody>
          <a:bodyPr vert="horz" lIns="88929" tIns="44465" rIns="88929" bIns="44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0"/>
            <a:ext cx="2895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4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8899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77" indent="-333777" algn="l" defTabSz="889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990" indent="-278215" algn="l" defTabSz="8899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436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374" indent="-222331" algn="l" defTabSz="8899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344" indent="-222331" algn="l" defTabSz="8899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301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27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723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182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9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992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89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8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829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79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753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70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/>
              <a:t>8/24/2014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6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../../../../Aviation%20Videos/Aviation%20History/Flying%20Over%20America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com/url?sa=i&amp;rct=j&amp;q=pilot%20written%20examination&amp;source=images&amp;cd=&amp;cad=rja&amp;docid=9O2-VhTO-1CkJM&amp;tbnid=crjfJ_G88RmsOM:&amp;ved=0CAUQjRw&amp;url=https://play.google.com/store/apps/details?id=com.dauntless.gs.faa.com&amp;ei=hSMBUqvCK4u4yAHI3YHIDg&amp;bvm=bv.50310824,d.aWc&amp;psig=AFQjCNGnKbgUiZLmOA_xIOpb5sNEqN882g&amp;ust=1375892648310514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Acrobatic%20aircraft%20category&amp;source=images&amp;cd=&amp;cad=rja&amp;docid=2BFeHVouLzDyEM&amp;tbnid=eIQdl4NyWhi9eM:&amp;ved=0CAUQjRw&amp;url=http://www.badenaviation.com/tag/aerobatic-plane/&amp;ei=jckbUv6tI5P29gSmnoDoAQ&amp;bvm=bv.51156542,d.b2I&amp;psig=AFQjCNHdTA6cO_Gc4C_U5CP3-qHQeUVUHw&amp;ust=1377639168297828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www.google.com/url?sa=i&amp;rct=j&amp;q=experimental%20aircraft&amp;source=images&amp;cd=&amp;cad=rja&amp;docid=X9lcqYE8WKLb7M&amp;tbnid=DDSmsTy5euTt2M:&amp;ved=0CAUQjRw&amp;url=http://thebrigade.thechive.com/2010/08/23/lifes-like-a-box-of-experimental-aircrafts-36-photos/experimental-aircraft-1-2/&amp;ei=nsobUqLODY_s9ATT_oCgCQ&amp;bvm=bv.51156542,d.b2I&amp;psig=AFQjCNFXCZu2QiwgyG7SByvp0ymclfQeLg&amp;ust=1377639384646487" TargetMode="External"/><Relationship Id="rId2" Type="http://schemas.openxmlformats.org/officeDocument/2006/relationships/hyperlink" Target="http://www.google.com/url?sa=i&amp;rct=j&amp;q=normal%20aircraft%20category&amp;source=images&amp;cd=&amp;cad=rja&amp;docid=oDCxhxt_5I7vRM&amp;tbnid=Gej2JAfXcnKbaM:&amp;ved=0CAUQjRw&amp;url=http://www.bruceair.com/aerobatics/aerobatics.htm&amp;ei=28cbUoLqBYjk9gSClYHgDw&amp;bvm=bv.51156542,d.b2I&amp;psig=AFQjCNHBBnWrGNK-gLzKx6jx7YmS3JK5iQ&amp;ust=137763869349662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url?sa=i&amp;rct=j&amp;q=delta%20airlines&amp;source=images&amp;cd=&amp;cad=rja&amp;docid=3OtbgNlkT8UQyM&amp;tbnid=ar82rQ1d12-HIM:&amp;ved=0CAUQjRw&amp;url=http://www.decaedere.com/communication/delta-airlines-shows-how-to-apologize&amp;ei=Q8kbUtqcCYiC9QSFjoCQAw&amp;bvm=bv.51156542,d.b2I&amp;psig=AFQjCNGgKBgqu8yDmak-k1mNq-9Gn4HkHg&amp;ust=137763909440356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google.com/url?sa=i&amp;rct=j&amp;q=crop%20dusters&amp;source=images&amp;cd=&amp;cad=rja&amp;docid=hOjrXKpady2zwM&amp;tbnid=wIXGDRS7sruhiM:&amp;ved=0CAUQjRw&amp;url=http://www.evansfarmsproduce.com/aroundthefarm.htm&amp;ei=FcobUvT7OYmK9ASbioDQAw&amp;bvm=bv.51156542,d.b2I&amp;psig=AFQjCNHq1RUFHngJLmBRosl4pNHkCSTbaQ&amp;ust=1377639299215485" TargetMode="External"/><Relationship Id="rId4" Type="http://schemas.openxmlformats.org/officeDocument/2006/relationships/hyperlink" Target="http://www.google.com/url?sa=i&amp;rct=j&amp;q=utility%20aircraft%20category&amp;source=images&amp;cd=&amp;cad=rja&amp;docid=AIawdDco4JtmQM&amp;tbnid=yo6rxl2T_UnAkM:&amp;ved=0CAUQjRw&amp;url=http://www.zenithair.com/news/sport-pilot.html&amp;ei=vcgbUp6dG4SS9QS2soGoBw&amp;bvm=bv.51156542,d.b2I&amp;psig=AFQjCNEyff3S0A8hGr1FpqA5kCo_wHqGKg&amp;ust=1377638952991730" TargetMode="External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the categories Aircraft </a:t>
            </a:r>
            <a:r>
              <a:rPr lang="en-US" sz="2500" b="1" dirty="0">
                <a:solidFill>
                  <a:srgbClr val="0070C0"/>
                </a:solidFill>
              </a:rPr>
              <a:t>are organized into </a:t>
            </a:r>
            <a:r>
              <a:rPr lang="en-US" sz="2500" b="1" dirty="0" smtClean="0">
                <a:solidFill>
                  <a:srgbClr val="0070C0"/>
                </a:solidFill>
              </a:rPr>
              <a:t>during </a:t>
            </a:r>
            <a:r>
              <a:rPr lang="en-US" sz="2500" b="1" dirty="0">
                <a:solidFill>
                  <a:srgbClr val="0070C0"/>
                </a:solidFill>
              </a:rPr>
              <a:t>the certification process</a:t>
            </a:r>
            <a:r>
              <a:rPr lang="en-US" sz="2500" b="1" dirty="0" smtClean="0">
                <a:solidFill>
                  <a:srgbClr val="0070C0"/>
                </a:solidFill>
              </a:rPr>
              <a:t>.?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is the minimum age and medical proof required for a student pilot desiring to become a certified as a sport pilot?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As a recreational pilot, what are the medical certificate requirements and list 3 flight limitations?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is the definition of a complex aircraft?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rgbClr val="0070C0"/>
                </a:solidFill>
              </a:rPr>
              <a:t>What is the minimum age and flight hours required of a airline transport pilot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721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categories Aircraft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are organized into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the certification process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.?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the minimum age and medical proof required for a student pilot desiring to become a certified as a sport pilot?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As a recreational pilot, what are the medical certificate requirements and list 3 flight limitations?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is the definition of a complex aircraft?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minimum age and flight hours required of a airline transport pilot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823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Certifications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4800599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 commercial airplane pilot must be able to operate a complex </a:t>
            </a:r>
            <a:r>
              <a:rPr lang="en-US" sz="2400" b="1" dirty="0" smtClean="0">
                <a:solidFill>
                  <a:srgbClr val="000000"/>
                </a:solidFill>
              </a:rPr>
              <a:t>airplane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complex aircraft must have retractable landing gear, movable flaps, and a controllable pitch propeller.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68019"/>
            <a:ext cx="3034861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66" y="1777999"/>
            <a:ext cx="281932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2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categories Aircraft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are organized into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the certification process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.?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the minimum age and medical proof required for a student pilot desiring to become a certified as a sport pilot?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As a recreational pilot, what are the medical certificate requirements and list 3 flight limitations?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definition of a complex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rgbClr val="0070C0"/>
                </a:solidFill>
              </a:rPr>
              <a:t>What is the minimum age and flight hours required of a airline transport pilot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823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Certifications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 Transport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52577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ATP Certificate is a prerequisite for acting as a pilot in command (PIC) of scheduled airline operations.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minimum pilot experience is 1,500 hours of flight time.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In </a:t>
            </a:r>
            <a:r>
              <a:rPr lang="en-US" sz="2400" b="1" dirty="0">
                <a:solidFill>
                  <a:srgbClr val="000000"/>
                </a:solidFill>
              </a:rPr>
              <a:t>addition, </a:t>
            </a:r>
            <a:r>
              <a:rPr lang="en-US" sz="2400" b="1" dirty="0">
                <a:solidFill>
                  <a:srgbClr val="FF0000"/>
                </a:solidFill>
              </a:rPr>
              <a:t>the pilot must be at least 23 years of age</a:t>
            </a:r>
            <a:r>
              <a:rPr lang="en-US" sz="2400" b="1" dirty="0">
                <a:solidFill>
                  <a:srgbClr val="000000"/>
                </a:solidFill>
              </a:rPr>
              <a:t>, be able to read, write, speak, and understand the English language, and be “of good moral standing.”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23558"/>
            <a:ext cx="28194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3706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29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1879 — In Ontario, Nellie Thurston becomes the first Canadian woman to fly in a balloon.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3720"/>
            <a:ext cx="3730666" cy="470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670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29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1911 — Mrs. A. Hewlett is the first British woman to gain a pilot's license.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2" y="3200400"/>
            <a:ext cx="4114800" cy="230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70" y="2591197"/>
            <a:ext cx="292477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365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36"/>
            <a:ext cx="4339828" cy="5334893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29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1929 — “Graf Zeppelin” lands at Lakehurst, New Jersey, completing round-the-world flight, begun on 8 August. 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distance flown was 20,000 miles in 21 days 7 hours. 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actual flying time was 263 hours 43 minutes.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971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30" y="3429001"/>
            <a:ext cx="1710559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304800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008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 lnSpcReduction="10000"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29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1938 — Flying from New York to Los Angeles, Major Alexander de </a:t>
            </a:r>
            <a:r>
              <a:rPr lang="en-US" sz="2800" dirty="0" err="1"/>
              <a:t>Seversky</a:t>
            </a:r>
            <a:r>
              <a:rPr lang="en-US" sz="2800" dirty="0"/>
              <a:t> makes an east-west transcontinental speed record flight of 10 hours 3 minutes. 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aircraft flown was a </a:t>
            </a:r>
            <a:r>
              <a:rPr lang="en-US" sz="2800" dirty="0" err="1"/>
              <a:t>Seversky</a:t>
            </a:r>
            <a:r>
              <a:rPr lang="en-US" sz="2800" dirty="0"/>
              <a:t> “Pursuit” powered by a Pratt &amp; Whitney “ Twin Wasp” engine.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5031"/>
            <a:ext cx="4003772" cy="259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11" y="1600730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46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33447"/>
              </p:ext>
            </p:extLst>
          </p:nvPr>
        </p:nvGraphicFramePr>
        <p:xfrm>
          <a:off x="554728" y="657054"/>
          <a:ext cx="8078788" cy="6166402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5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Ground School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lvl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 – Intro to Flying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5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 – Intro to Flying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 – Intro to Flying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 – Intro to Flying</a:t>
                      </a:r>
                    </a:p>
                    <a:p>
                      <a:pPr marL="0" marR="0" lvl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 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6166151" y="4419600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/>
              <a:ea typeface="ＭＳ Ｐゴシック" charset="-128"/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2014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42039" y="3962400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latin typeface="Helvetica Light"/>
              <a:ea typeface="ＭＳ Ｐゴシック" charset="-128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2779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82" tIns="50791" rIns="88882" bIns="50791"/>
          <a:lstStyle/>
          <a:p>
            <a:pPr algn="ctr" defTabSz="91400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 – Introduction to Flying</a:t>
            </a:r>
          </a:p>
          <a:p>
            <a:pPr algn="ctr" defTabSz="91400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</a:t>
            </a:r>
            <a:r>
              <a:rPr lang="en-US" sz="24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Knowledge</a:t>
            </a:r>
            <a:endParaRPr lang="en-US" sz="24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937000" cy="5107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468384" cy="45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84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4" y="1357313"/>
            <a:ext cx="8534549" cy="4054078"/>
          </a:xfrm>
        </p:spPr>
        <p:txBody>
          <a:bodyPr lIns="88882" tIns="50791" rIns="88882" bIns="50791" anchor="t"/>
          <a:lstStyle/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eligibility for pilot certificates.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available routes to flight instruction.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Practical Test Standards (PTS).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4" indent="0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274588"/>
            <a:ext cx="8229823" cy="1143000"/>
          </a:xfrm>
        </p:spPr>
        <p:txBody>
          <a:bodyPr lIns="88882" tIns="50791" rIns="88882" bIns="50791"/>
          <a:lstStyle/>
          <a:p>
            <a:pPr algn="l" defTabSz="91400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9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5239696"/>
            <a:ext cx="8507760" cy="1143000"/>
          </a:xfrm>
        </p:spPr>
        <p:txBody>
          <a:bodyPr lIns="88882" tIns="50791" rIns="88882" bIns="50791"/>
          <a:lstStyle/>
          <a:p>
            <a:pPr defTabSz="914004" eaLnBrk="1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Flying Over America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838200"/>
            <a:ext cx="349885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eteacorner.com/wp-content/uploads/2012/08/Flying-over-america-360x225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" y="1922360"/>
            <a:ext cx="4530253" cy="28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06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The Student Pilot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Certification Requirements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219200"/>
            <a:ext cx="5638799" cy="56322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medical certificate is obtained by passing a physical examination administered by a doctor who is an FAA-authorized AME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Medical certificates are designated as first class, second class, or third class.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Generally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first class is designed for the airline transport pilot; second class for the commercial pilot; and third class for the student, recreational, and private pilot.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36070"/>
            <a:ext cx="2871787" cy="519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0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The Student Pilot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Certification Requirements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5257799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Student Pilot Certificate is issued by an AME at the time of the student’s first medical examination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student certificate is valid until the last day of the month, 24 months after it was issued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84294"/>
            <a:ext cx="2771775" cy="501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The Student Pilot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Certification Requirements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5257799" cy="489363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FAA suggests the individual get a medical certificate before beginning flight training to avoid the expense of flight training that cannot be continued due to a medical condition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Balloon or glider pilots do not need a medical certificate, but do need to write a statement certifying that no medical defect exists </a:t>
            </a:r>
            <a:r>
              <a:rPr lang="en-US" sz="2400" b="1" dirty="0">
                <a:solidFill>
                  <a:srgbClr val="000000"/>
                </a:solidFill>
              </a:rPr>
              <a:t>that would prevent them from piloting a balloon or glider.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04938"/>
            <a:ext cx="2871787" cy="519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Certifications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4724399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 private pilot is one who flies for pleasure or personal business without accepting compensation for flying </a:t>
            </a:r>
            <a:r>
              <a:rPr lang="en-US" sz="2400" b="1" dirty="0">
                <a:solidFill>
                  <a:srgbClr val="000000"/>
                </a:solidFill>
              </a:rPr>
              <a:t>except in some very limited, specific circumstances.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Private Pilot Certificate is the certificate held by the majority of active </a:t>
            </a:r>
            <a:r>
              <a:rPr lang="en-US" sz="2400" b="1" dirty="0" smtClean="0">
                <a:solidFill>
                  <a:srgbClr val="000000"/>
                </a:solidFill>
              </a:rPr>
              <a:t>pilots.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401309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Certifications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143000"/>
            <a:ext cx="5105399" cy="56322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It </a:t>
            </a:r>
            <a:r>
              <a:rPr lang="en-US" sz="2400" b="1" dirty="0">
                <a:solidFill>
                  <a:srgbClr val="FF0000"/>
                </a:solidFill>
              </a:rPr>
              <a:t>allows command of any aircraft </a:t>
            </a:r>
            <a:r>
              <a:rPr lang="en-US" sz="2400" b="1" dirty="0" smtClean="0">
                <a:solidFill>
                  <a:srgbClr val="FF0000"/>
                </a:solidFill>
              </a:rPr>
              <a:t> for </a:t>
            </a:r>
            <a:r>
              <a:rPr lang="en-US" sz="2400" b="1" dirty="0">
                <a:solidFill>
                  <a:srgbClr val="FF0000"/>
                </a:solidFill>
              </a:rPr>
              <a:t>any noncommercial purpose, and gives almost unlimited authority to fly under VFR.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Passengers </a:t>
            </a:r>
            <a:r>
              <a:rPr lang="en-US" sz="2400" b="1" dirty="0">
                <a:solidFill>
                  <a:srgbClr val="000000"/>
                </a:solidFill>
              </a:rPr>
              <a:t>may be carried, and flight in furtherance of a business is permitted; however, a </a:t>
            </a:r>
            <a:r>
              <a:rPr lang="en-US" sz="2400" b="1" dirty="0">
                <a:solidFill>
                  <a:srgbClr val="FF0000"/>
                </a:solidFill>
              </a:rPr>
              <a:t>private pilot may not be compensated in any way for services as a pilot</a:t>
            </a:r>
            <a:r>
              <a:rPr lang="en-US" sz="2400" b="1" dirty="0">
                <a:solidFill>
                  <a:srgbClr val="000000"/>
                </a:solidFill>
              </a:rPr>
              <a:t>, although passengers can pay a pro rata share of flight expenses, such as fuel or rental costs.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84046"/>
            <a:ext cx="3281362" cy="19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the categories Aircraft </a:t>
            </a:r>
            <a:r>
              <a:rPr lang="en-US" sz="2500" b="1" dirty="0">
                <a:solidFill>
                  <a:srgbClr val="0070C0"/>
                </a:solidFill>
              </a:rPr>
              <a:t>are organized into </a:t>
            </a:r>
            <a:r>
              <a:rPr lang="en-US" sz="2500" b="1" dirty="0" smtClean="0">
                <a:solidFill>
                  <a:srgbClr val="0070C0"/>
                </a:solidFill>
              </a:rPr>
              <a:t>during </a:t>
            </a:r>
            <a:r>
              <a:rPr lang="en-US" sz="2500" b="1" dirty="0">
                <a:solidFill>
                  <a:srgbClr val="0070C0"/>
                </a:solidFill>
              </a:rPr>
              <a:t>the certification process</a:t>
            </a:r>
            <a:r>
              <a:rPr lang="en-US" sz="2500" b="1" dirty="0" smtClean="0">
                <a:solidFill>
                  <a:srgbClr val="0070C0"/>
                </a:solidFill>
              </a:rPr>
              <a:t>.?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the minimum age and medical proof required for a student pilot desiring to become a certified as a sport pilot?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As a recreational pilot, what are the medical certificate requirements and list 3 flight limitations?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definition of a complex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minimum age and flight hours required of a airline transport pilot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823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Flight School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141 and Part 61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4343399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All flight training </a:t>
            </a:r>
            <a:r>
              <a:rPr lang="en-US" sz="2400" b="1" dirty="0">
                <a:solidFill>
                  <a:srgbClr val="000000"/>
                </a:solidFill>
              </a:rPr>
              <a:t>is conducted under the auspices of the FAA following the regulations </a:t>
            </a:r>
            <a:r>
              <a:rPr lang="en-US" sz="2400" b="1" dirty="0">
                <a:solidFill>
                  <a:srgbClr val="FF0000"/>
                </a:solidFill>
              </a:rPr>
              <a:t>outlined in either 14 CFR part 141 or 61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14 </a:t>
            </a:r>
            <a:r>
              <a:rPr lang="en-US" sz="2400" b="1" dirty="0">
                <a:solidFill>
                  <a:srgbClr val="FF0000"/>
                </a:solidFill>
              </a:rPr>
              <a:t>CFR part 141 flight schools are certificated by the FAA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45" y="4431268"/>
            <a:ext cx="388285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4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Flight School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141 and Part 61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4343399" cy="267764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14 CFR part 61 outlines certificate and rating requirements </a:t>
            </a:r>
            <a:r>
              <a:rPr lang="en-US" sz="2400" b="1" dirty="0">
                <a:solidFill>
                  <a:srgbClr val="000000"/>
                </a:solidFill>
              </a:rPr>
              <a:t>for pilot certification through </a:t>
            </a:r>
            <a:r>
              <a:rPr lang="en-US" sz="2400" b="1" dirty="0" err="1">
                <a:solidFill>
                  <a:srgbClr val="FF0000"/>
                </a:solidFill>
              </a:rPr>
              <a:t>noncertificated</a:t>
            </a:r>
            <a:r>
              <a:rPr lang="en-US" sz="2400" b="1" dirty="0">
                <a:solidFill>
                  <a:srgbClr val="FF0000"/>
                </a:solidFill>
              </a:rPr>
              <a:t> schools </a:t>
            </a:r>
            <a:r>
              <a:rPr lang="en-US" sz="2400" b="1" dirty="0">
                <a:solidFill>
                  <a:srgbClr val="000000"/>
                </a:solidFill>
              </a:rPr>
              <a:t>and individual flight instructors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45" y="4431268"/>
            <a:ext cx="388285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Flight School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141 and Part 61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4343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14 </a:t>
            </a:r>
            <a:r>
              <a:rPr lang="en-US" sz="2400" b="1" dirty="0">
                <a:solidFill>
                  <a:srgbClr val="FF0000"/>
                </a:solidFill>
              </a:rPr>
              <a:t>CFR part 61 dictates the required minimum flight experience and knowledge-based training necessary to gain a specific pilot’s license</a:t>
            </a:r>
            <a:r>
              <a:rPr lang="en-US" sz="2400" b="1" dirty="0">
                <a:solidFill>
                  <a:srgbClr val="000000"/>
                </a:solidFill>
              </a:rPr>
              <a:t>, but it does not stipulate how the training is to be organized.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45" y="4431268"/>
            <a:ext cx="388285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Certifications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4343399" cy="415496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If </a:t>
            </a:r>
            <a:r>
              <a:rPr lang="en-US" sz="2400" b="1" dirty="0">
                <a:solidFill>
                  <a:srgbClr val="FF0000"/>
                </a:solidFill>
              </a:rPr>
              <a:t>training under 14 CFR part 61</a:t>
            </a:r>
            <a:r>
              <a:rPr lang="en-US" sz="2400" b="1" dirty="0">
                <a:solidFill>
                  <a:srgbClr val="000000"/>
                </a:solidFill>
              </a:rPr>
              <a:t>, experience requirements </a:t>
            </a:r>
            <a:r>
              <a:rPr lang="en-US" sz="2400" b="1" dirty="0" smtClean="0">
                <a:solidFill>
                  <a:srgbClr val="000000"/>
                </a:solidFill>
              </a:rPr>
              <a:t>include: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at </a:t>
            </a:r>
            <a:r>
              <a:rPr lang="en-US" sz="2400" b="1" dirty="0">
                <a:solidFill>
                  <a:srgbClr val="000000"/>
                </a:solidFill>
              </a:rPr>
              <a:t>least </a:t>
            </a:r>
            <a:r>
              <a:rPr lang="en-US" sz="2400" b="1" dirty="0">
                <a:solidFill>
                  <a:srgbClr val="FF0000"/>
                </a:solidFill>
              </a:rPr>
              <a:t>40 hours of piloting time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including </a:t>
            </a:r>
            <a:r>
              <a:rPr lang="en-US" sz="2400" b="1" dirty="0">
                <a:solidFill>
                  <a:srgbClr val="FF0000"/>
                </a:solidFill>
              </a:rPr>
              <a:t>20 hours of flight with an instructor 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10 </a:t>
            </a:r>
            <a:r>
              <a:rPr lang="en-US" sz="2400" b="1" dirty="0">
                <a:solidFill>
                  <a:srgbClr val="FF0000"/>
                </a:solidFill>
              </a:rPr>
              <a:t>hours of solo flight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45" y="4431268"/>
            <a:ext cx="388285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4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Knowledge and Skills Examinations</a:t>
            </a:r>
            <a:br>
              <a:rPr lang="en-US" sz="4000" b="1" dirty="0" smtClean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Examination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55625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knowledge test is the computer portion of the exams taken to obtain pilot certification.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test contains questions of the objective, multiple-choice type.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To </a:t>
            </a:r>
            <a:r>
              <a:rPr lang="en-US" sz="2400" b="1" dirty="0">
                <a:solidFill>
                  <a:srgbClr val="FF0000"/>
                </a:solidFill>
              </a:rPr>
              <a:t>pass, a minimum score of 70 must be attained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84" y="4343400"/>
            <a:ext cx="3515115" cy="236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41" y="1384294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Knowledge and Skills Examinations</a:t>
            </a:r>
            <a:br>
              <a:rPr lang="en-US" sz="4000" b="1" dirty="0"/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Examination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61721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If </a:t>
            </a:r>
            <a:r>
              <a:rPr lang="en-US" sz="2400" b="1" dirty="0">
                <a:solidFill>
                  <a:srgbClr val="000000"/>
                </a:solidFill>
              </a:rPr>
              <a:t>pursuing a </a:t>
            </a:r>
            <a:r>
              <a:rPr lang="en-US" sz="2400" b="1" dirty="0">
                <a:solidFill>
                  <a:srgbClr val="FF0000"/>
                </a:solidFill>
              </a:rPr>
              <a:t>recreational pilot or private pilot certificate</a:t>
            </a:r>
            <a:r>
              <a:rPr lang="en-US" sz="2400" b="1" dirty="0">
                <a:solidFill>
                  <a:srgbClr val="000000"/>
                </a:solidFill>
              </a:rPr>
              <a:t>, it is important to become familiar with </a:t>
            </a:r>
            <a:r>
              <a:rPr lang="en-US" sz="2400" b="1" dirty="0">
                <a:solidFill>
                  <a:srgbClr val="FF0000"/>
                </a:solidFill>
              </a:rPr>
              <a:t>14 CFR part 61, section 61.23, Medical Certificates: Requirements and Duration</a:t>
            </a:r>
            <a:r>
              <a:rPr lang="en-US" sz="2400" b="1" dirty="0">
                <a:solidFill>
                  <a:srgbClr val="000000"/>
                </a:solidFill>
              </a:rPr>
              <a:t>;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14 </a:t>
            </a:r>
            <a:r>
              <a:rPr lang="en-US" sz="2400" b="1" dirty="0">
                <a:solidFill>
                  <a:srgbClr val="000000"/>
                </a:solidFill>
              </a:rPr>
              <a:t>CFR section 61.35, Knowledge Test: Prerequisites and Passing Grades; and 14 CFR section 61.83, Eligibility Requirements for Student Pilot, for detailed information pertaining to prerequisites and eligibility.</a:t>
            </a:r>
          </a:p>
        </p:txBody>
      </p:sp>
      <p:pic>
        <p:nvPicPr>
          <p:cNvPr id="110594" name="Picture 2" descr="https://lh3.ggpht.com/NkHftlbqINzg9sloUdc1o8jRBMhyI7UI5mYVHcEiIW_7nDp5TasH_T4Y4s4QvqOG4p4=w17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20573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Knowledge and Skills Examinations</a:t>
            </a:r>
            <a:br>
              <a:rPr lang="en-US" sz="4000" b="1" dirty="0"/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Examination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6172199" cy="415496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FAA has developed PTSs for FAA pilot certificates and associated ratings.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These </a:t>
            </a:r>
            <a:r>
              <a:rPr lang="en-US" sz="2400" b="1" dirty="0">
                <a:solidFill>
                  <a:srgbClr val="000000"/>
                </a:solidFill>
              </a:rPr>
              <a:t>practical tests are administered by FAA ASIs and DPEs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14 </a:t>
            </a:r>
            <a:r>
              <a:rPr lang="en-US" sz="2400" b="1" dirty="0">
                <a:solidFill>
                  <a:srgbClr val="FF0000"/>
                </a:solidFill>
              </a:rPr>
              <a:t>CFR part 61 specifies the areas of operation in which knowledge and skill must be demonstrated by the applicant.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799"/>
            <a:ext cx="3095625" cy="19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9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Knowledge and Skills Examinations</a:t>
            </a:r>
            <a:br>
              <a:rPr lang="en-US" sz="4000" b="1" dirty="0"/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Examination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61721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flight proficiency maneuvers listed in 14 CFR part 61 </a:t>
            </a:r>
            <a:r>
              <a:rPr lang="en-US" sz="2400" b="1" dirty="0">
                <a:solidFill>
                  <a:srgbClr val="000000"/>
                </a:solidFill>
              </a:rPr>
              <a:t>are the standard skill requirements for certification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They </a:t>
            </a:r>
            <a:r>
              <a:rPr lang="en-US" sz="2400" b="1" dirty="0">
                <a:solidFill>
                  <a:srgbClr val="000000"/>
                </a:solidFill>
              </a:rPr>
              <a:t>are outlined in the PTS as “areas of operation</a:t>
            </a:r>
            <a:r>
              <a:rPr lang="en-US" sz="2400" b="1" dirty="0" smtClean="0">
                <a:solidFill>
                  <a:srgbClr val="000000"/>
                </a:solidFill>
              </a:rPr>
              <a:t>.”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These </a:t>
            </a:r>
            <a:r>
              <a:rPr lang="en-US" sz="2400" b="1" dirty="0">
                <a:solidFill>
                  <a:srgbClr val="000000"/>
                </a:solidFill>
              </a:rPr>
              <a:t>are phases of the practical test arranged in a logical sequence within the standard.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They </a:t>
            </a:r>
            <a:r>
              <a:rPr lang="en-US" sz="2400" b="1" dirty="0">
                <a:solidFill>
                  <a:srgbClr val="FF0000"/>
                </a:solidFill>
              </a:rPr>
              <a:t>begin with preflight preparation and end with </a:t>
            </a:r>
            <a:r>
              <a:rPr lang="en-US" sz="2400" b="1" dirty="0" err="1">
                <a:solidFill>
                  <a:srgbClr val="FF0000"/>
                </a:solidFill>
              </a:rPr>
              <a:t>postflight</a:t>
            </a:r>
            <a:r>
              <a:rPr lang="en-US" sz="2400" b="1" dirty="0">
                <a:solidFill>
                  <a:srgbClr val="FF0000"/>
                </a:solidFill>
              </a:rPr>
              <a:t> procedures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09616"/>
            <a:ext cx="2895600" cy="184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4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7224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4" y="1357313"/>
            <a:ext cx="8534549" cy="4054078"/>
          </a:xfrm>
        </p:spPr>
        <p:txBody>
          <a:bodyPr lIns="88882" tIns="50791" rIns="88882" bIns="50791" anchor="t"/>
          <a:lstStyle/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eligibility for pilot certificates.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available routes to flight instruction.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role of the Certificated Flight Instructor (CFI) and Designated Pilot Examiner (DPE) in flight training.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Practical Test Standards (PTS).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4" indent="0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274588"/>
            <a:ext cx="8229823" cy="1143000"/>
          </a:xfrm>
        </p:spPr>
        <p:txBody>
          <a:bodyPr lIns="88882" tIns="50791" rIns="88882" bIns="50791"/>
          <a:lstStyle/>
          <a:p>
            <a:pPr algn="l" defTabSz="91400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59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Aircraft Certification Categories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5562599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Aircraft are organized into categories during the certification process.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Normal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Utility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Transport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Acrobatic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Restricted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Experimental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bruceair.com/extra300l/images/E300LFormation-Mt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809875" cy="15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enithair.com/stolch750/images/ata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57937"/>
            <a:ext cx="2986088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ecaedere.com/wp-content/uploads/2013/08/delta-airlines-shows-how-to-apologiz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771776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arm5.static.flickr.com/4123/4769229943_c2a635db4f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1718635" cy="2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freewebs.com/evansfarms/3778027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88420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hivethebrigade.files.wordpress.com/2010/07/experimental-aircraft-11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11" y="5159647"/>
            <a:ext cx="2205652" cy="16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Knowledge and Skills Examinations</a:t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60197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applicant will be asked to present the following documentation: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• FAA Form 8710-1 (8710.11 for sport pilot applicants), Application for an Airman Certificate and/or Rating, with the flight instructor’s recommendation.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• An Airman Knowledge Test Report with a satisfactory grade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495800"/>
            <a:ext cx="4010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Knowledge and Skills Examinations</a:t>
            </a:r>
            <a:br>
              <a:rPr lang="en-US" sz="4000" b="1" dirty="0"/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Examination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60197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medical certificate (not required for glider or balloon), and a student pilot certificate endorsed by a flight instructor for solo, solo cross-country (airplane and rotorcraft), and for the make and model </a:t>
            </a:r>
            <a:r>
              <a:rPr lang="en-US" sz="2400" b="1" dirty="0" smtClean="0">
                <a:solidFill>
                  <a:srgbClr val="000000"/>
                </a:solidFill>
              </a:rPr>
              <a:t>aircraft to </a:t>
            </a:r>
            <a:r>
              <a:rPr lang="en-US" sz="2400" b="1" dirty="0">
                <a:solidFill>
                  <a:srgbClr val="000000"/>
                </a:solidFill>
              </a:rPr>
              <a:t>be used for the practical test (driver’s license or medical certificate for sport pilot applicants).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pilot log book records.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graduation certificate from an FAA-approved school (if applicable).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5225"/>
            <a:ext cx="2792179" cy="17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3406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4698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categories Aircraft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are organized into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the certification process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.?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is the minimum age and medical proof required for a student pilot desiring to become a certified as a sport pilot?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As a recreational pilot, what are the medical certificate requirements and list 3 flight limitations?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definition of a complex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minimum age and flight hours required of a airline transport pilot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823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Certifications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47243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To earn a Sport Pilot Certificate</a:t>
            </a:r>
            <a:r>
              <a:rPr lang="en-US" sz="2400" b="1" dirty="0">
                <a:solidFill>
                  <a:srgbClr val="000000"/>
                </a:solidFill>
              </a:rPr>
              <a:t>, one must: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Be </a:t>
            </a:r>
            <a:r>
              <a:rPr lang="en-US" sz="2400" b="1" dirty="0">
                <a:solidFill>
                  <a:srgbClr val="FF0000"/>
                </a:solidFill>
              </a:rPr>
              <a:t>at least 16 to become a student sport pilot (14 for glider).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Be </a:t>
            </a:r>
            <a:r>
              <a:rPr lang="en-US" sz="2400" b="1" dirty="0">
                <a:solidFill>
                  <a:srgbClr val="000000"/>
                </a:solidFill>
              </a:rPr>
              <a:t>at least 17 to test for a sport pilot certificate (16 for gliders).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Be </a:t>
            </a:r>
            <a:r>
              <a:rPr lang="en-US" sz="2400" b="1" dirty="0">
                <a:solidFill>
                  <a:srgbClr val="000000"/>
                </a:solidFill>
              </a:rPr>
              <a:t>able to read, write, and understand English.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Hold </a:t>
            </a:r>
            <a:r>
              <a:rPr lang="en-US" sz="2400" b="1" dirty="0">
                <a:solidFill>
                  <a:srgbClr val="FF0000"/>
                </a:solidFill>
              </a:rPr>
              <a:t>a current and valid driver’s license as evidence of medical eligibility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81" y="1384294"/>
            <a:ext cx="3348037" cy="441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categories Aircraft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are organized into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the certification process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.?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the minimum age and medical proof required for a student pilot desiring to become a certified as a sport pilot?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As a recreational pilot, what are the medical certificate requirements and list 3 flight limitations?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definition of a complex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minimum age and flight hours required of a airline transport pilot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823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Certifications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Recreational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700762"/>
            <a:ext cx="4724399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logbook endorsement from an instructor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Pass </a:t>
            </a:r>
            <a:r>
              <a:rPr lang="en-US" sz="2400" b="1" dirty="0">
                <a:solidFill>
                  <a:srgbClr val="FF0000"/>
                </a:solidFill>
              </a:rPr>
              <a:t>the required practical test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Third-class </a:t>
            </a:r>
            <a:r>
              <a:rPr lang="en-US" sz="2400" b="1" dirty="0">
                <a:solidFill>
                  <a:srgbClr val="FF0000"/>
                </a:solidFill>
              </a:rPr>
              <a:t>medical certificate </a:t>
            </a:r>
            <a:r>
              <a:rPr lang="en-US" sz="2400" b="1" dirty="0">
                <a:solidFill>
                  <a:srgbClr val="000000"/>
                </a:solidFill>
              </a:rPr>
              <a:t>issued under part 14 CFR part 67, except for gliders and balloons—medical eligibility not required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043237" cy="401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2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Certifications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Recreational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5105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As a recreational pilot, </a:t>
            </a:r>
            <a:r>
              <a:rPr lang="en-US" sz="2400" b="1" dirty="0">
                <a:solidFill>
                  <a:srgbClr val="FF0000"/>
                </a:solidFill>
              </a:rPr>
              <a:t>cross-country flight is limited to a 50 NM range </a:t>
            </a:r>
            <a:r>
              <a:rPr lang="en-US" sz="2400" b="1" dirty="0">
                <a:solidFill>
                  <a:srgbClr val="000000"/>
                </a:solidFill>
              </a:rPr>
              <a:t>from departure airport but is permitted with additional training per 14 CFR section 61.101(c).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Additional </a:t>
            </a:r>
            <a:r>
              <a:rPr lang="en-US" sz="2400" b="1" dirty="0">
                <a:solidFill>
                  <a:srgbClr val="000000"/>
                </a:solidFill>
              </a:rPr>
              <a:t>limitations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flight </a:t>
            </a:r>
            <a:r>
              <a:rPr lang="en-US" sz="2400" b="1" dirty="0">
                <a:solidFill>
                  <a:srgbClr val="FF0000"/>
                </a:solidFill>
              </a:rPr>
              <a:t>during the </a:t>
            </a:r>
            <a:r>
              <a:rPr lang="en-US" sz="2400" b="1" dirty="0" smtClean="0">
                <a:solidFill>
                  <a:srgbClr val="FF0000"/>
                </a:solidFill>
              </a:rPr>
              <a:t>day</a:t>
            </a:r>
          </a:p>
          <a:p>
            <a:pPr marL="799995" lvl="1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 </a:t>
            </a:r>
            <a:r>
              <a:rPr lang="en-US" sz="2400" b="1" dirty="0">
                <a:solidFill>
                  <a:srgbClr val="FF0000"/>
                </a:solidFill>
              </a:rPr>
              <a:t>flying in airspace where communications with </a:t>
            </a:r>
            <a:r>
              <a:rPr lang="en-US" sz="2400" b="1" dirty="0" smtClean="0">
                <a:solidFill>
                  <a:srgbClr val="FF0000"/>
                </a:solidFill>
              </a:rPr>
              <a:t>ATC </a:t>
            </a:r>
            <a:r>
              <a:rPr lang="en-US" sz="2400" b="1" dirty="0">
                <a:solidFill>
                  <a:srgbClr val="000000"/>
                </a:solidFill>
              </a:rPr>
              <a:t>are </a:t>
            </a:r>
            <a:r>
              <a:rPr lang="en-US" sz="2400" b="1" dirty="0">
                <a:solidFill>
                  <a:srgbClr val="FF0000"/>
                </a:solidFill>
              </a:rPr>
              <a:t>required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3103"/>
            <a:ext cx="3119437" cy="41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2354</TotalTime>
  <Words>2006</Words>
  <Application>Microsoft Office PowerPoint</Application>
  <PresentationFormat>On-screen Show (4:3)</PresentationFormat>
  <Paragraphs>297</Paragraphs>
  <Slides>44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1_Office Theme</vt:lpstr>
      <vt:lpstr>2_Office Theme</vt:lpstr>
      <vt:lpstr>3_Office Theme</vt:lpstr>
      <vt:lpstr>Office Theme</vt:lpstr>
      <vt:lpstr>Warm-Up – 8/29 – 10 minutes</vt:lpstr>
      <vt:lpstr>Questions / Comments</vt:lpstr>
      <vt:lpstr>Warm-Up – 8/29 – 10 minutes</vt:lpstr>
      <vt:lpstr>Aircraft Certification Categories</vt:lpstr>
      <vt:lpstr>Warm-Up – 8/29 – 10 minutes</vt:lpstr>
      <vt:lpstr>Pilot Certifications Sport Pilot</vt:lpstr>
      <vt:lpstr>Warm-Up – 8/29 – 10 minutes</vt:lpstr>
      <vt:lpstr>Pilot Certifications Recreational Pilot</vt:lpstr>
      <vt:lpstr>Pilot Certifications Recreational Pilot</vt:lpstr>
      <vt:lpstr>Warm-Up – 8/29 – 10 minutes</vt:lpstr>
      <vt:lpstr>Pilot Certifications Commercial Pilot</vt:lpstr>
      <vt:lpstr>Warm-Up – 8/29 – 10 minutes</vt:lpstr>
      <vt:lpstr>Pilot Certifications Airline Transport Pilot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Flying Over America</vt:lpstr>
      <vt:lpstr>The Student Pilot Medical Certification Requirements</vt:lpstr>
      <vt:lpstr>The Student Pilot Medical Certification Requirements</vt:lpstr>
      <vt:lpstr>The Student Pilot Medical Certification Requirements</vt:lpstr>
      <vt:lpstr>Pilot Certifications Private Pilot</vt:lpstr>
      <vt:lpstr>Pilot Certifications Private Pilot</vt:lpstr>
      <vt:lpstr>Flight School Part 141 and Part 61</vt:lpstr>
      <vt:lpstr>Flight School Part 141 and Part 61</vt:lpstr>
      <vt:lpstr>Flight School Part 141 and Part 61</vt:lpstr>
      <vt:lpstr>Pilot Certifications Private Pilot</vt:lpstr>
      <vt:lpstr>Knowledge and Skills Examinations Knowledge Examination</vt:lpstr>
      <vt:lpstr>Knowledge and Skills Examinations Knowledge Examination</vt:lpstr>
      <vt:lpstr>Knowledge and Skills Examinations Practical Examination</vt:lpstr>
      <vt:lpstr>Knowledge and Skills Examinations Practical Examination</vt:lpstr>
      <vt:lpstr>Questions / Comments</vt:lpstr>
      <vt:lpstr>Today’s Mission Requirements</vt:lpstr>
      <vt:lpstr>Questions / Comments</vt:lpstr>
      <vt:lpstr>Knowledge and Skills Examinations Practical Examination</vt:lpstr>
      <vt:lpstr>Knowledge and Skills Examinations Practical Examination</vt:lpstr>
      <vt:lpstr>Questions / Comments</vt:lpstr>
      <vt:lpstr>Questions /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164</cp:revision>
  <dcterms:created xsi:type="dcterms:W3CDTF">2011-08-16T23:18:18Z</dcterms:created>
  <dcterms:modified xsi:type="dcterms:W3CDTF">2014-08-24T14:21:39Z</dcterms:modified>
</cp:coreProperties>
</file>