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12" r:id="rId3"/>
    <p:sldMasterId id="2147483728" r:id="rId4"/>
  </p:sldMasterIdLst>
  <p:notesMasterIdLst>
    <p:notesMasterId r:id="rId57"/>
  </p:notesMasterIdLst>
  <p:sldIdLst>
    <p:sldId id="385" r:id="rId5"/>
    <p:sldId id="399" r:id="rId6"/>
    <p:sldId id="638" r:id="rId7"/>
    <p:sldId id="633" r:id="rId8"/>
    <p:sldId id="639" r:id="rId9"/>
    <p:sldId id="634" r:id="rId10"/>
    <p:sldId id="640" r:id="rId11"/>
    <p:sldId id="635" r:id="rId12"/>
    <p:sldId id="641" r:id="rId13"/>
    <p:sldId id="636" r:id="rId14"/>
    <p:sldId id="642" r:id="rId15"/>
    <p:sldId id="637" r:id="rId16"/>
    <p:sldId id="396" r:id="rId17"/>
    <p:sldId id="652" r:id="rId18"/>
    <p:sldId id="653" r:id="rId19"/>
    <p:sldId id="654" r:id="rId20"/>
    <p:sldId id="632" r:id="rId21"/>
    <p:sldId id="655" r:id="rId22"/>
    <p:sldId id="294" r:id="rId23"/>
    <p:sldId id="295" r:id="rId24"/>
    <p:sldId id="312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92" r:id="rId34"/>
    <p:sldId id="593" r:id="rId35"/>
    <p:sldId id="594" r:id="rId36"/>
    <p:sldId id="595" r:id="rId37"/>
    <p:sldId id="353" r:id="rId38"/>
    <p:sldId id="596" r:id="rId39"/>
    <p:sldId id="598" r:id="rId40"/>
    <p:sldId id="599" r:id="rId41"/>
    <p:sldId id="600" r:id="rId42"/>
    <p:sldId id="601" r:id="rId43"/>
    <p:sldId id="602" r:id="rId44"/>
    <p:sldId id="603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356" r:id="rId56"/>
  </p:sldIdLst>
  <p:sldSz cx="9144000" cy="6858000" type="screen4x3"/>
  <p:notesSz cx="6858000" cy="9144000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84" autoAdjust="0"/>
    <p:restoredTop sz="94660"/>
  </p:normalViewPr>
  <p:slideViewPr>
    <p:cSldViewPr showGuides="1">
      <p:cViewPr>
        <p:scale>
          <a:sx n="54" d="100"/>
          <a:sy n="54" d="100"/>
        </p:scale>
        <p:origin x="-126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731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1296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39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7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780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0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6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81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54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30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29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35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7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86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84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3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8042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5809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40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3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FAA%20Chapter%202%20Aircraft%20Structures&amp;source=images&amp;cd=&amp;cad=rja&amp;docid=rDK8xT-2KiAEYM&amp;tbnid=1GMKLR5fXweeFM:&amp;ved=0CAUQjRw&amp;url=http://www.slideshare.net/junio_oliveira/aircraft-structure-chapter-2&amp;ei=jjIIUsr8IqWGyAGD7oDADw&amp;bvm=bv.50500085,d.b2I&amp;psig=AFQjCNFu3pUFqxmJt-iZj6LgGtHca4-8lA&amp;ust=137635533685991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Aviation%20Videos/Top%2010%20Fastest%20%20Aircraft%20In%20The%20World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</a:t>
            </a:r>
            <a:r>
              <a:rPr lang="en-US" sz="2500" b="1" dirty="0" smtClean="0">
                <a:solidFill>
                  <a:srgbClr val="0070C0"/>
                </a:solidFill>
              </a:rPr>
              <a:t>parts of the aircraft are included within the empennage?</a:t>
            </a:r>
            <a:endParaRPr lang="en-US" sz="25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What is the second type of empennage design?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the landing gear called conventional.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are the two ways to steer an aircraft while on the ground?</a:t>
            </a:r>
            <a:endParaRPr lang="en-US" b="1" dirty="0">
              <a:solidFill>
                <a:schemeClr val="tx1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the pressure locations on a propeller.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8/28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095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Gear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Most </a:t>
            </a:r>
            <a:r>
              <a:rPr lang="en-US" sz="2400" b="1" dirty="0">
                <a:solidFill>
                  <a:srgbClr val="FF0000"/>
                </a:solidFill>
              </a:rPr>
              <a:t>aircraft are steered by moving the rudder pedals</a:t>
            </a:r>
            <a:r>
              <a:rPr lang="en-US" sz="2400" b="1" dirty="0">
                <a:solidFill>
                  <a:srgbClr val="000000"/>
                </a:solidFill>
              </a:rPr>
              <a:t>, whether </a:t>
            </a:r>
            <a:r>
              <a:rPr lang="en-US" sz="2400" b="1" dirty="0" err="1">
                <a:solidFill>
                  <a:srgbClr val="000000"/>
                </a:solidFill>
              </a:rPr>
              <a:t>nosewheel</a:t>
            </a:r>
            <a:r>
              <a:rPr lang="en-US" sz="2400" b="1" dirty="0">
                <a:solidFill>
                  <a:srgbClr val="000000"/>
                </a:solidFill>
              </a:rPr>
              <a:t> or </a:t>
            </a:r>
            <a:r>
              <a:rPr lang="en-US" sz="2400" b="1" dirty="0" err="1">
                <a:solidFill>
                  <a:srgbClr val="000000"/>
                </a:solidFill>
              </a:rPr>
              <a:t>tailwheel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Additionally</a:t>
            </a:r>
            <a:r>
              <a:rPr lang="en-US" sz="2400" b="1" dirty="0">
                <a:solidFill>
                  <a:srgbClr val="000000"/>
                </a:solidFill>
              </a:rPr>
              <a:t>, some aircraft are </a:t>
            </a:r>
            <a:r>
              <a:rPr lang="en-US" sz="2400" b="1" dirty="0">
                <a:solidFill>
                  <a:srgbClr val="FF0000"/>
                </a:solidFill>
              </a:rPr>
              <a:t>steered by </a:t>
            </a:r>
            <a:r>
              <a:rPr lang="en-US" sz="2400" b="1" dirty="0" smtClean="0">
                <a:solidFill>
                  <a:srgbClr val="FF0000"/>
                </a:solidFill>
              </a:rPr>
              <a:t>using differential braking (alternating the application of brakes on one side then the other).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213104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parts of the aircraft are included within the empennage?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second type of empennage design?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landing gear called conventional.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two ways to steer an aircraft while on the ground?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the pressure locations on a propeller.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8/28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648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295400"/>
            <a:ext cx="3962399" cy="56322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propeller is a rotating airfoil that produces thrust through aerodynamic action.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low pressure area is formed at the back of the propeller’s airfoil, and high pressure is produced at the face of the propeller</a:t>
            </a:r>
            <a:r>
              <a:rPr lang="en-US" sz="2400" b="1" dirty="0">
                <a:solidFill>
                  <a:srgbClr val="000000"/>
                </a:solidFill>
              </a:rPr>
              <a:t>, similar to the way lift is generated by an airfoil used as a lifting surface or wing.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0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1908 — The United States Army accepts its first dirigible.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It is 96 feet long, with a 20-hp Curtiss engine.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1"/>
            <a:ext cx="3018944" cy="213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18643"/>
            <a:ext cx="3676650" cy="453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043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1923 — A New World refueled flight duration record of 37 hours 15 minutes 4.8 seconds set.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75" y="3002006"/>
            <a:ext cx="5011226" cy="33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67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1957 — A record altitude for manned aircraft is achieved by the RAF Canberra serial no. WK 163 piloted by chief test pilot M. </a:t>
            </a:r>
            <a:r>
              <a:rPr lang="en-US" sz="2800" dirty="0" err="1"/>
              <a:t>Randrup</a:t>
            </a:r>
            <a:r>
              <a:rPr lang="en-US" sz="2800" dirty="0"/>
              <a:t>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He flies the aircraft to 70,310 ft. with the aid of a Double Scorpion rocket motor.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34" y="1447800"/>
            <a:ext cx="3762375" cy="250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33" y="4039134"/>
            <a:ext cx="3575339" cy="268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899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99" y="175260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01757"/>
              </p:ext>
            </p:extLst>
          </p:nvPr>
        </p:nvGraphicFramePr>
        <p:xfrm>
          <a:off x="554728" y="657054"/>
          <a:ext cx="8078788" cy="6420402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Intro to Flying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Intro to Flying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Intro to Flying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Structure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Structure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Structure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Structure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6013751" y="4591853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8268" y="-112387"/>
            <a:ext cx="34317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August 2015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589639" y="4068097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82" tIns="50791" rIns="88882" bIns="50791"/>
          <a:lstStyle/>
          <a:p>
            <a:pPr algn="ctr" defTabSz="91400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2 – Aircraft Structure</a:t>
            </a:r>
          </a:p>
          <a:p>
            <a:pPr algn="ctr" defTabSz="91400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</a:t>
            </a:r>
            <a:r>
              <a:rPr lang="en-US" sz="24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Knowledge</a:t>
            </a:r>
            <a:endParaRPr lang="en-US" sz="24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937000" cy="5107739"/>
          </a:xfrm>
          <a:prstGeom prst="rect">
            <a:avLst/>
          </a:prstGeom>
        </p:spPr>
      </p:pic>
      <p:pic>
        <p:nvPicPr>
          <p:cNvPr id="1026" name="Picture 2" descr="http://image.slidesharecdn.com/phak-chapter02-130113084921-phpapp02/95/slide-1-638.jpg?135808861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72" y="1540690"/>
            <a:ext cx="3501628" cy="45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4" y="1357313"/>
            <a:ext cx="8534549" cy="4054078"/>
          </a:xfrm>
        </p:spPr>
        <p:txBody>
          <a:bodyPr lIns="88882" tIns="50791" rIns="88882" bIns="50791" anchor="t"/>
          <a:lstStyle/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major components of an aircraft.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lvl="0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subcomponents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of an aircraft.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types of aircraft construction.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4" indent="0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274588"/>
            <a:ext cx="8229823" cy="1143000"/>
          </a:xfrm>
        </p:spPr>
        <p:txBody>
          <a:bodyPr lIns="88882" tIns="50791" rIns="88882" bIns="50791"/>
          <a:lstStyle/>
          <a:p>
            <a:pPr algn="l" defTabSz="91400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97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5239696"/>
            <a:ext cx="8507760" cy="1143000"/>
          </a:xfrm>
        </p:spPr>
        <p:txBody>
          <a:bodyPr lIns="88882" tIns="50791" rIns="88882" bIns="50791"/>
          <a:lstStyle/>
          <a:p>
            <a:pPr defTabSz="914004" eaLnBrk="1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  <a:hlinkClick r:id="rId3" action="ppaction://hlinkfile"/>
              </a:rPr>
              <a:t>Fastest Aircraft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1026" name="Picture 2" descr="E:\My Files\Aviation Class\Aviation Pics\Aviation Pics\Class Aerospac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762000"/>
            <a:ext cx="5029200" cy="46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06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Subcomponents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0" y="2895600"/>
            <a:ext cx="3962399" cy="193897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subcomponents of an airplane include the airframe, electrical system, flight controls, and brakes.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18190" cy="34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9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Subcomponents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46294"/>
            <a:ext cx="39623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airframe is the basic structure of an aircraft and is designed to withstand all aerodynamic forces</a:t>
            </a:r>
            <a:r>
              <a:rPr lang="en-US" sz="2400" b="1" dirty="0">
                <a:solidFill>
                  <a:srgbClr val="000000"/>
                </a:solidFill>
              </a:rPr>
              <a:t>, as well as the stresses imposed by the weight of the fuel, crew, and payload.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18190" cy="34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7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Subcomponents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primary function of an aircraft electrical system is to generate, regulate, and distribute electrical power throughout the aircraft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There </a:t>
            </a:r>
            <a:r>
              <a:rPr lang="en-US" sz="2400" b="1" dirty="0">
                <a:solidFill>
                  <a:srgbClr val="000000"/>
                </a:solidFill>
              </a:rPr>
              <a:t>are several different power sources on aircraft to power the aircraft electrical systems.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18190" cy="34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Subcomponents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3962399" cy="56322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These </a:t>
            </a:r>
            <a:r>
              <a:rPr lang="en-US" sz="2400" b="1" dirty="0">
                <a:solidFill>
                  <a:srgbClr val="FF0000"/>
                </a:solidFill>
              </a:rPr>
              <a:t>power sources include: engine-driven alternating current (AC) generators, auxiliary power units (APUs), and external power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aircraft’s </a:t>
            </a:r>
            <a:r>
              <a:rPr lang="en-US" sz="2400" b="1" dirty="0">
                <a:solidFill>
                  <a:srgbClr val="FF0000"/>
                </a:solidFill>
              </a:rPr>
              <a:t>electrical power system is used to operate the flight instruments, essential systems such as anti-icing, etc., and passenger services, such as cabin lighting.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18190" cy="34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1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Subcomponents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51558"/>
            <a:ext cx="3962399" cy="267764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flight controls are the devices and systems which govern the attitude of an aircraft </a:t>
            </a:r>
            <a:r>
              <a:rPr lang="en-US" sz="2400" b="1" dirty="0">
                <a:solidFill>
                  <a:srgbClr val="000000"/>
                </a:solidFill>
              </a:rPr>
              <a:t>and, as a result, the </a:t>
            </a:r>
            <a:r>
              <a:rPr lang="en-US" sz="2400" b="1" dirty="0" err="1">
                <a:solidFill>
                  <a:srgbClr val="000000"/>
                </a:solidFill>
              </a:rPr>
              <a:t>flightpath</a:t>
            </a:r>
            <a:r>
              <a:rPr lang="en-US" sz="2400" b="1" dirty="0">
                <a:solidFill>
                  <a:srgbClr val="000000"/>
                </a:solidFill>
              </a:rPr>
              <a:t> followed by the aircraft.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18190" cy="34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Subcomponents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63690"/>
            <a:ext cx="3962399" cy="23083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primary </a:t>
            </a:r>
            <a:r>
              <a:rPr lang="en-US" sz="2400" b="1" dirty="0">
                <a:solidFill>
                  <a:srgbClr val="FF0000"/>
                </a:solidFill>
              </a:rPr>
              <a:t>flight controls </a:t>
            </a:r>
            <a:r>
              <a:rPr lang="en-US" sz="2400" b="1" dirty="0">
                <a:solidFill>
                  <a:srgbClr val="000000"/>
                </a:solidFill>
              </a:rPr>
              <a:t>utilize hinged, trailing-edge </a:t>
            </a:r>
            <a:r>
              <a:rPr lang="en-US" sz="2400" b="1" dirty="0">
                <a:solidFill>
                  <a:srgbClr val="FF0000"/>
                </a:solidFill>
              </a:rPr>
              <a:t>surfaces called elevators for pitch, ailerons for roll, and the rudder for yaw.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618190" cy="34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0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Subcomponents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10826"/>
            <a:ext cx="3962399" cy="304697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Airplane brakes consist of multiple pads </a:t>
            </a:r>
            <a:r>
              <a:rPr lang="en-US" sz="2400" b="1" dirty="0">
                <a:solidFill>
                  <a:srgbClr val="000000"/>
                </a:solidFill>
              </a:rPr>
              <a:t>(called caliper pads) that are </a:t>
            </a:r>
            <a:r>
              <a:rPr lang="en-US" sz="2400" b="1" dirty="0">
                <a:solidFill>
                  <a:srgbClr val="FF0000"/>
                </a:solidFill>
              </a:rPr>
              <a:t>hydraulically squeezed toward each other with a rotating disk </a:t>
            </a:r>
            <a:r>
              <a:rPr lang="en-US" sz="2400" b="1" dirty="0">
                <a:solidFill>
                  <a:srgbClr val="000000"/>
                </a:solidFill>
              </a:rPr>
              <a:t>(called a rotor) </a:t>
            </a:r>
            <a:r>
              <a:rPr lang="en-US" sz="2400" b="1" dirty="0">
                <a:solidFill>
                  <a:srgbClr val="FF0000"/>
                </a:solidFill>
              </a:rPr>
              <a:t>between them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18190" cy="34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9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Subcomponents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853162"/>
            <a:ext cx="3962399" cy="378563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pads place pressure on the rotor which is turning with the wheels.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As </a:t>
            </a:r>
            <a:r>
              <a:rPr lang="en-US" sz="2400" b="1" dirty="0">
                <a:solidFill>
                  <a:srgbClr val="000000"/>
                </a:solidFill>
              </a:rPr>
              <a:t>a result of the increased friction on the rotor, the wheels inherently slow down and stop turning.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18190" cy="34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</a:t>
            </a:r>
            <a:r>
              <a:rPr lang="en-US" sz="2500" b="1" dirty="0" smtClean="0">
                <a:solidFill>
                  <a:srgbClr val="0070C0"/>
                </a:solidFill>
              </a:rPr>
              <a:t>parts of the aircraft are included within the empennage?</a:t>
            </a:r>
            <a:endParaRPr lang="en-US" sz="25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second type of empennage design?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landing gear called conventional.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two ways to steer an aircraft while on the ground?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pressure locations on a propeller.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8/28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648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Types of Aircraft Construction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16090"/>
            <a:ext cx="4495800" cy="23083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Most </a:t>
            </a:r>
            <a:r>
              <a:rPr lang="en-US" sz="2400" b="1" dirty="0">
                <a:solidFill>
                  <a:srgbClr val="FF0000"/>
                </a:solidFill>
              </a:rPr>
              <a:t>modern aircraft </a:t>
            </a:r>
            <a:r>
              <a:rPr lang="en-US" sz="2400" b="1" dirty="0">
                <a:solidFill>
                  <a:srgbClr val="000000"/>
                </a:solidFill>
              </a:rPr>
              <a:t>use a form of this stressed skin </a:t>
            </a:r>
            <a:r>
              <a:rPr lang="en-US" sz="2400" b="1" dirty="0">
                <a:solidFill>
                  <a:srgbClr val="FF0000"/>
                </a:solidFill>
              </a:rPr>
              <a:t>structure known as </a:t>
            </a:r>
            <a:r>
              <a:rPr lang="en-US" sz="2400" b="1" dirty="0" err="1">
                <a:solidFill>
                  <a:srgbClr val="FF0000"/>
                </a:solidFill>
              </a:rPr>
              <a:t>monocoque</a:t>
            </a:r>
            <a:r>
              <a:rPr lang="en-US" sz="2400" b="1" dirty="0">
                <a:solidFill>
                  <a:srgbClr val="FF0000"/>
                </a:solidFill>
              </a:rPr>
              <a:t> or </a:t>
            </a:r>
            <a:r>
              <a:rPr lang="en-US" sz="2400" b="1" dirty="0" err="1">
                <a:solidFill>
                  <a:srgbClr val="FF0000"/>
                </a:solidFill>
              </a:rPr>
              <a:t>semimonocoque</a:t>
            </a:r>
            <a:r>
              <a:rPr lang="en-US" sz="2400" b="1" dirty="0">
                <a:solidFill>
                  <a:srgbClr val="FF0000"/>
                </a:solidFill>
              </a:rPr>
              <a:t> construction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3999"/>
            <a:ext cx="3709987" cy="473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8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Types of Aircraft Construction</a:t>
            </a:r>
            <a:br>
              <a:rPr lang="en-US" sz="4400" b="1" dirty="0" smtClean="0"/>
            </a:b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Monocoque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3999"/>
            <a:ext cx="4495800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</a:rPr>
              <a:t>Monocoque</a:t>
            </a:r>
            <a:r>
              <a:rPr lang="en-US" sz="2400" b="1" dirty="0">
                <a:solidFill>
                  <a:srgbClr val="FF0000"/>
                </a:solidFill>
              </a:rPr>
              <a:t> construction uses stressed skin to support almost all loads</a:t>
            </a:r>
            <a:r>
              <a:rPr lang="en-US" sz="2400" b="1" dirty="0">
                <a:solidFill>
                  <a:srgbClr val="000000"/>
                </a:solidFill>
              </a:rPr>
              <a:t> much like an aluminum beverage can.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Because </a:t>
            </a:r>
            <a:r>
              <a:rPr lang="en-US" sz="2400" b="1" dirty="0">
                <a:solidFill>
                  <a:srgbClr val="000000"/>
                </a:solidFill>
              </a:rPr>
              <a:t>most twisting and bending stresses are carried by the external skin rather than by an open framework, </a:t>
            </a:r>
            <a:r>
              <a:rPr lang="en-US" sz="2400" b="1" dirty="0">
                <a:solidFill>
                  <a:srgbClr val="FF0000"/>
                </a:solidFill>
              </a:rPr>
              <a:t>the need for internal bracing was eliminated or reduced, saving weight and maximizing space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438400"/>
            <a:ext cx="4190999" cy="25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1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Types of Aircraft Construction</a:t>
            </a:r>
            <a:br>
              <a:rPr lang="en-US" sz="4400" b="1" dirty="0" smtClean="0"/>
            </a:b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Semimonocoque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3999"/>
            <a:ext cx="4495800" cy="489363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</a:rPr>
              <a:t>Semimonocoque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construction uses </a:t>
            </a:r>
            <a:r>
              <a:rPr lang="en-US" sz="2400" b="1" dirty="0">
                <a:solidFill>
                  <a:srgbClr val="FF0000"/>
                </a:solidFill>
              </a:rPr>
              <a:t>a substructure to which the airplane’s skin is attached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substructure</a:t>
            </a:r>
            <a:r>
              <a:rPr lang="en-US" sz="2400" b="1" dirty="0">
                <a:solidFill>
                  <a:srgbClr val="000000"/>
                </a:solidFill>
              </a:rPr>
              <a:t>, which consists of bulkheads and/or formers of various sizes and stringers, </a:t>
            </a:r>
            <a:r>
              <a:rPr lang="en-US" sz="2400" b="1" dirty="0">
                <a:solidFill>
                  <a:srgbClr val="FF0000"/>
                </a:solidFill>
              </a:rPr>
              <a:t>reinforces the stressed skin by taking some of the bending stress from the fuselage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28482"/>
            <a:ext cx="4094388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3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Types of Aircraft Construction</a:t>
            </a:r>
            <a:br>
              <a:rPr lang="en-US" sz="4400" b="1" dirty="0" smtClean="0"/>
            </a:b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Construction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3999"/>
            <a:ext cx="4495800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Composite is a broad term and can mean materials such as fiberglass, carbon fiber cloth, Kevlar© cloth, and mixtures of all of the above.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Composite </a:t>
            </a:r>
            <a:r>
              <a:rPr lang="en-US" sz="2400" b="1" dirty="0">
                <a:solidFill>
                  <a:srgbClr val="FF0000"/>
                </a:solidFill>
              </a:rPr>
              <a:t>construction offers two advantages: extremely smooth skins and the ability to easily form complex curved or streamlined structures.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20226"/>
            <a:ext cx="4038600" cy="333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Types of Aircraft Construction</a:t>
            </a:r>
            <a:br>
              <a:rPr lang="en-US" sz="4400" b="1" dirty="0" smtClean="0"/>
            </a:b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Construction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3999"/>
            <a:ext cx="4495800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Composite construction </a:t>
            </a:r>
            <a:r>
              <a:rPr lang="en-US" sz="2400" b="1" dirty="0">
                <a:solidFill>
                  <a:srgbClr val="000000"/>
                </a:solidFill>
              </a:rPr>
              <a:t>offers several </a:t>
            </a:r>
            <a:r>
              <a:rPr lang="en-US" sz="2400" b="1" dirty="0">
                <a:solidFill>
                  <a:srgbClr val="FF0000"/>
                </a:solidFill>
              </a:rPr>
              <a:t>advantages</a:t>
            </a:r>
            <a:r>
              <a:rPr lang="en-US" sz="2400" b="1" dirty="0">
                <a:solidFill>
                  <a:srgbClr val="000000"/>
                </a:solidFill>
              </a:rPr>
              <a:t> over metal, wood, or fabric, with its </a:t>
            </a:r>
            <a:r>
              <a:rPr lang="en-US" sz="2400" b="1" dirty="0">
                <a:solidFill>
                  <a:srgbClr val="FF0000"/>
                </a:solidFill>
              </a:rPr>
              <a:t>lighter weight </a:t>
            </a:r>
            <a:r>
              <a:rPr lang="en-US" sz="2400" b="1" dirty="0">
                <a:solidFill>
                  <a:srgbClr val="000000"/>
                </a:solidFill>
              </a:rPr>
              <a:t>being the most frequently </a:t>
            </a:r>
            <a:r>
              <a:rPr lang="en-US" sz="2400" b="1" dirty="0" smtClean="0">
                <a:solidFill>
                  <a:srgbClr val="000000"/>
                </a:solidFill>
              </a:rPr>
              <a:t>cited.</a:t>
            </a: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 more important advantage is that a </a:t>
            </a:r>
            <a:r>
              <a:rPr lang="en-US" sz="2400" b="1" dirty="0">
                <a:solidFill>
                  <a:srgbClr val="FF0000"/>
                </a:solidFill>
              </a:rPr>
              <a:t>very smooth, compound curved, aerodynamic structure</a:t>
            </a:r>
            <a:r>
              <a:rPr lang="en-US" sz="2400" b="1" dirty="0">
                <a:solidFill>
                  <a:srgbClr val="000000"/>
                </a:solidFill>
              </a:rPr>
              <a:t> made from composites </a:t>
            </a:r>
            <a:r>
              <a:rPr lang="en-US" sz="2400" b="1" dirty="0">
                <a:solidFill>
                  <a:srgbClr val="FF0000"/>
                </a:solidFill>
              </a:rPr>
              <a:t>reduces drag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419100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Types of Aircraft Construction</a:t>
            </a:r>
            <a:br>
              <a:rPr lang="en-US" sz="4400" b="1" dirty="0" smtClean="0"/>
            </a:b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Construction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3999"/>
            <a:ext cx="4495800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Lack of corrosion </a:t>
            </a:r>
            <a:r>
              <a:rPr lang="en-US" sz="2400" b="1" dirty="0">
                <a:solidFill>
                  <a:srgbClr val="000000"/>
                </a:solidFill>
              </a:rPr>
              <a:t>is a third advantage of composites.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Engineers </a:t>
            </a:r>
            <a:r>
              <a:rPr lang="en-US" sz="2400" b="1" dirty="0">
                <a:solidFill>
                  <a:srgbClr val="000000"/>
                </a:solidFill>
              </a:rPr>
              <a:t>are no longer as concerned about corrosion from moisture condensation on the hidden areas of the fuselage skins, such as behind insulation blankets.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This </a:t>
            </a:r>
            <a:r>
              <a:rPr lang="en-US" sz="2400" b="1" dirty="0">
                <a:solidFill>
                  <a:srgbClr val="000000"/>
                </a:solidFill>
              </a:rPr>
              <a:t>should </a:t>
            </a:r>
            <a:r>
              <a:rPr lang="en-US" sz="2400" b="1" dirty="0">
                <a:solidFill>
                  <a:srgbClr val="FF0000"/>
                </a:solidFill>
              </a:rPr>
              <a:t>lead to lower long-term maintenance costs for the airlines.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07564"/>
            <a:ext cx="3962400" cy="275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2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Types of Aircraft Construction</a:t>
            </a:r>
            <a:br>
              <a:rPr lang="en-US" sz="4400" b="1" dirty="0" smtClean="0"/>
            </a:b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Construction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70094"/>
            <a:ext cx="4495800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Another advantage of composites is their good performance in a flexing environment, such as in helicopter rotor blades.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Composites </a:t>
            </a:r>
            <a:r>
              <a:rPr lang="en-US" sz="2400" b="1" dirty="0">
                <a:solidFill>
                  <a:srgbClr val="FF0000"/>
                </a:solidFill>
              </a:rPr>
              <a:t>do not suffer from metal fatigue and crack growth as do metals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348162" cy="295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5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Types of Aircraft Construction</a:t>
            </a:r>
            <a:br>
              <a:rPr lang="en-US" sz="4400" b="1" dirty="0" smtClean="0"/>
            </a:b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 of Construction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4495800" cy="489363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Composite construction </a:t>
            </a:r>
            <a:r>
              <a:rPr lang="en-US" sz="2400" b="1" dirty="0">
                <a:solidFill>
                  <a:srgbClr val="000000"/>
                </a:solidFill>
              </a:rPr>
              <a:t>comes with its own set of </a:t>
            </a:r>
            <a:r>
              <a:rPr lang="en-US" sz="2400" b="1" dirty="0">
                <a:solidFill>
                  <a:srgbClr val="FF0000"/>
                </a:solidFill>
              </a:rPr>
              <a:t>disadvantages</a:t>
            </a:r>
            <a:r>
              <a:rPr lang="en-US" sz="2400" b="1" dirty="0">
                <a:solidFill>
                  <a:srgbClr val="000000"/>
                </a:solidFill>
              </a:rPr>
              <a:t>, the most important of which is the </a:t>
            </a:r>
            <a:r>
              <a:rPr lang="en-US" sz="2400" b="1" dirty="0">
                <a:solidFill>
                  <a:srgbClr val="FF0000"/>
                </a:solidFill>
              </a:rPr>
              <a:t>lack of visual proof of damage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Composites </a:t>
            </a:r>
            <a:r>
              <a:rPr lang="en-US" sz="2400" b="1" dirty="0">
                <a:solidFill>
                  <a:srgbClr val="000000"/>
                </a:solidFill>
              </a:rPr>
              <a:t>respond differently from other structural materials to impact, and there is </a:t>
            </a:r>
            <a:r>
              <a:rPr lang="en-US" sz="2400" b="1" dirty="0">
                <a:solidFill>
                  <a:srgbClr val="FF0000"/>
                </a:solidFill>
              </a:rPr>
              <a:t>often no obvious sign of damage.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46914"/>
            <a:ext cx="3119437" cy="52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0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Types of Aircraft Construction</a:t>
            </a:r>
            <a:br>
              <a:rPr lang="en-US" sz="4400" b="1" dirty="0" smtClean="0"/>
            </a:b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 of Construction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4495800" cy="378563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potential for heat damage to the resin </a:t>
            </a:r>
            <a:r>
              <a:rPr lang="en-US" sz="2400" b="1" dirty="0">
                <a:solidFill>
                  <a:srgbClr val="000000"/>
                </a:solidFill>
              </a:rPr>
              <a:t>is another disadvantage of using composites.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While </a:t>
            </a:r>
            <a:r>
              <a:rPr lang="en-US" sz="2400" b="1" dirty="0">
                <a:solidFill>
                  <a:srgbClr val="000000"/>
                </a:solidFill>
              </a:rPr>
              <a:t>“too hot” depends on the particular resin system chosen, </a:t>
            </a:r>
            <a:r>
              <a:rPr lang="en-US" sz="2400" b="1" dirty="0">
                <a:solidFill>
                  <a:srgbClr val="FF0000"/>
                </a:solidFill>
              </a:rPr>
              <a:t>many epoxies begin to weaken over 150° F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20226"/>
            <a:ext cx="4038600" cy="333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5240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empennage includes the entire tail </a:t>
            </a:r>
            <a:r>
              <a:rPr lang="en-US" sz="2400" b="1" dirty="0">
                <a:solidFill>
                  <a:srgbClr val="000000"/>
                </a:solidFill>
              </a:rPr>
              <a:t>group and consists of fixed surfaces such as </a:t>
            </a:r>
            <a:r>
              <a:rPr lang="en-US" sz="2400" b="1" dirty="0">
                <a:solidFill>
                  <a:srgbClr val="FF0000"/>
                </a:solidFill>
              </a:rPr>
              <a:t>the vertical stabilizer and the horizontal stabilizer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movable surfaces </a:t>
            </a:r>
            <a:r>
              <a:rPr lang="en-US" sz="2400" b="1" dirty="0">
                <a:solidFill>
                  <a:srgbClr val="FF0000"/>
                </a:solidFill>
              </a:rPr>
              <a:t>include the rudder, the elevator, and one or more trim tabs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7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Types of Aircraft Construction</a:t>
            </a:r>
            <a:br>
              <a:rPr lang="en-US" sz="4400" b="1" dirty="0" smtClean="0"/>
            </a:b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 of Construction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4495800" cy="489363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White </a:t>
            </a:r>
            <a:r>
              <a:rPr lang="en-US" sz="2400" b="1" dirty="0">
                <a:solidFill>
                  <a:srgbClr val="000000"/>
                </a:solidFill>
              </a:rPr>
              <a:t>paint on composites is often used to minimize this issue.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For </a:t>
            </a:r>
            <a:r>
              <a:rPr lang="en-US" sz="2400" b="1" dirty="0">
                <a:solidFill>
                  <a:srgbClr val="000000"/>
                </a:solidFill>
              </a:rPr>
              <a:t>example, the bottom of a wing that is painted black facing a black asphalt ramp on a hot, sunny day, can get as hot as 220 °F.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same structure, painted white, rarely exceeds 140 °</a:t>
            </a:r>
            <a:r>
              <a:rPr lang="en-US" sz="2400" b="1" dirty="0" smtClean="0">
                <a:solidFill>
                  <a:srgbClr val="000000"/>
                </a:solidFill>
              </a:rPr>
              <a:t>F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2057400"/>
            <a:ext cx="4110037" cy="28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6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Types of Aircraft Construction</a:t>
            </a:r>
            <a:br>
              <a:rPr lang="en-US" sz="4400" b="1" dirty="0" smtClean="0"/>
            </a:b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 of Construction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937822"/>
            <a:ext cx="4495800" cy="193897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Chemical </a:t>
            </a:r>
            <a:r>
              <a:rPr lang="en-US" sz="2400" b="1" dirty="0">
                <a:solidFill>
                  <a:srgbClr val="FF0000"/>
                </a:solidFill>
              </a:rPr>
              <a:t>paint strippers are very harmful to composites</a:t>
            </a:r>
            <a:r>
              <a:rPr lang="en-US" sz="2400" b="1" dirty="0">
                <a:solidFill>
                  <a:srgbClr val="000000"/>
                </a:solidFill>
              </a:rPr>
              <a:t>, and must not be used on them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2544289"/>
            <a:ext cx="3967162" cy="26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3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Types of Aircraft Construction</a:t>
            </a:r>
            <a:br>
              <a:rPr lang="en-US" sz="4400" b="1" dirty="0" smtClean="0"/>
            </a:b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of Composites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4495800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Composites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have earned an important role in aircraft structure design.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Their </a:t>
            </a:r>
            <a:r>
              <a:rPr lang="en-US" sz="2400" b="1" dirty="0">
                <a:solidFill>
                  <a:srgbClr val="FF0000"/>
                </a:solidFill>
              </a:rPr>
              <a:t>design </a:t>
            </a:r>
            <a:r>
              <a:rPr lang="en-US" sz="2400" b="1" dirty="0" smtClean="0">
                <a:solidFill>
                  <a:srgbClr val="FF0000"/>
                </a:solidFill>
              </a:rPr>
              <a:t>flexibility, corrosion </a:t>
            </a:r>
            <a:r>
              <a:rPr lang="en-US" sz="2400" b="1" dirty="0">
                <a:solidFill>
                  <a:srgbClr val="FF0000"/>
                </a:solidFill>
              </a:rPr>
              <a:t>resistance, </a:t>
            </a:r>
            <a:r>
              <a:rPr lang="en-US" sz="2400" b="1" dirty="0" smtClean="0">
                <a:solidFill>
                  <a:srgbClr val="FF0000"/>
                </a:solidFill>
              </a:rPr>
              <a:t>and well the </a:t>
            </a:r>
            <a:r>
              <a:rPr lang="en-US" sz="2400" b="1" dirty="0">
                <a:solidFill>
                  <a:srgbClr val="FF0000"/>
                </a:solidFill>
              </a:rPr>
              <a:t>high strength-to-weight ratios </a:t>
            </a:r>
            <a:r>
              <a:rPr lang="en-US" sz="2400" b="1" dirty="0" smtClean="0">
                <a:solidFill>
                  <a:srgbClr val="FF0000"/>
                </a:solidFill>
              </a:rPr>
              <a:t>possible are the big advantages.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06855"/>
            <a:ext cx="3886200" cy="262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3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Instrumentation: Moving into the Future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75358"/>
            <a:ext cx="4495800" cy="267764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With the release of the electronic flight display (EFD) system, conventional instruments have been replaced by multiple liquid crystal display (LCD) screens.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038600" cy="548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22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Instrumentation: Moving into the Future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95499"/>
            <a:ext cx="4495800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first screen is installed in front of the </a:t>
            </a:r>
            <a:r>
              <a:rPr lang="en-US" sz="2400" b="1" dirty="0">
                <a:solidFill>
                  <a:srgbClr val="FF0000"/>
                </a:solidFill>
              </a:rPr>
              <a:t>left seat pilot position and is referred to as the primary flight display (PFD).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second screen</a:t>
            </a:r>
            <a:r>
              <a:rPr lang="en-US" sz="2400" b="1" dirty="0">
                <a:solidFill>
                  <a:srgbClr val="000000"/>
                </a:solidFill>
              </a:rPr>
              <a:t>, positioned approximately in the center of the instrument panel, is </a:t>
            </a:r>
            <a:r>
              <a:rPr lang="en-US" sz="2400" b="1" dirty="0">
                <a:solidFill>
                  <a:srgbClr val="FF0000"/>
                </a:solidFill>
              </a:rPr>
              <a:t>referred to as the multi-function display (MFD).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634343"/>
            <a:ext cx="4318000" cy="277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Instrumentation: Moving into the Future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4495800" cy="156964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Instrumentation </a:t>
            </a:r>
            <a:r>
              <a:rPr lang="en-US" sz="2400" b="1" dirty="0">
                <a:solidFill>
                  <a:srgbClr val="FF0000"/>
                </a:solidFill>
              </a:rPr>
              <a:t>falls into three different categories: performance, control, and navigation.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038600" cy="548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Instrumentation: Performance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4495800" cy="415496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performance instruments indicate the aircraft’s actual performance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Performance </a:t>
            </a:r>
            <a:r>
              <a:rPr lang="en-US" sz="2400" b="1" dirty="0">
                <a:solidFill>
                  <a:srgbClr val="000000"/>
                </a:solidFill>
              </a:rPr>
              <a:t>is determined by </a:t>
            </a:r>
            <a:r>
              <a:rPr lang="en-US" sz="2400" b="1" dirty="0">
                <a:solidFill>
                  <a:srgbClr val="FF0000"/>
                </a:solidFill>
              </a:rPr>
              <a:t>reference to the altimeter, airspeed or vertical speed indicator (VSI), heading indicator, and turn-and-slip indicator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219200"/>
            <a:ext cx="43624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1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Instrumentation: Control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4495800" cy="378563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control instruments </a:t>
            </a:r>
            <a:r>
              <a:rPr lang="en-US" sz="2400" b="1" dirty="0" smtClean="0">
                <a:solidFill>
                  <a:srgbClr val="FF0000"/>
                </a:solidFill>
              </a:rPr>
              <a:t>display </a:t>
            </a:r>
            <a:r>
              <a:rPr lang="en-US" sz="2400" b="1" dirty="0">
                <a:solidFill>
                  <a:srgbClr val="FF0000"/>
                </a:solidFill>
              </a:rPr>
              <a:t>immediate attitude and power changes, and are calibrated to permit adjustments in precise increments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instrument for attitude display is the </a:t>
            </a:r>
            <a:r>
              <a:rPr lang="en-US" sz="2400" b="1" dirty="0">
                <a:solidFill>
                  <a:srgbClr val="FF0000"/>
                </a:solidFill>
              </a:rPr>
              <a:t>attitude indicator.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143000"/>
            <a:ext cx="43815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6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Instrumentation: Navigation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00762"/>
            <a:ext cx="4495800" cy="378563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instruments indicate the position of the aircraft relative to a selected navigation facility or fix.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They </a:t>
            </a:r>
            <a:r>
              <a:rPr lang="en-US" sz="2400" b="1" dirty="0">
                <a:solidFill>
                  <a:srgbClr val="000000"/>
                </a:solidFill>
              </a:rPr>
              <a:t>also provide </a:t>
            </a:r>
            <a:r>
              <a:rPr lang="en-US" sz="2400" b="1" dirty="0">
                <a:solidFill>
                  <a:srgbClr val="FF0000"/>
                </a:solidFill>
              </a:rPr>
              <a:t>pilotage information so the aircraft can be maneuvered to keep it on a predetermined path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45898"/>
            <a:ext cx="3114675" cy="509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15536"/>
            <a:ext cx="6762750" cy="326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Instrumentation: Navigation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00762"/>
            <a:ext cx="8458200" cy="193897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Navigation instruments are comprised of indicators that display GPS, very high frequency (VHF) </a:t>
            </a:r>
            <a:r>
              <a:rPr lang="en-US" sz="2400" b="1" dirty="0" err="1">
                <a:solidFill>
                  <a:srgbClr val="FF0000"/>
                </a:solidFill>
              </a:rPr>
              <a:t>omni</a:t>
            </a:r>
            <a:r>
              <a:rPr lang="en-US" sz="2400" b="1" dirty="0">
                <a:solidFill>
                  <a:srgbClr val="FF0000"/>
                </a:solidFill>
              </a:rPr>
              <a:t>-directional radio range (VOR), </a:t>
            </a:r>
            <a:r>
              <a:rPr lang="en-US" sz="2400" b="1" dirty="0" err="1">
                <a:solidFill>
                  <a:srgbClr val="FF0000"/>
                </a:solidFill>
              </a:rPr>
              <a:t>nondirectional</a:t>
            </a:r>
            <a:r>
              <a:rPr lang="en-US" sz="2400" b="1" dirty="0">
                <a:solidFill>
                  <a:srgbClr val="FF0000"/>
                </a:solidFill>
              </a:rPr>
              <a:t> beacon (NDB), and instrument landing system (ILS) information.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parts of the aircraft are included within the empennage?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What is the second type of empennage design?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landing gear called conventional.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two ways to steer an aircraft while on the ground?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pressure locations on a propeller.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8/28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648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Instrumentation: GPS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00762"/>
            <a:ext cx="4495800" cy="415496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GPS is a satellite-based navigation system </a:t>
            </a:r>
            <a:r>
              <a:rPr lang="en-US" sz="2400" b="1" dirty="0">
                <a:solidFill>
                  <a:srgbClr val="000000"/>
                </a:solidFill>
              </a:rPr>
              <a:t>composed of a network of satellites placed into orbit </a:t>
            </a:r>
            <a:r>
              <a:rPr lang="en-US" sz="2400" b="1" dirty="0">
                <a:solidFill>
                  <a:srgbClr val="FF0000"/>
                </a:solidFill>
              </a:rPr>
              <a:t>by the United States Department of Defense (DOD).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GPS </a:t>
            </a:r>
            <a:r>
              <a:rPr lang="en-US" sz="2400" b="1" dirty="0">
                <a:solidFill>
                  <a:srgbClr val="FF0000"/>
                </a:solidFill>
              </a:rPr>
              <a:t>works in all weather conditions, anywhere in the world, 24 hours a day.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26162"/>
            <a:ext cx="3705225" cy="363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7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Instrumentation: GPS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4495800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GPS receiver must be locked onto the signal of at least three satellites to calculate a two-dimensional position (latitude and longitude) and track movement.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With </a:t>
            </a:r>
            <a:r>
              <a:rPr lang="en-US" sz="2400" b="1" dirty="0">
                <a:solidFill>
                  <a:srgbClr val="FF0000"/>
                </a:solidFill>
              </a:rPr>
              <a:t>four or more satellites </a:t>
            </a:r>
            <a:r>
              <a:rPr lang="en-US" sz="2400" b="1" dirty="0"/>
              <a:t>in view, </a:t>
            </a:r>
            <a:r>
              <a:rPr lang="en-US" sz="2400" b="1" dirty="0">
                <a:solidFill>
                  <a:srgbClr val="FF0000"/>
                </a:solidFill>
              </a:rPr>
              <a:t>the receiver can determine the user’s three-dimensional position (latitude, longitude, and altitude).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318000" cy="277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2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4698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489363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second type of empennage design </a:t>
            </a:r>
            <a:r>
              <a:rPr lang="en-US" sz="2400" b="1" dirty="0" smtClean="0">
                <a:solidFill>
                  <a:srgbClr val="FF0000"/>
                </a:solidFill>
              </a:rPr>
              <a:t>incorporates </a:t>
            </a:r>
            <a:r>
              <a:rPr lang="en-US" sz="2400" b="1" dirty="0">
                <a:solidFill>
                  <a:srgbClr val="FF0000"/>
                </a:solidFill>
              </a:rPr>
              <a:t>a one-piece horizontal stabilizer that pivots from a central hinge point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This </a:t>
            </a:r>
            <a:r>
              <a:rPr lang="en-US" sz="2400" b="1" dirty="0">
                <a:solidFill>
                  <a:srgbClr val="000000"/>
                </a:solidFill>
              </a:rPr>
              <a:t>type </a:t>
            </a:r>
            <a:r>
              <a:rPr lang="en-US" sz="2400" b="1" dirty="0" smtClean="0">
                <a:solidFill>
                  <a:srgbClr val="000000"/>
                </a:solidFill>
              </a:rPr>
              <a:t>of design </a:t>
            </a:r>
            <a:r>
              <a:rPr lang="en-US" sz="2400" b="1" dirty="0">
                <a:solidFill>
                  <a:srgbClr val="000000"/>
                </a:solidFill>
              </a:rPr>
              <a:t>is </a:t>
            </a:r>
            <a:r>
              <a:rPr lang="en-US" sz="2400" b="1" dirty="0">
                <a:solidFill>
                  <a:srgbClr val="FF0000"/>
                </a:solidFill>
              </a:rPr>
              <a:t>called a </a:t>
            </a:r>
            <a:r>
              <a:rPr lang="en-US" sz="2400" b="1" dirty="0" err="1">
                <a:solidFill>
                  <a:srgbClr val="FF0000"/>
                </a:solidFill>
              </a:rPr>
              <a:t>stabilator</a:t>
            </a:r>
            <a:r>
              <a:rPr lang="en-US" sz="2400" b="1" dirty="0">
                <a:solidFill>
                  <a:srgbClr val="FF0000"/>
                </a:solidFill>
              </a:rPr>
              <a:t>, and is moved using the control wheel</a:t>
            </a:r>
            <a:r>
              <a:rPr lang="en-US" sz="2400" b="1" dirty="0">
                <a:solidFill>
                  <a:srgbClr val="000000"/>
                </a:solidFill>
              </a:rPr>
              <a:t>, just as the elevator is moved.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62649" cy="37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8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parts of the aircraft are included within the empennage?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second type of empennage design?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the landing gear called conventional.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two ways to steer an aircraft while on the ground?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pressure locations on a propeller.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8/28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648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Gear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378563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Landing gear with a rear mounted wheel is called conventional landing gear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Airplanes with conventional landing gear are sometimes referred to as </a:t>
            </a:r>
            <a:r>
              <a:rPr lang="en-US" sz="2400" b="1" dirty="0" err="1">
                <a:solidFill>
                  <a:srgbClr val="000000"/>
                </a:solidFill>
              </a:rPr>
              <a:t>tailwheel</a:t>
            </a:r>
            <a:r>
              <a:rPr lang="en-US" sz="2400" b="1" dirty="0">
                <a:solidFill>
                  <a:srgbClr val="000000"/>
                </a:solidFill>
              </a:rPr>
              <a:t> airplanes.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213104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3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parts of the aircraft are included within the empennage?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second type of empennage design?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landing gear called conventional.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are the two ways to steer an aircraft while on the ground?</a:t>
            </a:r>
            <a:endParaRPr lang="en-US" b="1" dirty="0">
              <a:solidFill>
                <a:schemeClr val="tx1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pressure locations on a propeller.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8/28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648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2075</TotalTime>
  <Words>2024</Words>
  <Application>Microsoft Office PowerPoint</Application>
  <PresentationFormat>On-screen Show (4:3)</PresentationFormat>
  <Paragraphs>302</Paragraphs>
  <Slides>52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1_Office Theme</vt:lpstr>
      <vt:lpstr>2_Custom Design</vt:lpstr>
      <vt:lpstr>1_Custom Design</vt:lpstr>
      <vt:lpstr>Office Theme</vt:lpstr>
      <vt:lpstr>Warm-Up – 8/28 – 10 minutes</vt:lpstr>
      <vt:lpstr>Questions / Comments</vt:lpstr>
      <vt:lpstr>Warm-Up – 8/28 – 10 minutes</vt:lpstr>
      <vt:lpstr>Major Components Empennage</vt:lpstr>
      <vt:lpstr>Warm-Up – 8/28 – 10 minutes</vt:lpstr>
      <vt:lpstr>Major Components Empennage</vt:lpstr>
      <vt:lpstr>Warm-Up – 8/28 – 10 minutes</vt:lpstr>
      <vt:lpstr>Major Components Landing Gear</vt:lpstr>
      <vt:lpstr>Warm-Up – 8/28 – 10 minutes</vt:lpstr>
      <vt:lpstr>Major Components Landing Gear</vt:lpstr>
      <vt:lpstr>Warm-Up – 8/28 – 10 minutes</vt:lpstr>
      <vt:lpstr>Major Components The Powerplant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PowerPoint Presentation</vt:lpstr>
      <vt:lpstr>Today’s Mission Requirements</vt:lpstr>
      <vt:lpstr>Fastest Aircraft</vt:lpstr>
      <vt:lpstr>Subcomponents</vt:lpstr>
      <vt:lpstr>Subcomponents</vt:lpstr>
      <vt:lpstr>Subcomponents</vt:lpstr>
      <vt:lpstr>Subcomponents</vt:lpstr>
      <vt:lpstr>Subcomponents</vt:lpstr>
      <vt:lpstr>Subcomponents</vt:lpstr>
      <vt:lpstr>Subcomponents</vt:lpstr>
      <vt:lpstr>Subcomponents</vt:lpstr>
      <vt:lpstr>Types of Aircraft Construction</vt:lpstr>
      <vt:lpstr>Types of Aircraft Construction Monocoque</vt:lpstr>
      <vt:lpstr>Types of Aircraft Construction Semimonocoque</vt:lpstr>
      <vt:lpstr>Types of Aircraft Construction Composite Construction</vt:lpstr>
      <vt:lpstr>Questions / Comments</vt:lpstr>
      <vt:lpstr>Types of Aircraft Construction Advantages of Construction</vt:lpstr>
      <vt:lpstr>Types of Aircraft Construction Advantages of Construction</vt:lpstr>
      <vt:lpstr>Types of Aircraft Construction Advantages of Construction</vt:lpstr>
      <vt:lpstr>Types of Aircraft Construction Disadvantages of Construction</vt:lpstr>
      <vt:lpstr>Types of Aircraft Construction Disadvantages of Construction</vt:lpstr>
      <vt:lpstr>Types of Aircraft Construction Disadvantages of Construction</vt:lpstr>
      <vt:lpstr>Types of Aircraft Construction Disadvantages of Construction</vt:lpstr>
      <vt:lpstr>Types of Aircraft Construction The Future of Composites</vt:lpstr>
      <vt:lpstr>Instrumentation: Moving into the Future</vt:lpstr>
      <vt:lpstr>Instrumentation: Moving into the Future</vt:lpstr>
      <vt:lpstr>Instrumentation: Moving into the Future</vt:lpstr>
      <vt:lpstr>Instrumentation: Performance</vt:lpstr>
      <vt:lpstr>Instrumentation: Control</vt:lpstr>
      <vt:lpstr>Instrumentation: Navigation</vt:lpstr>
      <vt:lpstr>Instrumentation: Navigation</vt:lpstr>
      <vt:lpstr>Instrumentation: GPS</vt:lpstr>
      <vt:lpstr>Instrumentation: GPS</vt:lpstr>
      <vt:lpstr>Questions / Comments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166</cp:revision>
  <dcterms:created xsi:type="dcterms:W3CDTF">2011-08-16T23:18:18Z</dcterms:created>
  <dcterms:modified xsi:type="dcterms:W3CDTF">2015-08-21T18:38:37Z</dcterms:modified>
</cp:coreProperties>
</file>