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68" r:id="rId2"/>
    <p:sldMasterId id="2147483772" r:id="rId3"/>
  </p:sldMasterIdLst>
  <p:notesMasterIdLst>
    <p:notesMasterId r:id="rId51"/>
  </p:notesMasterIdLst>
  <p:sldIdLst>
    <p:sldId id="385" r:id="rId4"/>
    <p:sldId id="399" r:id="rId5"/>
    <p:sldId id="624" r:id="rId6"/>
    <p:sldId id="618" r:id="rId7"/>
    <p:sldId id="625" r:id="rId8"/>
    <p:sldId id="619" r:id="rId9"/>
    <p:sldId id="626" r:id="rId10"/>
    <p:sldId id="620" r:id="rId11"/>
    <p:sldId id="627" r:id="rId12"/>
    <p:sldId id="621" r:id="rId13"/>
    <p:sldId id="628" r:id="rId14"/>
    <p:sldId id="623" r:id="rId15"/>
    <p:sldId id="396" r:id="rId16"/>
    <p:sldId id="654" r:id="rId17"/>
    <p:sldId id="655" r:id="rId18"/>
    <p:sldId id="656" r:id="rId19"/>
    <p:sldId id="657" r:id="rId20"/>
    <p:sldId id="643" r:id="rId21"/>
    <p:sldId id="653" r:id="rId22"/>
    <p:sldId id="294" r:id="rId23"/>
    <p:sldId id="295" r:id="rId24"/>
    <p:sldId id="312" r:id="rId25"/>
    <p:sldId id="558" r:id="rId26"/>
    <p:sldId id="559" r:id="rId27"/>
    <p:sldId id="560" r:id="rId28"/>
    <p:sldId id="561" r:id="rId29"/>
    <p:sldId id="562" r:id="rId30"/>
    <p:sldId id="563" r:id="rId31"/>
    <p:sldId id="564" r:id="rId32"/>
    <p:sldId id="565" r:id="rId33"/>
    <p:sldId id="566" r:id="rId34"/>
    <p:sldId id="567" r:id="rId35"/>
    <p:sldId id="568" r:id="rId36"/>
    <p:sldId id="569" r:id="rId37"/>
    <p:sldId id="570" r:id="rId38"/>
    <p:sldId id="571" r:id="rId39"/>
    <p:sldId id="572" r:id="rId40"/>
    <p:sldId id="573" r:id="rId41"/>
    <p:sldId id="574" r:id="rId42"/>
    <p:sldId id="575" r:id="rId43"/>
    <p:sldId id="629" r:id="rId44"/>
    <p:sldId id="630" r:id="rId45"/>
    <p:sldId id="631" r:id="rId46"/>
    <p:sldId id="632" r:id="rId47"/>
    <p:sldId id="633" r:id="rId48"/>
    <p:sldId id="353" r:id="rId49"/>
    <p:sldId id="356" r:id="rId50"/>
  </p:sldIdLst>
  <p:sldSz cx="9144000" cy="6858000" type="screen4x3"/>
  <p:notesSz cx="6858000" cy="9144000"/>
  <p:defaultTextStyle>
    <a:defPPr>
      <a:defRPr lang="en-US"/>
    </a:defPPr>
    <a:lvl1pPr marL="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584" autoAdjust="0"/>
    <p:restoredTop sz="94660"/>
  </p:normalViewPr>
  <p:slideViewPr>
    <p:cSldViewPr showGuides="1">
      <p:cViewPr varScale="1">
        <p:scale>
          <a:sx n="65" d="100"/>
          <a:sy n="65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C88-DF7A-42C4-960E-E540B9C6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7302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92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25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41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7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6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47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3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33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46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23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07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69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2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1" y="194667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42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53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707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561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1414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9268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693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118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541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965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ea typeface="ＭＳ Ｐゴシック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6412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8/21/2015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7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m/url?sa=i&amp;rct=j&amp;q=FAA%20Chapter%202%20Aircraft%20Structures&amp;source=images&amp;cd=&amp;cad=rja&amp;docid=rDK8xT-2KiAEYM&amp;tbnid=1GMKLR5fXweeFM:&amp;ved=0CAUQjRw&amp;url=http://www.slideshare.net/junio_oliveira/aircraft-structure-chapter-2&amp;ei=jjIIUsr8IqWGyAGD7oDADw&amp;bvm=bv.50500085,d.b2I&amp;psig=AFQjCNFu3pUFqxmJt-iZj6LgGtHca4-8lA&amp;ust=137635533685991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Aviation%20Videos/Getting%20Started%20with%20Sporty's%20Learn%20to%20Fly%20Course.mp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6" y="685353"/>
            <a:ext cx="8786813" cy="5866805"/>
          </a:xfrm>
        </p:spPr>
        <p:txBody>
          <a:bodyPr lIns="88887" tIns="50793" rIns="88887" bIns="50793"/>
          <a:lstStyle/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rgbClr val="0070C0"/>
                </a:solidFill>
              </a:rPr>
              <a:t>What </a:t>
            </a:r>
            <a:r>
              <a:rPr lang="en-US" sz="2500" b="1" dirty="0" smtClean="0">
                <a:solidFill>
                  <a:srgbClr val="0070C0"/>
                </a:solidFill>
              </a:rPr>
              <a:t>are the two most popular types of fuselage structures?</a:t>
            </a:r>
            <a:endParaRPr lang="en-US" sz="2500" b="1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ea typeface="Helvetica" charset="0"/>
                <a:cs typeface="Helvetica" charset="0"/>
                <a:sym typeface="Helvetica" charset="0"/>
              </a:rPr>
              <a:t>What are the three types of wing designs?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are wing struts attached midway out on the wing called?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are the principal structural parts of a wing?</a:t>
            </a:r>
            <a:endParaRPr lang="en-US" b="1" dirty="0">
              <a:solidFill>
                <a:schemeClr val="tx1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When flaps are extended </a:t>
            </a:r>
            <a:r>
              <a:rPr lang="en-US" b="1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during takeoff, </a:t>
            </a: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do they provide to the aircraft?</a:t>
            </a:r>
            <a:endParaRPr lang="en-US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3" y="0"/>
            <a:ext cx="8229823" cy="837158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8/27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4095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78513"/>
            <a:ext cx="5867400" cy="379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Wings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524000"/>
            <a:ext cx="3962399" cy="452430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The principal structural </a:t>
            </a:r>
            <a:r>
              <a:rPr lang="en-US" sz="2400" b="1" dirty="0">
                <a:solidFill>
                  <a:srgbClr val="FF0000"/>
                </a:solidFill>
              </a:rPr>
              <a:t>parts of the wing are spars, ribs, and stringers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These </a:t>
            </a:r>
            <a:r>
              <a:rPr lang="en-US" sz="2400" b="1" dirty="0">
                <a:solidFill>
                  <a:srgbClr val="000000"/>
                </a:solidFill>
              </a:rPr>
              <a:t>are </a:t>
            </a:r>
            <a:r>
              <a:rPr lang="en-US" sz="2400" b="1" dirty="0">
                <a:solidFill>
                  <a:srgbClr val="FF0000"/>
                </a:solidFill>
              </a:rPr>
              <a:t>reinforced by trusses, I-beams, tubing, or other devices, including the skin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6" y="685353"/>
            <a:ext cx="8786813" cy="5866805"/>
          </a:xfrm>
        </p:spPr>
        <p:txBody>
          <a:bodyPr lIns="88887" tIns="50793" rIns="88887" bIns="50793"/>
          <a:lstStyle/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are the two most popular types of fuselage structures?</a:t>
            </a:r>
            <a:endParaRPr lang="en-US" sz="25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the three types of wing designs?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wing struts attached midway out on the wing called?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are the principal structural parts of a wing?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When flaps are extended during takeoff what do they provide to the aircraft?</a:t>
            </a:r>
            <a:endParaRPr lang="en-US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3" y="0"/>
            <a:ext cx="8229823" cy="837158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8/27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8644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Wings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524000"/>
            <a:ext cx="3962399" cy="452430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flaps are </a:t>
            </a:r>
            <a:r>
              <a:rPr lang="en-US" sz="2400" b="1" dirty="0">
                <a:solidFill>
                  <a:srgbClr val="000000"/>
                </a:solidFill>
              </a:rPr>
              <a:t>normally </a:t>
            </a:r>
            <a:r>
              <a:rPr lang="en-US" sz="2400" b="1" dirty="0">
                <a:solidFill>
                  <a:srgbClr val="FF0000"/>
                </a:solidFill>
              </a:rPr>
              <a:t>flush with the wing’s surface during cruising flight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</a:p>
          <a:p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When </a:t>
            </a:r>
            <a:r>
              <a:rPr lang="en-US" sz="2400" b="1" dirty="0">
                <a:solidFill>
                  <a:srgbClr val="000000"/>
                </a:solidFill>
              </a:rPr>
              <a:t>extended, the </a:t>
            </a:r>
            <a:r>
              <a:rPr lang="en-US" sz="2400" b="1" dirty="0">
                <a:solidFill>
                  <a:srgbClr val="FF0000"/>
                </a:solidFill>
              </a:rPr>
              <a:t>flaps move simultaneously downward to increase the lifting force of the wing for takeoffs and landings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1095374"/>
            <a:ext cx="2638425" cy="552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5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297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27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1783 — Jacques </a:t>
            </a:r>
            <a:r>
              <a:rPr lang="en-US" sz="2800" dirty="0" err="1"/>
              <a:t>Alexandre</a:t>
            </a:r>
            <a:r>
              <a:rPr lang="en-US" sz="2800" dirty="0"/>
              <a:t> César Charles flies the first balloon filled with gas rather than fire-heated air using hydrogen produced by pouring 489 lbs. of sulfuric acid on 1,000 lbs. of iron. 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The balloon has a diameter of 12 ft.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122" y="1143534"/>
            <a:ext cx="19907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03663"/>
            <a:ext cx="2675315" cy="382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272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27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1910 — Radio is first used to send messages between the ground and an airplane when James McCurdy both sends and receives messages from a Curtiss biplane at </a:t>
            </a:r>
            <a:r>
              <a:rPr lang="en-US" sz="2800" dirty="0" err="1"/>
              <a:t>Sheepshead</a:t>
            </a:r>
            <a:r>
              <a:rPr lang="en-US" sz="2800" dirty="0"/>
              <a:t>, New York, using an H.M. Horton wireless set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2"/>
            <a:ext cx="3562350" cy="246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831" y="453618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033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27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1913 — Lieutenant </a:t>
            </a:r>
            <a:r>
              <a:rPr lang="en-US" sz="2800" dirty="0" err="1"/>
              <a:t>Petr</a:t>
            </a:r>
            <a:r>
              <a:rPr lang="en-US" sz="2800" dirty="0"/>
              <a:t> </a:t>
            </a:r>
            <a:r>
              <a:rPr lang="en-US" sz="2800" dirty="0" err="1"/>
              <a:t>Nesterov</a:t>
            </a:r>
            <a:r>
              <a:rPr lang="en-US" sz="2800" dirty="0"/>
              <a:t> of the Russian Army in Kiev performs the first loop-the-loop. 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The complete circle and other intentional acrobatic stunts prove to be valuable experience for the wartime maneuvers needed during aerial battles.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048000"/>
            <a:ext cx="2979229" cy="351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19578"/>
            <a:ext cx="1562100" cy="231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178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27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1939 — The first fully jet-propelled aircraft to fly is Germany's </a:t>
            </a:r>
            <a:r>
              <a:rPr lang="en-US" sz="2800" dirty="0" err="1"/>
              <a:t>Heinkel</a:t>
            </a:r>
            <a:r>
              <a:rPr lang="en-US" sz="2800" dirty="0"/>
              <a:t> 178. 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A centrifugal flow turbojet engine powers it.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534"/>
            <a:ext cx="33147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3909833"/>
            <a:ext cx="3343797" cy="249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276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899" y="175260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365625"/>
              </p:ext>
            </p:extLst>
          </p:nvPr>
        </p:nvGraphicFramePr>
        <p:xfrm>
          <a:off x="554728" y="657054"/>
          <a:ext cx="8078788" cy="6420402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Welcome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to</a:t>
                      </a:r>
                      <a:r>
                        <a:rPr lang="en-US" sz="1300" b="1" baseline="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Aviation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Intro to Flying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Intro to Flying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Intro to Flying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577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Aircraft Structure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Aircraft Structure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Aircraft Structure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Aircraft Structure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4970524" y="4613787"/>
            <a:ext cx="1339453" cy="1752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78268" y="-112387"/>
            <a:ext cx="343170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August 2015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589639" y="4068097"/>
            <a:ext cx="2187678" cy="2362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8393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82" tIns="50791" rIns="88882" bIns="50791"/>
          <a:lstStyle/>
          <a:p>
            <a:pPr algn="ctr" defTabSz="91400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2 – Aircraft Structure</a:t>
            </a:r>
          </a:p>
          <a:p>
            <a:pPr algn="ctr" defTabSz="91400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</a:t>
            </a:r>
            <a:r>
              <a:rPr lang="en-US" sz="24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Knowledge</a:t>
            </a:r>
            <a:endParaRPr lang="en-US" sz="2400" b="1" dirty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3937000" cy="5107739"/>
          </a:xfrm>
          <a:prstGeom prst="rect">
            <a:avLst/>
          </a:prstGeom>
        </p:spPr>
      </p:pic>
      <p:pic>
        <p:nvPicPr>
          <p:cNvPr id="1026" name="Picture 2" descr="http://image.slidesharecdn.com/phak-chapter02-130113084921-phpapp02/95/slide-1-638.jpg?135808861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572" y="1540690"/>
            <a:ext cx="3501628" cy="455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357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1" tIns="32140" rIns="64281" bIns="32140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4" y="1357313"/>
            <a:ext cx="8534549" cy="4054078"/>
          </a:xfrm>
        </p:spPr>
        <p:txBody>
          <a:bodyPr lIns="88882" tIns="50791" rIns="88882" bIns="50791" anchor="t"/>
          <a:lstStyle/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in writing the major components of an aircraft.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28" lvl="0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in writing the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subcomponents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of an aircraft.</a:t>
            </a: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in writing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types of aircraft construction.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77004" indent="0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60" lvl="1" indent="-154008" defTabSz="91400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60" lvl="1" indent="-154008" defTabSz="91400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4" y="274588"/>
            <a:ext cx="8229823" cy="1143000"/>
          </a:xfrm>
        </p:spPr>
        <p:txBody>
          <a:bodyPr lIns="88882" tIns="50791" rIns="88882" bIns="50791"/>
          <a:lstStyle/>
          <a:p>
            <a:pPr algn="l" defTabSz="914004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97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5239696"/>
            <a:ext cx="8507760" cy="1143000"/>
          </a:xfrm>
        </p:spPr>
        <p:txBody>
          <a:bodyPr lIns="88882" tIns="50791" rIns="88882" bIns="50791"/>
          <a:lstStyle/>
          <a:p>
            <a:pPr defTabSz="914004" eaLnBrk="1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  <a:hlinkClick r:id="rId3" action="ppaction://hlinkfile"/>
              </a:rPr>
              <a:t>Sporty’ s Learn to Fly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6" name="Picture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096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067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Empennage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524000"/>
            <a:ext cx="3962399" cy="452430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The empennage includes the entire tail </a:t>
            </a:r>
            <a:r>
              <a:rPr lang="en-US" sz="2400" b="1" dirty="0">
                <a:solidFill>
                  <a:srgbClr val="000000"/>
                </a:solidFill>
              </a:rPr>
              <a:t>group and consists of fixed surfaces such as </a:t>
            </a:r>
            <a:r>
              <a:rPr lang="en-US" sz="2400" b="1" dirty="0">
                <a:solidFill>
                  <a:srgbClr val="FF0000"/>
                </a:solidFill>
              </a:rPr>
              <a:t>the vertical stabilizer and the horizontal stabilizer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movable surfaces </a:t>
            </a:r>
            <a:r>
              <a:rPr lang="en-US" sz="2400" b="1" dirty="0">
                <a:solidFill>
                  <a:srgbClr val="FF0000"/>
                </a:solidFill>
              </a:rPr>
              <a:t>include the rudder, the elevator, and one or more trim tabs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069306"/>
            <a:ext cx="4618411" cy="34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95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Empennage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2427758"/>
            <a:ext cx="3962399" cy="2677642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The rudder </a:t>
            </a:r>
            <a:r>
              <a:rPr lang="en-US" sz="2400" b="1" dirty="0">
                <a:solidFill>
                  <a:srgbClr val="000000"/>
                </a:solidFill>
              </a:rPr>
              <a:t>is attached to the back of the vertical stabilizer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During </a:t>
            </a:r>
            <a:r>
              <a:rPr lang="en-US" sz="2400" b="1" dirty="0">
                <a:solidFill>
                  <a:srgbClr val="000000"/>
                </a:solidFill>
              </a:rPr>
              <a:t>flight, it </a:t>
            </a:r>
            <a:r>
              <a:rPr lang="en-US" sz="2400" b="1" dirty="0">
                <a:solidFill>
                  <a:srgbClr val="FF0000"/>
                </a:solidFill>
              </a:rPr>
              <a:t>is used to move the airplane’s nose left and right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069306"/>
            <a:ext cx="4618411" cy="34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57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Empennage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2427758"/>
            <a:ext cx="3962399" cy="304697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elevator</a:t>
            </a:r>
            <a:r>
              <a:rPr lang="en-US" sz="2400" b="1" dirty="0">
                <a:solidFill>
                  <a:srgbClr val="000000"/>
                </a:solidFill>
              </a:rPr>
              <a:t>, which is attached to the back of the horizontal stabilizer, </a:t>
            </a:r>
            <a:r>
              <a:rPr lang="en-US" sz="2400" b="1" dirty="0">
                <a:solidFill>
                  <a:srgbClr val="FF0000"/>
                </a:solidFill>
              </a:rPr>
              <a:t>is used to move the nose of the airplane up and down </a:t>
            </a:r>
            <a:r>
              <a:rPr lang="en-US" sz="2400" b="1" dirty="0" smtClean="0">
                <a:solidFill>
                  <a:srgbClr val="FF0000"/>
                </a:solidFill>
              </a:rPr>
              <a:t>for climbs and descents during </a:t>
            </a:r>
            <a:r>
              <a:rPr lang="en-US" sz="2400" b="1" dirty="0">
                <a:solidFill>
                  <a:srgbClr val="FF0000"/>
                </a:solidFill>
              </a:rPr>
              <a:t>flight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069306"/>
            <a:ext cx="4618411" cy="34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32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Empennage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752600"/>
            <a:ext cx="3962399" cy="452430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Trim </a:t>
            </a:r>
            <a:r>
              <a:rPr lang="en-US" sz="2400" b="1" dirty="0">
                <a:solidFill>
                  <a:srgbClr val="FF0000"/>
                </a:solidFill>
              </a:rPr>
              <a:t>tabs are small, movable portions of the trailing edge of the control surface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These </a:t>
            </a:r>
            <a:r>
              <a:rPr lang="en-US" sz="2400" b="1" dirty="0">
                <a:solidFill>
                  <a:srgbClr val="000000"/>
                </a:solidFill>
              </a:rPr>
              <a:t>movable trim tabs, which are controlled from the flight deck, </a:t>
            </a:r>
            <a:r>
              <a:rPr lang="en-US" sz="2400" b="1" dirty="0" smtClean="0">
                <a:solidFill>
                  <a:srgbClr val="000000"/>
                </a:solidFill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</a:rPr>
              <a:t>function to reduce </a:t>
            </a:r>
            <a:r>
              <a:rPr lang="en-US" sz="2400" b="1" dirty="0">
                <a:solidFill>
                  <a:srgbClr val="FF0000"/>
                </a:solidFill>
              </a:rPr>
              <a:t>control </a:t>
            </a:r>
            <a:r>
              <a:rPr lang="en-US" sz="2400" b="1" dirty="0" smtClean="0">
                <a:solidFill>
                  <a:srgbClr val="FF0000"/>
                </a:solidFill>
              </a:rPr>
              <a:t>pressures on the wheel or stick</a:t>
            </a:r>
            <a:r>
              <a:rPr lang="en-US" sz="2400" b="1" dirty="0" smtClean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069306"/>
            <a:ext cx="4618411" cy="34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32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Empennage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2788846"/>
            <a:ext cx="3962399" cy="156964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Trim </a:t>
            </a:r>
            <a:r>
              <a:rPr lang="en-US" sz="2400" b="1" dirty="0">
                <a:solidFill>
                  <a:srgbClr val="FF0000"/>
                </a:solidFill>
              </a:rPr>
              <a:t>tabs may be installed on the ailerons, the rudder, and/or the elevator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069306"/>
            <a:ext cx="4618411" cy="34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1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Empennage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371600"/>
            <a:ext cx="3962399" cy="489363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second type of empennage design </a:t>
            </a:r>
            <a:r>
              <a:rPr lang="en-US" sz="2400" b="1" dirty="0" smtClean="0">
                <a:solidFill>
                  <a:srgbClr val="FF0000"/>
                </a:solidFill>
              </a:rPr>
              <a:t>incorporates </a:t>
            </a:r>
            <a:r>
              <a:rPr lang="en-US" sz="2400" b="1" dirty="0">
                <a:solidFill>
                  <a:srgbClr val="FF0000"/>
                </a:solidFill>
              </a:rPr>
              <a:t>a one-piece horizontal stabilizer that pivots from a central hinge point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This </a:t>
            </a:r>
            <a:r>
              <a:rPr lang="en-US" sz="2400" b="1" dirty="0">
                <a:solidFill>
                  <a:srgbClr val="000000"/>
                </a:solidFill>
              </a:rPr>
              <a:t>type </a:t>
            </a:r>
            <a:r>
              <a:rPr lang="en-US" sz="2400" b="1" dirty="0" smtClean="0">
                <a:solidFill>
                  <a:srgbClr val="000000"/>
                </a:solidFill>
              </a:rPr>
              <a:t>of design </a:t>
            </a:r>
            <a:r>
              <a:rPr lang="en-US" sz="2400" b="1" dirty="0">
                <a:solidFill>
                  <a:srgbClr val="000000"/>
                </a:solidFill>
              </a:rPr>
              <a:t>is </a:t>
            </a:r>
            <a:r>
              <a:rPr lang="en-US" sz="2400" b="1" dirty="0">
                <a:solidFill>
                  <a:srgbClr val="FF0000"/>
                </a:solidFill>
              </a:rPr>
              <a:t>called a </a:t>
            </a:r>
            <a:r>
              <a:rPr lang="en-US" sz="2400" b="1" dirty="0" err="1">
                <a:solidFill>
                  <a:srgbClr val="FF0000"/>
                </a:solidFill>
              </a:rPr>
              <a:t>stabilator</a:t>
            </a:r>
            <a:r>
              <a:rPr lang="en-US" sz="2400" b="1" dirty="0">
                <a:solidFill>
                  <a:srgbClr val="FF0000"/>
                </a:solidFill>
              </a:rPr>
              <a:t>, and is moved using the control wheel</a:t>
            </a:r>
            <a:r>
              <a:rPr lang="en-US" sz="2400" b="1" dirty="0">
                <a:solidFill>
                  <a:srgbClr val="000000"/>
                </a:solidFill>
              </a:rPr>
              <a:t>, just as the elevator is moved.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4862649" cy="370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65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Empennage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371600"/>
            <a:ext cx="3962399" cy="415496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</a:rPr>
              <a:t>Stabilators</a:t>
            </a:r>
            <a:r>
              <a:rPr lang="en-US" sz="2400" b="1" dirty="0">
                <a:solidFill>
                  <a:srgbClr val="FF0000"/>
                </a:solidFill>
              </a:rPr>
              <a:t> have an </a:t>
            </a:r>
            <a:r>
              <a:rPr lang="en-US" sz="2400" b="1" dirty="0" err="1">
                <a:solidFill>
                  <a:srgbClr val="FF0000"/>
                </a:solidFill>
              </a:rPr>
              <a:t>antiservo</a:t>
            </a:r>
            <a:r>
              <a:rPr lang="en-US" sz="2400" b="1" dirty="0">
                <a:solidFill>
                  <a:srgbClr val="FF0000"/>
                </a:solidFill>
              </a:rPr>
              <a:t> tab extending across their trailing edge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 err="1">
                <a:solidFill>
                  <a:srgbClr val="000000"/>
                </a:solidFill>
              </a:rPr>
              <a:t>antiservo</a:t>
            </a:r>
            <a:r>
              <a:rPr lang="en-US" sz="2400" b="1" dirty="0">
                <a:solidFill>
                  <a:srgbClr val="000000"/>
                </a:solidFill>
              </a:rPr>
              <a:t> tab moves in the same direction as the trailing edge of the </a:t>
            </a:r>
            <a:r>
              <a:rPr lang="en-US" sz="2400" b="1" dirty="0" err="1">
                <a:solidFill>
                  <a:srgbClr val="000000"/>
                </a:solidFill>
              </a:rPr>
              <a:t>stabilator</a:t>
            </a:r>
            <a:r>
              <a:rPr lang="en-US" sz="2400" b="1" dirty="0">
                <a:solidFill>
                  <a:srgbClr val="000000"/>
                </a:solidFill>
              </a:rPr>
              <a:t> and helps make the </a:t>
            </a:r>
            <a:r>
              <a:rPr lang="en-US" sz="2400" b="1" dirty="0" err="1">
                <a:solidFill>
                  <a:srgbClr val="000000"/>
                </a:solidFill>
              </a:rPr>
              <a:t>stabilator</a:t>
            </a:r>
            <a:r>
              <a:rPr lang="en-US" sz="2400" b="1" dirty="0">
                <a:solidFill>
                  <a:srgbClr val="000000"/>
                </a:solidFill>
              </a:rPr>
              <a:t> less sensitive.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4862649" cy="370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05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6" y="685353"/>
            <a:ext cx="8786813" cy="5866805"/>
          </a:xfrm>
        </p:spPr>
        <p:txBody>
          <a:bodyPr lIns="88887" tIns="50793" rIns="88887" bIns="50793"/>
          <a:lstStyle/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rgbClr val="0070C0"/>
                </a:solidFill>
              </a:rPr>
              <a:t>What </a:t>
            </a:r>
            <a:r>
              <a:rPr lang="en-US" sz="2500" b="1" dirty="0" smtClean="0">
                <a:solidFill>
                  <a:srgbClr val="0070C0"/>
                </a:solidFill>
              </a:rPr>
              <a:t>are the two most popular types of fuselage structures?</a:t>
            </a:r>
            <a:endParaRPr lang="en-US" sz="2500" b="1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the three types of wing designs?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wing struts attached midway out on the wing called?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are the principal structural parts of a wing?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When flaps are extended during takeoff what do they provide to the aircraft?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3" y="0"/>
            <a:ext cx="8229823" cy="837158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8/27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8644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Empennage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2187490"/>
            <a:ext cx="3962399" cy="230831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 err="1">
                <a:solidFill>
                  <a:srgbClr val="000000"/>
                </a:solidFill>
              </a:rPr>
              <a:t>antiservo</a:t>
            </a:r>
            <a:r>
              <a:rPr lang="en-US" sz="2400" b="1" dirty="0">
                <a:solidFill>
                  <a:srgbClr val="000000"/>
                </a:solidFill>
              </a:rPr>
              <a:t> tab also functions as a trim tab to relieve control pressures and helps maintain the </a:t>
            </a:r>
            <a:r>
              <a:rPr lang="en-US" sz="2400" b="1" dirty="0" err="1">
                <a:solidFill>
                  <a:srgbClr val="000000"/>
                </a:solidFill>
              </a:rPr>
              <a:t>stabilator</a:t>
            </a:r>
            <a:r>
              <a:rPr lang="en-US" sz="2400" b="1" dirty="0">
                <a:solidFill>
                  <a:srgbClr val="000000"/>
                </a:solidFill>
              </a:rPr>
              <a:t> in the desired position.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4862649" cy="370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92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Landing Gear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371600"/>
            <a:ext cx="3962399" cy="52629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The landing gear is the principal support of the airplane when parked, taxiing, taking off, or landing.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most common type of </a:t>
            </a:r>
            <a:r>
              <a:rPr lang="en-US" sz="2400" b="1" dirty="0">
                <a:solidFill>
                  <a:srgbClr val="FF0000"/>
                </a:solidFill>
              </a:rPr>
              <a:t>landing gear consists of wheels</a:t>
            </a:r>
            <a:r>
              <a:rPr lang="en-US" sz="2400" b="1" dirty="0">
                <a:solidFill>
                  <a:srgbClr val="000000"/>
                </a:solidFill>
              </a:rPr>
              <a:t>, but airplanes can also be equipped with </a:t>
            </a:r>
            <a:r>
              <a:rPr lang="en-US" sz="2400" b="1" dirty="0">
                <a:solidFill>
                  <a:srgbClr val="FF0000"/>
                </a:solidFill>
              </a:rPr>
              <a:t>floats</a:t>
            </a:r>
            <a:r>
              <a:rPr lang="en-US" sz="2400" b="1" dirty="0">
                <a:solidFill>
                  <a:srgbClr val="000000"/>
                </a:solidFill>
              </a:rPr>
              <a:t> for water operations, </a:t>
            </a:r>
            <a:r>
              <a:rPr lang="en-US" sz="2400" b="1" dirty="0">
                <a:solidFill>
                  <a:srgbClr val="FF0000"/>
                </a:solidFill>
              </a:rPr>
              <a:t>or skis</a:t>
            </a:r>
            <a:r>
              <a:rPr lang="en-US" sz="2400" b="1" dirty="0">
                <a:solidFill>
                  <a:srgbClr val="000000"/>
                </a:solidFill>
              </a:rPr>
              <a:t> for landing on snow.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1209676"/>
            <a:ext cx="2747962" cy="549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05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Landing Gear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371600"/>
            <a:ext cx="3962399" cy="378563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Landing gear with a rear mounted wheel is called conventional landing gear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Airplanes with conventional landing gear are sometimes referred to as </a:t>
            </a:r>
            <a:r>
              <a:rPr lang="en-US" sz="2400" b="1" dirty="0" err="1">
                <a:solidFill>
                  <a:srgbClr val="000000"/>
                </a:solidFill>
              </a:rPr>
              <a:t>tailwheel</a:t>
            </a:r>
            <a:r>
              <a:rPr lang="en-US" sz="2400" b="1" dirty="0">
                <a:solidFill>
                  <a:srgbClr val="000000"/>
                </a:solidFill>
              </a:rPr>
              <a:t> airplanes.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213104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78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Landing Gear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371600"/>
            <a:ext cx="3962399" cy="52629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When </a:t>
            </a:r>
            <a:r>
              <a:rPr lang="en-US" sz="2400" b="1" dirty="0">
                <a:solidFill>
                  <a:srgbClr val="FF0000"/>
                </a:solidFill>
              </a:rPr>
              <a:t>the third wheel is located on the nose</a:t>
            </a:r>
            <a:r>
              <a:rPr lang="en-US" sz="2400" b="1" dirty="0">
                <a:solidFill>
                  <a:srgbClr val="000000"/>
                </a:solidFill>
              </a:rPr>
              <a:t>, it is called a </a:t>
            </a:r>
            <a:r>
              <a:rPr lang="en-US" sz="2400" b="1" dirty="0" err="1">
                <a:solidFill>
                  <a:srgbClr val="000000"/>
                </a:solidFill>
              </a:rPr>
              <a:t>nosewheel</a:t>
            </a:r>
            <a:r>
              <a:rPr lang="en-US" sz="2400" b="1" dirty="0">
                <a:solidFill>
                  <a:srgbClr val="000000"/>
                </a:solidFill>
              </a:rPr>
              <a:t>, and the design is </a:t>
            </a:r>
            <a:r>
              <a:rPr lang="en-US" sz="2400" b="1" dirty="0">
                <a:solidFill>
                  <a:srgbClr val="FF0000"/>
                </a:solidFill>
              </a:rPr>
              <a:t>referred to as a tricycle gear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A </a:t>
            </a:r>
            <a:r>
              <a:rPr lang="en-US" sz="2400" b="1" dirty="0">
                <a:solidFill>
                  <a:srgbClr val="000000"/>
                </a:solidFill>
              </a:rPr>
              <a:t>steerable </a:t>
            </a:r>
            <a:r>
              <a:rPr lang="en-US" sz="2400" b="1" dirty="0" err="1">
                <a:solidFill>
                  <a:srgbClr val="000000"/>
                </a:solidFill>
              </a:rPr>
              <a:t>nosewheel</a:t>
            </a:r>
            <a:r>
              <a:rPr lang="en-US" sz="2400" b="1" dirty="0">
                <a:solidFill>
                  <a:srgbClr val="000000"/>
                </a:solidFill>
              </a:rPr>
              <a:t> or </a:t>
            </a:r>
            <a:r>
              <a:rPr lang="en-US" sz="2400" b="1" dirty="0" err="1">
                <a:solidFill>
                  <a:srgbClr val="000000"/>
                </a:solidFill>
              </a:rPr>
              <a:t>tailwheel</a:t>
            </a:r>
            <a:r>
              <a:rPr lang="en-US" sz="2400" b="1" dirty="0">
                <a:solidFill>
                  <a:srgbClr val="000000"/>
                </a:solidFill>
              </a:rPr>
              <a:t> permits the airplane to be controlled throughout all operations while on the ground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213104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92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Landing Gear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371600"/>
            <a:ext cx="3962399" cy="452430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Most </a:t>
            </a:r>
            <a:r>
              <a:rPr lang="en-US" sz="2400" b="1" dirty="0">
                <a:solidFill>
                  <a:srgbClr val="FF0000"/>
                </a:solidFill>
              </a:rPr>
              <a:t>aircraft are steered by moving the rudder pedals</a:t>
            </a:r>
            <a:r>
              <a:rPr lang="en-US" sz="2400" b="1" dirty="0">
                <a:solidFill>
                  <a:srgbClr val="000000"/>
                </a:solidFill>
              </a:rPr>
              <a:t>, whether </a:t>
            </a:r>
            <a:r>
              <a:rPr lang="en-US" sz="2400" b="1" dirty="0" err="1">
                <a:solidFill>
                  <a:srgbClr val="000000"/>
                </a:solidFill>
              </a:rPr>
              <a:t>nosewheel</a:t>
            </a:r>
            <a:r>
              <a:rPr lang="en-US" sz="2400" b="1" dirty="0">
                <a:solidFill>
                  <a:srgbClr val="000000"/>
                </a:solidFill>
              </a:rPr>
              <a:t> or </a:t>
            </a:r>
            <a:r>
              <a:rPr lang="en-US" sz="2400" b="1" dirty="0" err="1">
                <a:solidFill>
                  <a:srgbClr val="000000"/>
                </a:solidFill>
              </a:rPr>
              <a:t>tailwheel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Additionally</a:t>
            </a:r>
            <a:r>
              <a:rPr lang="en-US" sz="2400" b="1" dirty="0">
                <a:solidFill>
                  <a:srgbClr val="000000"/>
                </a:solidFill>
              </a:rPr>
              <a:t>, some aircraft are </a:t>
            </a:r>
            <a:r>
              <a:rPr lang="en-US" sz="2400" b="1" dirty="0">
                <a:solidFill>
                  <a:srgbClr val="FF0000"/>
                </a:solidFill>
              </a:rPr>
              <a:t>steered by </a:t>
            </a:r>
            <a:r>
              <a:rPr lang="en-US" sz="2400" b="1" dirty="0" smtClean="0">
                <a:solidFill>
                  <a:srgbClr val="FF0000"/>
                </a:solidFill>
              </a:rPr>
              <a:t>using differential braking (alternating the application of brakes on one side then the other).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213104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92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Powerplant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2070094"/>
            <a:ext cx="3962399" cy="341630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The </a:t>
            </a:r>
            <a:r>
              <a:rPr lang="en-US" sz="2400" b="1" dirty="0" err="1">
                <a:solidFill>
                  <a:srgbClr val="FF0000"/>
                </a:solidFill>
              </a:rPr>
              <a:t>powerplant</a:t>
            </a:r>
            <a:r>
              <a:rPr lang="en-US" sz="2400" b="1" dirty="0">
                <a:solidFill>
                  <a:srgbClr val="000000"/>
                </a:solidFill>
              </a:rPr>
              <a:t> usually </a:t>
            </a:r>
            <a:r>
              <a:rPr lang="en-US" sz="2400" b="1" dirty="0">
                <a:solidFill>
                  <a:srgbClr val="FF0000"/>
                </a:solidFill>
              </a:rPr>
              <a:t>includes both the engine and the propeller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primary </a:t>
            </a:r>
            <a:r>
              <a:rPr lang="en-US" sz="2400" b="1" dirty="0">
                <a:solidFill>
                  <a:srgbClr val="FF0000"/>
                </a:solidFill>
              </a:rPr>
              <a:t>function</a:t>
            </a:r>
            <a:r>
              <a:rPr lang="en-US" sz="2400" b="1" dirty="0">
                <a:solidFill>
                  <a:srgbClr val="000000"/>
                </a:solidFill>
              </a:rPr>
              <a:t> of the engine is </a:t>
            </a:r>
            <a:r>
              <a:rPr lang="en-US" sz="2400" b="1" dirty="0">
                <a:solidFill>
                  <a:srgbClr val="FF0000"/>
                </a:solidFill>
              </a:rPr>
              <a:t>to provide the power to turn the propeller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63" y="1600200"/>
            <a:ext cx="4812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68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Powerplant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917694"/>
            <a:ext cx="3962399" cy="341630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It </a:t>
            </a:r>
            <a:r>
              <a:rPr lang="en-US" sz="2400" b="1" dirty="0">
                <a:solidFill>
                  <a:srgbClr val="000000"/>
                </a:solidFill>
              </a:rPr>
              <a:t>also </a:t>
            </a:r>
            <a:r>
              <a:rPr lang="en-US" sz="2400" b="1" dirty="0">
                <a:solidFill>
                  <a:srgbClr val="FF0000"/>
                </a:solidFill>
              </a:rPr>
              <a:t>generates electrical power, provides a vacuum source for some flight instruments, and </a:t>
            </a:r>
            <a:r>
              <a:rPr lang="en-US" sz="2400" b="1" dirty="0"/>
              <a:t>in most single-engine airplanes</a:t>
            </a:r>
            <a:r>
              <a:rPr lang="en-US" sz="2400" b="1" dirty="0">
                <a:solidFill>
                  <a:srgbClr val="FF0000"/>
                </a:solidFill>
              </a:rPr>
              <a:t>, provides a source of heat for the pilot and passengers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63" y="1600200"/>
            <a:ext cx="4812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17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Powerplant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371600"/>
            <a:ext cx="3962399" cy="489363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engine is covered by a cowling, or a nacelle, </a:t>
            </a:r>
            <a:r>
              <a:rPr lang="en-US" sz="2400" b="1" dirty="0"/>
              <a:t>which are both types of covered housings. </a:t>
            </a:r>
            <a:endParaRPr lang="en-US" sz="2400" b="1" dirty="0" smtClean="0"/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purpose </a:t>
            </a:r>
            <a:r>
              <a:rPr lang="en-US" sz="2400" b="1" dirty="0"/>
              <a:t>of the cowling or </a:t>
            </a:r>
            <a:r>
              <a:rPr lang="en-US" sz="2400" b="1" dirty="0" smtClean="0"/>
              <a:t>nacelle </a:t>
            </a:r>
            <a:r>
              <a:rPr lang="en-US" sz="2400" b="1" dirty="0" smtClean="0">
                <a:solidFill>
                  <a:srgbClr val="FF0000"/>
                </a:solidFill>
              </a:rPr>
              <a:t>is </a:t>
            </a:r>
            <a:r>
              <a:rPr lang="en-US" sz="2400" b="1" dirty="0">
                <a:solidFill>
                  <a:srgbClr val="FF0000"/>
                </a:solidFill>
              </a:rPr>
              <a:t>to streamline the flow of air around the engine and to help cool the engine </a:t>
            </a:r>
            <a:r>
              <a:rPr lang="en-US" sz="2400" b="1" dirty="0">
                <a:solidFill>
                  <a:srgbClr val="000000"/>
                </a:solidFill>
              </a:rPr>
              <a:t>by ducting air around the cylinders.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63" y="1600200"/>
            <a:ext cx="4812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15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Powerplant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371600"/>
            <a:ext cx="3962399" cy="52629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The propeller</a:t>
            </a:r>
            <a:r>
              <a:rPr lang="en-US" sz="2400" b="1" dirty="0">
                <a:solidFill>
                  <a:srgbClr val="000000"/>
                </a:solidFill>
              </a:rPr>
              <a:t>, mounted </a:t>
            </a:r>
            <a:r>
              <a:rPr lang="en-US" sz="2400" b="1" dirty="0">
                <a:solidFill>
                  <a:srgbClr val="FF0000"/>
                </a:solidFill>
              </a:rPr>
              <a:t>on the front of the engine</a:t>
            </a:r>
            <a:r>
              <a:rPr lang="en-US" sz="2400" b="1" dirty="0">
                <a:solidFill>
                  <a:srgbClr val="000000"/>
                </a:solidFill>
              </a:rPr>
              <a:t>, translates the rotating force of the engine into thrust, a </a:t>
            </a:r>
            <a:r>
              <a:rPr lang="en-US" sz="2400" b="1" dirty="0">
                <a:solidFill>
                  <a:srgbClr val="FF0000"/>
                </a:solidFill>
              </a:rPr>
              <a:t>forward acting force </a:t>
            </a:r>
            <a:r>
              <a:rPr lang="en-US" sz="2400" b="1" dirty="0">
                <a:solidFill>
                  <a:srgbClr val="000000"/>
                </a:solidFill>
              </a:rPr>
              <a:t>that helps move the airplane through the air.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propeller</a:t>
            </a:r>
            <a:r>
              <a:rPr lang="en-US" sz="2400" b="1" dirty="0">
                <a:solidFill>
                  <a:srgbClr val="000000"/>
                </a:solidFill>
              </a:rPr>
              <a:t> may also be </a:t>
            </a:r>
            <a:r>
              <a:rPr lang="en-US" sz="2400" b="1" dirty="0">
                <a:solidFill>
                  <a:srgbClr val="FF0000"/>
                </a:solidFill>
              </a:rPr>
              <a:t>mounted on the rear </a:t>
            </a:r>
            <a:r>
              <a:rPr lang="en-US" sz="2400" b="1" dirty="0">
                <a:solidFill>
                  <a:srgbClr val="000000"/>
                </a:solidFill>
              </a:rPr>
              <a:t>of the engine as in a </a:t>
            </a:r>
            <a:r>
              <a:rPr lang="en-US" sz="2400" b="1" dirty="0">
                <a:solidFill>
                  <a:srgbClr val="FF0000"/>
                </a:solidFill>
              </a:rPr>
              <a:t>pusher-type aircraft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63" y="1600200"/>
            <a:ext cx="4812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15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Powerplant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295400"/>
            <a:ext cx="3962399" cy="563229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A </a:t>
            </a:r>
            <a:r>
              <a:rPr lang="en-US" sz="2400" b="1" dirty="0">
                <a:solidFill>
                  <a:srgbClr val="000000"/>
                </a:solidFill>
              </a:rPr>
              <a:t>propeller is a rotating airfoil that produces thrust through aerodynamic action.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low pressure area is formed at the back of the propeller’s airfoil, and high pressure is produced at the face of the propeller</a:t>
            </a:r>
            <a:r>
              <a:rPr lang="en-US" sz="2400" b="1" dirty="0">
                <a:solidFill>
                  <a:srgbClr val="000000"/>
                </a:solidFill>
              </a:rPr>
              <a:t>, similar to the way lift is generated by an airfoil used as a lifting surface or wing.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63" y="1600200"/>
            <a:ext cx="4812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83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Fuselage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2199158"/>
            <a:ext cx="3962399" cy="2677642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most popular types of fuselage structures </a:t>
            </a:r>
            <a:r>
              <a:rPr lang="en-US" sz="2400" b="1" dirty="0">
                <a:solidFill>
                  <a:srgbClr val="000000"/>
                </a:solidFill>
              </a:rPr>
              <a:t>used in today’s aircraft are the </a:t>
            </a:r>
            <a:r>
              <a:rPr lang="en-US" sz="2400" b="1" dirty="0" err="1">
                <a:solidFill>
                  <a:srgbClr val="FF0000"/>
                </a:solidFill>
              </a:rPr>
              <a:t>monocoque</a:t>
            </a:r>
            <a:r>
              <a:rPr lang="en-US" sz="2400" b="1" dirty="0">
                <a:solidFill>
                  <a:srgbClr val="000000"/>
                </a:solidFill>
              </a:rPr>
              <a:t> (French for “single shell”) </a:t>
            </a:r>
            <a:r>
              <a:rPr lang="en-US" sz="2400" b="1" dirty="0">
                <a:solidFill>
                  <a:srgbClr val="FF0000"/>
                </a:solidFill>
              </a:rPr>
              <a:t>and </a:t>
            </a:r>
            <a:r>
              <a:rPr lang="en-US" sz="2400" b="1" dirty="0" err="1">
                <a:solidFill>
                  <a:srgbClr val="FF0000"/>
                </a:solidFill>
              </a:rPr>
              <a:t>semimonocoque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4562"/>
            <a:ext cx="4256738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02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Powerplant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2480622"/>
            <a:ext cx="3962399" cy="193897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This </a:t>
            </a:r>
            <a:r>
              <a:rPr lang="en-US" sz="2400" b="1" dirty="0">
                <a:solidFill>
                  <a:srgbClr val="FF0000"/>
                </a:solidFill>
              </a:rPr>
              <a:t>pressure differential pulls air through the propeller, which in turn pulls the airplane forward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63" y="1600200"/>
            <a:ext cx="4812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83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48289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1" tIns="32140" rIns="64281" bIns="32140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4" y="1357313"/>
            <a:ext cx="8534549" cy="4054078"/>
          </a:xfrm>
        </p:spPr>
        <p:txBody>
          <a:bodyPr lIns="88882" tIns="50791" rIns="88882" bIns="50791" anchor="t"/>
          <a:lstStyle/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in writing the major components of an aircraft.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28" lvl="0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in writing the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subcomponents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of an aircraft.</a:t>
            </a: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in writing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types of aircraft construction.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77004" indent="0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28" indent="-294624" defTabSz="91400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60" lvl="1" indent="-154008" defTabSz="91400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60" lvl="1" indent="-154008" defTabSz="91400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4" y="274588"/>
            <a:ext cx="8229823" cy="1143000"/>
          </a:xfrm>
        </p:spPr>
        <p:txBody>
          <a:bodyPr lIns="88882" tIns="50791" rIns="88882" bIns="50791"/>
          <a:lstStyle/>
          <a:p>
            <a:pPr algn="l" defTabSz="914004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44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Empennage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524000"/>
            <a:ext cx="3962399" cy="452430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The empennage includes the entire tail </a:t>
            </a:r>
            <a:r>
              <a:rPr lang="en-US" sz="2400" b="1" dirty="0">
                <a:solidFill>
                  <a:srgbClr val="000000"/>
                </a:solidFill>
              </a:rPr>
              <a:t>group and consists of fixed surfaces such as </a:t>
            </a:r>
            <a:r>
              <a:rPr lang="en-US" sz="2400" b="1" dirty="0">
                <a:solidFill>
                  <a:srgbClr val="FF0000"/>
                </a:solidFill>
              </a:rPr>
              <a:t>the vertical stabilizer and the horizontal stabilizer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movable surfaces </a:t>
            </a:r>
            <a:r>
              <a:rPr lang="en-US" sz="2400" b="1" dirty="0">
                <a:solidFill>
                  <a:srgbClr val="FF0000"/>
                </a:solidFill>
              </a:rPr>
              <a:t>include the rudder, the elevator, and one or more trim tabs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069306"/>
            <a:ext cx="4618411" cy="34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23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Landing Gear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371600"/>
            <a:ext cx="3962399" cy="52629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The landing gear is the principal support of the airplane when parked, taxiing, taking off, or landing.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most common type of </a:t>
            </a:r>
            <a:r>
              <a:rPr lang="en-US" sz="2400" b="1" dirty="0">
                <a:solidFill>
                  <a:srgbClr val="FF0000"/>
                </a:solidFill>
              </a:rPr>
              <a:t>landing gear consists of wheels</a:t>
            </a:r>
            <a:r>
              <a:rPr lang="en-US" sz="2400" b="1" dirty="0">
                <a:solidFill>
                  <a:srgbClr val="000000"/>
                </a:solidFill>
              </a:rPr>
              <a:t>, but airplanes can also be equipped with </a:t>
            </a:r>
            <a:r>
              <a:rPr lang="en-US" sz="2400" b="1" dirty="0">
                <a:solidFill>
                  <a:srgbClr val="FF0000"/>
                </a:solidFill>
              </a:rPr>
              <a:t>floats</a:t>
            </a:r>
            <a:r>
              <a:rPr lang="en-US" sz="2400" b="1" dirty="0">
                <a:solidFill>
                  <a:srgbClr val="000000"/>
                </a:solidFill>
              </a:rPr>
              <a:t> for water operations, </a:t>
            </a:r>
            <a:r>
              <a:rPr lang="en-US" sz="2400" b="1" dirty="0">
                <a:solidFill>
                  <a:srgbClr val="FF0000"/>
                </a:solidFill>
              </a:rPr>
              <a:t>or skis</a:t>
            </a:r>
            <a:r>
              <a:rPr lang="en-US" sz="2400" b="1" dirty="0">
                <a:solidFill>
                  <a:srgbClr val="000000"/>
                </a:solidFill>
              </a:rPr>
              <a:t> for landing on snow.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1209676"/>
            <a:ext cx="2747962" cy="549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63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Powerplant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2070094"/>
            <a:ext cx="3962399" cy="341630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The </a:t>
            </a:r>
            <a:r>
              <a:rPr lang="en-US" sz="2400" b="1" dirty="0" err="1">
                <a:solidFill>
                  <a:srgbClr val="FF0000"/>
                </a:solidFill>
              </a:rPr>
              <a:t>powerplant</a:t>
            </a:r>
            <a:r>
              <a:rPr lang="en-US" sz="2400" b="1" dirty="0">
                <a:solidFill>
                  <a:srgbClr val="000000"/>
                </a:solidFill>
              </a:rPr>
              <a:t> usually </a:t>
            </a:r>
            <a:r>
              <a:rPr lang="en-US" sz="2400" b="1" dirty="0">
                <a:solidFill>
                  <a:srgbClr val="FF0000"/>
                </a:solidFill>
              </a:rPr>
              <a:t>includes both the engine and the propeller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primary </a:t>
            </a:r>
            <a:r>
              <a:rPr lang="en-US" sz="2400" b="1" dirty="0">
                <a:solidFill>
                  <a:srgbClr val="FF0000"/>
                </a:solidFill>
              </a:rPr>
              <a:t>function</a:t>
            </a:r>
            <a:r>
              <a:rPr lang="en-US" sz="2400" b="1" dirty="0">
                <a:solidFill>
                  <a:srgbClr val="000000"/>
                </a:solidFill>
              </a:rPr>
              <a:t> of the engine is </a:t>
            </a:r>
            <a:r>
              <a:rPr lang="en-US" sz="2400" b="1" dirty="0">
                <a:solidFill>
                  <a:srgbClr val="FF0000"/>
                </a:solidFill>
              </a:rPr>
              <a:t>to provide the power to turn the propeller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63" y="1600200"/>
            <a:ext cx="4812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14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4698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6" y="685353"/>
            <a:ext cx="8786813" cy="5866805"/>
          </a:xfrm>
        </p:spPr>
        <p:txBody>
          <a:bodyPr lIns="88887" tIns="50793" rIns="88887" bIns="50793"/>
          <a:lstStyle/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are the two most popular types of fuselage structures?</a:t>
            </a:r>
            <a:endParaRPr lang="en-US" sz="25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ea typeface="Helvetica" charset="0"/>
                <a:cs typeface="Helvetica" charset="0"/>
                <a:sym typeface="Helvetica" charset="0"/>
              </a:rPr>
              <a:t>What are the three types of wing designs?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wing struts attached midway out on the wing called?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are the principal structural parts of a wing?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When flaps are extended during takeoff what do they provide to the aircraft?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3" y="0"/>
            <a:ext cx="8229823" cy="837158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8/27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8644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Wings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2199158"/>
            <a:ext cx="3962399" cy="341630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Wings may be attached at the top, middle, or lower portion of the fuselage.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These </a:t>
            </a:r>
            <a:r>
              <a:rPr lang="en-US" sz="2400" b="1" dirty="0">
                <a:solidFill>
                  <a:srgbClr val="FF0000"/>
                </a:solidFill>
              </a:rPr>
              <a:t>designs are referred to as high-, mid-, and low-wing, respectively.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37" y="1981200"/>
            <a:ext cx="4636163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4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6" y="685353"/>
            <a:ext cx="8786813" cy="5866805"/>
          </a:xfrm>
        </p:spPr>
        <p:txBody>
          <a:bodyPr lIns="88887" tIns="50793" rIns="88887" bIns="50793"/>
          <a:lstStyle/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are the two most popular types of fuselage structures?</a:t>
            </a:r>
            <a:endParaRPr lang="en-US" sz="25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the three types of wing designs?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are wing struts attached midway out on the wing called?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are the principal structural parts of a wing?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When flaps are extended during takeoff what do they provide to the aircraft?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3" y="0"/>
            <a:ext cx="8229823" cy="837158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8/27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8644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Major Components</a:t>
            </a:r>
            <a:br>
              <a:rPr lang="en-US" sz="4400" b="1" dirty="0" smtClean="0"/>
            </a:b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Wings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219200"/>
            <a:ext cx="3962399" cy="563229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Since </a:t>
            </a:r>
            <a:r>
              <a:rPr lang="en-US" sz="2400" b="1" dirty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wing struts </a:t>
            </a:r>
            <a:r>
              <a:rPr lang="en-US" sz="2400" b="1" dirty="0">
                <a:solidFill>
                  <a:srgbClr val="000000"/>
                </a:solidFill>
              </a:rPr>
              <a:t>are usually </a:t>
            </a:r>
            <a:r>
              <a:rPr lang="en-US" sz="2400" b="1" dirty="0">
                <a:solidFill>
                  <a:srgbClr val="FF0000"/>
                </a:solidFill>
              </a:rPr>
              <a:t>attached</a:t>
            </a:r>
            <a:r>
              <a:rPr lang="en-US" sz="2400" b="1" dirty="0">
                <a:solidFill>
                  <a:srgbClr val="000000"/>
                </a:solidFill>
              </a:rPr>
              <a:t> approximately </a:t>
            </a:r>
            <a:r>
              <a:rPr lang="en-US" sz="2400" b="1" dirty="0">
                <a:solidFill>
                  <a:srgbClr val="FF0000"/>
                </a:solidFill>
              </a:rPr>
              <a:t>halfway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out on the wing</a:t>
            </a:r>
            <a:r>
              <a:rPr lang="en-US" sz="2400" b="1" dirty="0">
                <a:solidFill>
                  <a:srgbClr val="000000"/>
                </a:solidFill>
              </a:rPr>
              <a:t>, this type of wing structure is </a:t>
            </a:r>
            <a:r>
              <a:rPr lang="en-US" sz="2400" b="1" dirty="0">
                <a:solidFill>
                  <a:srgbClr val="FF0000"/>
                </a:solidFill>
              </a:rPr>
              <a:t>called semi-cantilever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A </a:t>
            </a:r>
            <a:r>
              <a:rPr lang="en-US" sz="2400" b="1" dirty="0">
                <a:solidFill>
                  <a:srgbClr val="000000"/>
                </a:solidFill>
              </a:rPr>
              <a:t>few high-wing and most low-wing airplanes have a </a:t>
            </a:r>
            <a:r>
              <a:rPr lang="en-US" sz="2400" b="1" dirty="0">
                <a:solidFill>
                  <a:srgbClr val="FF0000"/>
                </a:solidFill>
              </a:rPr>
              <a:t>full cantilever wing </a:t>
            </a:r>
            <a:r>
              <a:rPr lang="en-US" sz="2400" b="1" dirty="0">
                <a:solidFill>
                  <a:srgbClr val="000000"/>
                </a:solidFill>
              </a:rPr>
              <a:t>designed to </a:t>
            </a:r>
            <a:r>
              <a:rPr lang="en-US" sz="2400" b="1" dirty="0">
                <a:solidFill>
                  <a:srgbClr val="FF0000"/>
                </a:solidFill>
              </a:rPr>
              <a:t>carry the loads without external struts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61" y="2438400"/>
            <a:ext cx="4499039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73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6" y="685353"/>
            <a:ext cx="8786813" cy="5866805"/>
          </a:xfrm>
        </p:spPr>
        <p:txBody>
          <a:bodyPr lIns="88887" tIns="50793" rIns="88887" bIns="50793"/>
          <a:lstStyle/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500" b="1" dirty="0" smtClean="0">
                <a:solidFill>
                  <a:schemeClr val="bg1">
                    <a:lumMod val="85000"/>
                  </a:schemeClr>
                </a:solidFill>
              </a:rPr>
              <a:t>are the two most popular types of fuselage structures?</a:t>
            </a:r>
            <a:endParaRPr lang="en-US" sz="25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the three types of wing designs?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wing struts attached midway out on the wing called?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What </a:t>
            </a:r>
            <a:r>
              <a:rPr lang="en-US" b="1" dirty="0" smtClean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are the principal structural parts of a wing?</a:t>
            </a:r>
            <a:endParaRPr lang="en-US" b="1" dirty="0">
              <a:solidFill>
                <a:schemeClr val="tx1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When flaps are extended during takeoff what do they provide to the aircraft?</a:t>
            </a:r>
            <a:endParaRPr lang="en-US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3" y="0"/>
            <a:ext cx="8229823" cy="837158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8/27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8644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1848</TotalTime>
  <Words>1816</Words>
  <Application>Microsoft Office PowerPoint</Application>
  <PresentationFormat>On-screen Show (4:3)</PresentationFormat>
  <Paragraphs>298</Paragraphs>
  <Slides>47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1_Office Theme</vt:lpstr>
      <vt:lpstr>2_Custom Design</vt:lpstr>
      <vt:lpstr>Office Theme</vt:lpstr>
      <vt:lpstr>Warm-Up – 8/27 – 10 minutes</vt:lpstr>
      <vt:lpstr>Questions / Comments</vt:lpstr>
      <vt:lpstr>Warm-Up – 8/27 – 10 minutes</vt:lpstr>
      <vt:lpstr>Major Components Fuselage</vt:lpstr>
      <vt:lpstr>Warm-Up – 8/27 – 10 minutes</vt:lpstr>
      <vt:lpstr>Major Components Wings</vt:lpstr>
      <vt:lpstr>Warm-Up – 8/27 – 10 minutes</vt:lpstr>
      <vt:lpstr>Major Components Wings</vt:lpstr>
      <vt:lpstr>Warm-Up – 8/27 – 10 minutes</vt:lpstr>
      <vt:lpstr>Major Components Wings</vt:lpstr>
      <vt:lpstr>Warm-Up – 8/27 – 10 minutes</vt:lpstr>
      <vt:lpstr>Major Components Wings</vt:lpstr>
      <vt:lpstr>Questions / Comments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PowerPoint Presentation</vt:lpstr>
      <vt:lpstr>Today’s Mission Requirements</vt:lpstr>
      <vt:lpstr>Sporty’ s Learn to Fly</vt:lpstr>
      <vt:lpstr>Major Components Empennage</vt:lpstr>
      <vt:lpstr>Major Components Empennage</vt:lpstr>
      <vt:lpstr>Major Components Empennage</vt:lpstr>
      <vt:lpstr>Major Components Empennage</vt:lpstr>
      <vt:lpstr>Major Components Empennage</vt:lpstr>
      <vt:lpstr>Major Components Empennage</vt:lpstr>
      <vt:lpstr>Major Components Empennage</vt:lpstr>
      <vt:lpstr>Major Components Empennage</vt:lpstr>
      <vt:lpstr>Major Components Landing Gear</vt:lpstr>
      <vt:lpstr>Major Components Landing Gear</vt:lpstr>
      <vt:lpstr>Major Components Landing Gear</vt:lpstr>
      <vt:lpstr>Major Components Landing Gear</vt:lpstr>
      <vt:lpstr>Major Components The Powerplant</vt:lpstr>
      <vt:lpstr>Major Components The Powerplant</vt:lpstr>
      <vt:lpstr>Major Components The Powerplant</vt:lpstr>
      <vt:lpstr>Major Components The Powerplant</vt:lpstr>
      <vt:lpstr>Major Components The Powerplant</vt:lpstr>
      <vt:lpstr>Major Components The Powerplant</vt:lpstr>
      <vt:lpstr>Questions / Comments</vt:lpstr>
      <vt:lpstr>Today’s Mission Requirements</vt:lpstr>
      <vt:lpstr>Major Components Empennage</vt:lpstr>
      <vt:lpstr>Major Components Landing Gear</vt:lpstr>
      <vt:lpstr>Major Components The Powerplant</vt:lpstr>
      <vt:lpstr>Questions / Comments</vt:lpstr>
      <vt:lpstr>Questions / Comments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158</cp:revision>
  <dcterms:created xsi:type="dcterms:W3CDTF">2011-08-16T23:18:18Z</dcterms:created>
  <dcterms:modified xsi:type="dcterms:W3CDTF">2015-08-21T18:30:59Z</dcterms:modified>
</cp:coreProperties>
</file>