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24" r:id="rId3"/>
    <p:sldMasterId id="2147483936" r:id="rId4"/>
    <p:sldMasterId id="2147484008" r:id="rId5"/>
    <p:sldMasterId id="2147484020" r:id="rId6"/>
    <p:sldMasterId id="2147484032" r:id="rId7"/>
    <p:sldMasterId id="2147484068" r:id="rId8"/>
    <p:sldMasterId id="2147484128" r:id="rId9"/>
    <p:sldMasterId id="2147484308" r:id="rId10"/>
    <p:sldMasterId id="2147484368" r:id="rId11"/>
  </p:sldMasterIdLst>
  <p:notesMasterIdLst>
    <p:notesMasterId r:id="rId74"/>
  </p:notesMasterIdLst>
  <p:handoutMasterIdLst>
    <p:handoutMasterId r:id="rId75"/>
  </p:handoutMasterIdLst>
  <p:sldIdLst>
    <p:sldId id="1711" r:id="rId12"/>
    <p:sldId id="399" r:id="rId13"/>
    <p:sldId id="1997" r:id="rId14"/>
    <p:sldId id="2005" r:id="rId15"/>
    <p:sldId id="1998" r:id="rId16"/>
    <p:sldId id="2002" r:id="rId17"/>
    <p:sldId id="1999" r:id="rId18"/>
    <p:sldId id="2006" r:id="rId19"/>
    <p:sldId id="2000" r:id="rId20"/>
    <p:sldId id="2004" r:id="rId21"/>
    <p:sldId id="2001" r:id="rId22"/>
    <p:sldId id="2003" r:id="rId23"/>
    <p:sldId id="1052" r:id="rId24"/>
    <p:sldId id="1965" r:id="rId25"/>
    <p:sldId id="1966" r:id="rId26"/>
    <p:sldId id="1967" r:id="rId27"/>
    <p:sldId id="1968" r:id="rId28"/>
    <p:sldId id="1969" r:id="rId29"/>
    <p:sldId id="1970" r:id="rId30"/>
    <p:sldId id="1971" r:id="rId31"/>
    <p:sldId id="1618" r:id="rId32"/>
    <p:sldId id="1902" r:id="rId33"/>
    <p:sldId id="353" r:id="rId34"/>
    <p:sldId id="1265" r:id="rId35"/>
    <p:sldId id="1266" r:id="rId36"/>
    <p:sldId id="1774" r:id="rId37"/>
    <p:sldId id="1957" r:id="rId38"/>
    <p:sldId id="1958" r:id="rId39"/>
    <p:sldId id="1959" r:id="rId40"/>
    <p:sldId id="1960" r:id="rId41"/>
    <p:sldId id="1961" r:id="rId42"/>
    <p:sldId id="1962" r:id="rId43"/>
    <p:sldId id="1963" r:id="rId44"/>
    <p:sldId id="1964" r:id="rId45"/>
    <p:sldId id="1972" r:id="rId46"/>
    <p:sldId id="1974" r:id="rId47"/>
    <p:sldId id="1973" r:id="rId48"/>
    <p:sldId id="1975" r:id="rId49"/>
    <p:sldId id="1976" r:id="rId50"/>
    <p:sldId id="1977" r:id="rId51"/>
    <p:sldId id="1978" r:id="rId52"/>
    <p:sldId id="1979" r:id="rId53"/>
    <p:sldId id="1980" r:id="rId54"/>
    <p:sldId id="1981" r:id="rId55"/>
    <p:sldId id="1982" r:id="rId56"/>
    <p:sldId id="1983" r:id="rId57"/>
    <p:sldId id="1985" r:id="rId58"/>
    <p:sldId id="1984" r:id="rId59"/>
    <p:sldId id="1986" r:id="rId60"/>
    <p:sldId id="1987" r:id="rId61"/>
    <p:sldId id="1996" r:id="rId62"/>
    <p:sldId id="1988" r:id="rId63"/>
    <p:sldId id="1989" r:id="rId64"/>
    <p:sldId id="1990" r:id="rId65"/>
    <p:sldId id="1991" r:id="rId66"/>
    <p:sldId id="1992" r:id="rId67"/>
    <p:sldId id="1993" r:id="rId68"/>
    <p:sldId id="1994" r:id="rId69"/>
    <p:sldId id="1995" r:id="rId70"/>
    <p:sldId id="1921" r:id="rId71"/>
    <p:sldId id="1913" r:id="rId72"/>
    <p:sldId id="879" r:id="rId73"/>
  </p:sldIdLst>
  <p:sldSz cx="9144000" cy="6858000" type="screen4x3"/>
  <p:notesSz cx="6858000" cy="9144000"/>
  <p:defaultTextStyle>
    <a:defPPr>
      <a:defRPr lang="en-US"/>
    </a:defPPr>
    <a:lvl1pPr marL="0" algn="l" defTabSz="912807" rtl="0" eaLnBrk="1" latinLnBrk="0" hangingPunct="1">
      <a:defRPr sz="1800" kern="1200">
        <a:solidFill>
          <a:schemeClr val="tx1"/>
        </a:solidFill>
        <a:latin typeface="+mn-lt"/>
        <a:ea typeface="+mn-ea"/>
        <a:cs typeface="+mn-cs"/>
      </a:defRPr>
    </a:lvl1pPr>
    <a:lvl2pPr marL="45639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20" algn="l" defTabSz="912807" rtl="0" eaLnBrk="1" latinLnBrk="0" hangingPunct="1">
      <a:defRPr sz="1800" kern="1200">
        <a:solidFill>
          <a:schemeClr val="tx1"/>
        </a:solidFill>
        <a:latin typeface="+mn-lt"/>
        <a:ea typeface="+mn-ea"/>
        <a:cs typeface="+mn-cs"/>
      </a:defRPr>
    </a:lvl4pPr>
    <a:lvl5pPr marL="1825622" algn="l" defTabSz="912807" rtl="0" eaLnBrk="1" latinLnBrk="0" hangingPunct="1">
      <a:defRPr sz="1800" kern="1200">
        <a:solidFill>
          <a:schemeClr val="tx1"/>
        </a:solidFill>
        <a:latin typeface="+mn-lt"/>
        <a:ea typeface="+mn-ea"/>
        <a:cs typeface="+mn-cs"/>
      </a:defRPr>
    </a:lvl5pPr>
    <a:lvl6pPr marL="2282022" algn="l" defTabSz="912807" rtl="0" eaLnBrk="1" latinLnBrk="0" hangingPunct="1">
      <a:defRPr sz="1800" kern="1200">
        <a:solidFill>
          <a:schemeClr val="tx1"/>
        </a:solidFill>
        <a:latin typeface="+mn-lt"/>
        <a:ea typeface="+mn-ea"/>
        <a:cs typeface="+mn-cs"/>
      </a:defRPr>
    </a:lvl6pPr>
    <a:lvl7pPr marL="2738435" algn="l" defTabSz="912807" rtl="0" eaLnBrk="1" latinLnBrk="0" hangingPunct="1">
      <a:defRPr sz="1800" kern="1200">
        <a:solidFill>
          <a:schemeClr val="tx1"/>
        </a:solidFill>
        <a:latin typeface="+mn-lt"/>
        <a:ea typeface="+mn-ea"/>
        <a:cs typeface="+mn-cs"/>
      </a:defRPr>
    </a:lvl7pPr>
    <a:lvl8pPr marL="3194836" algn="l" defTabSz="912807" rtl="0" eaLnBrk="1" latinLnBrk="0" hangingPunct="1">
      <a:defRPr sz="1800" kern="1200">
        <a:solidFill>
          <a:schemeClr val="tx1"/>
        </a:solidFill>
        <a:latin typeface="+mn-lt"/>
        <a:ea typeface="+mn-ea"/>
        <a:cs typeface="+mn-cs"/>
      </a:defRPr>
    </a:lvl8pPr>
    <a:lvl9pPr marL="3651242" algn="l" defTabSz="9128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17" autoAdjust="0"/>
    <p:restoredTop sz="94660"/>
  </p:normalViewPr>
  <p:slideViewPr>
    <p:cSldViewPr showGuides="1">
      <p:cViewPr varScale="1">
        <p:scale>
          <a:sx n="65" d="100"/>
          <a:sy n="65" d="100"/>
        </p:scale>
        <p:origin x="-948" y="-102"/>
      </p:cViewPr>
      <p:guideLst>
        <p:guide orient="horz" pos="2160"/>
        <p:guide pos="2880"/>
      </p:guideLst>
    </p:cSldViewPr>
  </p:slideViewPr>
  <p:notesTextViewPr>
    <p:cViewPr>
      <p:scale>
        <a:sx n="1" d="1"/>
        <a:sy n="1" d="1"/>
      </p:scale>
      <p:origin x="0" y="0"/>
    </p:cViewPr>
  </p:notesTextViewPr>
  <p:sorterViewPr>
    <p:cViewPr>
      <p:scale>
        <a:sx n="83" d="100"/>
        <a:sy n="83" d="100"/>
      </p:scale>
      <p:origin x="0" y="7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4/29/2014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4/29/2014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807" rtl="0" eaLnBrk="1" latinLnBrk="0" hangingPunct="1">
      <a:defRPr sz="1200" kern="1200">
        <a:solidFill>
          <a:schemeClr val="tx1"/>
        </a:solidFill>
        <a:latin typeface="+mn-lt"/>
        <a:ea typeface="+mn-ea"/>
        <a:cs typeface="+mn-cs"/>
      </a:defRPr>
    </a:lvl1pPr>
    <a:lvl2pPr marL="456396" algn="l" defTabSz="912807" rtl="0" eaLnBrk="1" latinLnBrk="0" hangingPunct="1">
      <a:defRPr sz="1200" kern="1200">
        <a:solidFill>
          <a:schemeClr val="tx1"/>
        </a:solidFill>
        <a:latin typeface="+mn-lt"/>
        <a:ea typeface="+mn-ea"/>
        <a:cs typeface="+mn-cs"/>
      </a:defRPr>
    </a:lvl2pPr>
    <a:lvl3pPr marL="912807" algn="l" defTabSz="912807" rtl="0" eaLnBrk="1" latinLnBrk="0" hangingPunct="1">
      <a:defRPr sz="1200" kern="1200">
        <a:solidFill>
          <a:schemeClr val="tx1"/>
        </a:solidFill>
        <a:latin typeface="+mn-lt"/>
        <a:ea typeface="+mn-ea"/>
        <a:cs typeface="+mn-cs"/>
      </a:defRPr>
    </a:lvl3pPr>
    <a:lvl4pPr marL="1369220" algn="l" defTabSz="912807" rtl="0" eaLnBrk="1" latinLnBrk="0" hangingPunct="1">
      <a:defRPr sz="1200" kern="1200">
        <a:solidFill>
          <a:schemeClr val="tx1"/>
        </a:solidFill>
        <a:latin typeface="+mn-lt"/>
        <a:ea typeface="+mn-ea"/>
        <a:cs typeface="+mn-cs"/>
      </a:defRPr>
    </a:lvl4pPr>
    <a:lvl5pPr marL="1825622" algn="l" defTabSz="912807" rtl="0" eaLnBrk="1" latinLnBrk="0" hangingPunct="1">
      <a:defRPr sz="1200" kern="1200">
        <a:solidFill>
          <a:schemeClr val="tx1"/>
        </a:solidFill>
        <a:latin typeface="+mn-lt"/>
        <a:ea typeface="+mn-ea"/>
        <a:cs typeface="+mn-cs"/>
      </a:defRPr>
    </a:lvl5pPr>
    <a:lvl6pPr marL="2282022" algn="l" defTabSz="912807" rtl="0" eaLnBrk="1" latinLnBrk="0" hangingPunct="1">
      <a:defRPr sz="1200" kern="1200">
        <a:solidFill>
          <a:schemeClr val="tx1"/>
        </a:solidFill>
        <a:latin typeface="+mn-lt"/>
        <a:ea typeface="+mn-ea"/>
        <a:cs typeface="+mn-cs"/>
      </a:defRPr>
    </a:lvl6pPr>
    <a:lvl7pPr marL="2738435" algn="l" defTabSz="912807" rtl="0" eaLnBrk="1" latinLnBrk="0" hangingPunct="1">
      <a:defRPr sz="1200" kern="1200">
        <a:solidFill>
          <a:schemeClr val="tx1"/>
        </a:solidFill>
        <a:latin typeface="+mn-lt"/>
        <a:ea typeface="+mn-ea"/>
        <a:cs typeface="+mn-cs"/>
      </a:defRPr>
    </a:lvl7pPr>
    <a:lvl8pPr marL="3194836" algn="l" defTabSz="912807" rtl="0" eaLnBrk="1" latinLnBrk="0" hangingPunct="1">
      <a:defRPr sz="1200" kern="1200">
        <a:solidFill>
          <a:schemeClr val="tx1"/>
        </a:solidFill>
        <a:latin typeface="+mn-lt"/>
        <a:ea typeface="+mn-ea"/>
        <a:cs typeface="+mn-cs"/>
      </a:defRPr>
    </a:lvl8pPr>
    <a:lvl9pPr marL="3651242" algn="l" defTabSz="9128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0"/>
            <a:ext cx="6400354" cy="1752451"/>
          </a:xfrm>
        </p:spPr>
        <p:txBody>
          <a:bodyPr/>
          <a:lstStyle>
            <a:lvl1pPr marL="0" indent="0" algn="ctr">
              <a:buNone/>
              <a:defRPr/>
            </a:lvl1pPr>
            <a:lvl2pPr marL="320910" indent="0" algn="ctr">
              <a:buNone/>
              <a:defRPr/>
            </a:lvl2pPr>
            <a:lvl3pPr marL="641826" indent="0" algn="ctr">
              <a:buNone/>
              <a:defRPr/>
            </a:lvl3pPr>
            <a:lvl4pPr marL="962741" indent="0" algn="ctr">
              <a:buNone/>
              <a:defRPr/>
            </a:lvl4pPr>
            <a:lvl5pPr marL="1283658" indent="0" algn="ctr">
              <a:buNone/>
              <a:defRPr/>
            </a:lvl5pPr>
            <a:lvl6pPr marL="1604576" indent="0" algn="ctr">
              <a:buNone/>
              <a:defRPr/>
            </a:lvl6pPr>
            <a:lvl7pPr marL="1925487" indent="0" algn="ctr">
              <a:buNone/>
              <a:defRPr/>
            </a:lvl7pPr>
            <a:lvl8pPr marL="2246406" indent="0" algn="ctr">
              <a:buNone/>
              <a:defRPr/>
            </a:lvl8pPr>
            <a:lvl9pPr marL="25673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9"/>
            <a:ext cx="6400354" cy="1752451"/>
          </a:xfrm>
        </p:spPr>
        <p:txBody>
          <a:bodyPr/>
          <a:lstStyle>
            <a:lvl1pPr marL="0" indent="0" algn="ctr">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18987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12482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58" indent="0">
              <a:buNone/>
              <a:defRPr sz="1300"/>
            </a:lvl2pPr>
            <a:lvl3pPr marL="642519" indent="0">
              <a:buNone/>
              <a:defRPr sz="1100"/>
            </a:lvl3pPr>
            <a:lvl4pPr marL="963776" indent="0">
              <a:buNone/>
              <a:defRPr sz="1000"/>
            </a:lvl4pPr>
            <a:lvl5pPr marL="1285039" indent="0">
              <a:buNone/>
              <a:defRPr sz="1000"/>
            </a:lvl5pPr>
            <a:lvl6pPr marL="1606299" indent="0">
              <a:buNone/>
              <a:defRPr sz="1000"/>
            </a:lvl6pPr>
            <a:lvl7pPr marL="1927559" indent="0">
              <a:buNone/>
              <a:defRPr sz="1000"/>
            </a:lvl7pPr>
            <a:lvl8pPr marL="2248821" indent="0">
              <a:buNone/>
              <a:defRPr sz="1000"/>
            </a:lvl8pPr>
            <a:lvl9pPr marL="2570081" indent="0">
              <a:buNone/>
              <a:defRPr sz="1000"/>
            </a:lvl9pPr>
          </a:lstStyle>
          <a:p>
            <a:pPr lvl="0"/>
            <a:r>
              <a:rPr lang="en-US" smtClean="0"/>
              <a:t>Click to edit Master text styles</a:t>
            </a:r>
          </a:p>
        </p:txBody>
      </p:sp>
    </p:spTree>
    <p:extLst>
      <p:ext uri="{BB962C8B-B14F-4D97-AF65-F5344CB8AC3E}">
        <p14:creationId xmlns:p14="http://schemas.microsoft.com/office/powerpoint/2010/main" val="37382638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11226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8396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84607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2084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9" y="27348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9" y="1435448"/>
            <a:ext cx="3008189" cy="469031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extLst>
      <p:ext uri="{BB962C8B-B14F-4D97-AF65-F5344CB8AC3E}">
        <p14:creationId xmlns:p14="http://schemas.microsoft.com/office/powerpoint/2010/main" val="12370806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7" y="612800"/>
            <a:ext cx="5486177" cy="4114354"/>
          </a:xfrm>
        </p:spPr>
        <p:txBody>
          <a:bodyPr/>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7" y="5367860"/>
            <a:ext cx="5486177" cy="80478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extLst>
      <p:ext uri="{BB962C8B-B14F-4D97-AF65-F5344CB8AC3E}">
        <p14:creationId xmlns:p14="http://schemas.microsoft.com/office/powerpoint/2010/main" val="25977477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308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81"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0028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4926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9864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2133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1442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3024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201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5900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4697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6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5573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4/29/2014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2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10" indent="0">
              <a:buNone/>
              <a:defRPr sz="1300"/>
            </a:lvl2pPr>
            <a:lvl3pPr marL="641826" indent="0">
              <a:buNone/>
              <a:defRPr sz="1100"/>
            </a:lvl3pPr>
            <a:lvl4pPr marL="962741" indent="0">
              <a:buNone/>
              <a:defRPr sz="1000"/>
            </a:lvl4pPr>
            <a:lvl5pPr marL="1283658" indent="0">
              <a:buNone/>
              <a:defRPr sz="1000"/>
            </a:lvl5pPr>
            <a:lvl6pPr marL="1604576" indent="0">
              <a:buNone/>
              <a:defRPr sz="1000"/>
            </a:lvl6pPr>
            <a:lvl7pPr marL="1925487" indent="0">
              <a:buNone/>
              <a:defRPr sz="1000"/>
            </a:lvl7pPr>
            <a:lvl8pPr marL="2246406" indent="0">
              <a:buNone/>
              <a:defRPr sz="1000"/>
            </a:lvl8pPr>
            <a:lvl9pPr marL="2567318"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0" y="27350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0" y="1435448"/>
            <a:ext cx="3008189" cy="469031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8" y="612800"/>
            <a:ext cx="5486177" cy="4114354"/>
          </a:xfrm>
        </p:spPr>
        <p:txBody>
          <a:bodyPr/>
          <a:lstStyle>
            <a:lvl1pPr marL="0" indent="0">
              <a:buNone/>
              <a:defRPr sz="2200"/>
            </a:lvl1pPr>
            <a:lvl2pPr marL="320910" indent="0">
              <a:buNone/>
              <a:defRPr sz="2000"/>
            </a:lvl2pPr>
            <a:lvl3pPr marL="641826" indent="0">
              <a:buNone/>
              <a:defRPr sz="1700"/>
            </a:lvl3pPr>
            <a:lvl4pPr marL="962741" indent="0">
              <a:buNone/>
              <a:defRPr sz="1400"/>
            </a:lvl4pPr>
            <a:lvl5pPr marL="1283658" indent="0">
              <a:buNone/>
              <a:defRPr sz="1400"/>
            </a:lvl5pPr>
            <a:lvl6pPr marL="1604576" indent="0">
              <a:buNone/>
              <a:defRPr sz="1400"/>
            </a:lvl6pPr>
            <a:lvl7pPr marL="1925487" indent="0">
              <a:buNone/>
              <a:defRPr sz="1400"/>
            </a:lvl7pPr>
            <a:lvl8pPr marL="2246406" indent="0">
              <a:buNone/>
              <a:defRPr sz="1400"/>
            </a:lvl8pPr>
            <a:lvl9pPr marL="2567318"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8" y="5367860"/>
            <a:ext cx="5486177" cy="80478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2" y="194670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058"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10"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826"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741"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658"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24"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852"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290"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717"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139"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058"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972"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887"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799"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826" rtl="0" eaLnBrk="1" latinLnBrk="0" hangingPunct="1">
        <a:defRPr sz="1300" kern="1200">
          <a:solidFill>
            <a:schemeClr val="tx1"/>
          </a:solidFill>
          <a:latin typeface="+mn-lt"/>
          <a:ea typeface="+mn-ea"/>
          <a:cs typeface="+mn-cs"/>
        </a:defRPr>
      </a:lvl1pPr>
      <a:lvl2pPr marL="320910" algn="l" defTabSz="641826" rtl="0" eaLnBrk="1" latinLnBrk="0" hangingPunct="1">
        <a:defRPr sz="1300" kern="1200">
          <a:solidFill>
            <a:schemeClr val="tx1"/>
          </a:solidFill>
          <a:latin typeface="+mn-lt"/>
          <a:ea typeface="+mn-ea"/>
          <a:cs typeface="+mn-cs"/>
        </a:defRPr>
      </a:lvl2pPr>
      <a:lvl3pPr marL="641826" algn="l" defTabSz="641826" rtl="0" eaLnBrk="1" latinLnBrk="0" hangingPunct="1">
        <a:defRPr sz="1300" kern="1200">
          <a:solidFill>
            <a:schemeClr val="tx1"/>
          </a:solidFill>
          <a:latin typeface="+mn-lt"/>
          <a:ea typeface="+mn-ea"/>
          <a:cs typeface="+mn-cs"/>
        </a:defRPr>
      </a:lvl3pPr>
      <a:lvl4pPr marL="962741" algn="l" defTabSz="641826" rtl="0" eaLnBrk="1" latinLnBrk="0" hangingPunct="1">
        <a:defRPr sz="1300" kern="1200">
          <a:solidFill>
            <a:schemeClr val="tx1"/>
          </a:solidFill>
          <a:latin typeface="+mn-lt"/>
          <a:ea typeface="+mn-ea"/>
          <a:cs typeface="+mn-cs"/>
        </a:defRPr>
      </a:lvl4pPr>
      <a:lvl5pPr marL="1283658" algn="l" defTabSz="641826" rtl="0" eaLnBrk="1" latinLnBrk="0" hangingPunct="1">
        <a:defRPr sz="1300" kern="1200">
          <a:solidFill>
            <a:schemeClr val="tx1"/>
          </a:solidFill>
          <a:latin typeface="+mn-lt"/>
          <a:ea typeface="+mn-ea"/>
          <a:cs typeface="+mn-cs"/>
        </a:defRPr>
      </a:lvl5pPr>
      <a:lvl6pPr marL="1604576" algn="l" defTabSz="641826" rtl="0" eaLnBrk="1" latinLnBrk="0" hangingPunct="1">
        <a:defRPr sz="1300" kern="1200">
          <a:solidFill>
            <a:schemeClr val="tx1"/>
          </a:solidFill>
          <a:latin typeface="+mn-lt"/>
          <a:ea typeface="+mn-ea"/>
          <a:cs typeface="+mn-cs"/>
        </a:defRPr>
      </a:lvl6pPr>
      <a:lvl7pPr marL="1925487" algn="l" defTabSz="641826" rtl="0" eaLnBrk="1" latinLnBrk="0" hangingPunct="1">
        <a:defRPr sz="1300" kern="1200">
          <a:solidFill>
            <a:schemeClr val="tx1"/>
          </a:solidFill>
          <a:latin typeface="+mn-lt"/>
          <a:ea typeface="+mn-ea"/>
          <a:cs typeface="+mn-cs"/>
        </a:defRPr>
      </a:lvl7pPr>
      <a:lvl8pPr marL="2246406" algn="l" defTabSz="641826" rtl="0" eaLnBrk="1" latinLnBrk="0" hangingPunct="1">
        <a:defRPr sz="1300" kern="1200">
          <a:solidFill>
            <a:schemeClr val="tx1"/>
          </a:solidFill>
          <a:latin typeface="+mn-lt"/>
          <a:ea typeface="+mn-ea"/>
          <a:cs typeface="+mn-cs"/>
        </a:defRPr>
      </a:lvl8pPr>
      <a:lvl9pPr marL="2567318" algn="l" defTabSz="641826"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89297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3" tIns="35693" rIns="35693" bIns="35693" numCol="1" anchor="ctr" anchorCtr="0" compatLnSpc="1">
            <a:prstTxWarp prst="textNoShape">
              <a:avLst/>
            </a:prstTxWarp>
          </a:bodyPr>
          <a:lstStyle/>
          <a:p>
            <a:pPr lvl="0"/>
            <a:r>
              <a:rPr lang="en-US" altLang="en-US" smtClean="0">
                <a:sym typeface="Helvetica Light" charset="0"/>
              </a:rPr>
              <a:t>Click to edit Master title style</a:t>
            </a:r>
          </a:p>
        </p:txBody>
      </p:sp>
      <p:sp>
        <p:nvSpPr>
          <p:cNvPr id="3075" name="Rectangle 2"/>
          <p:cNvSpPr>
            <a:spLocks noGrp="1"/>
          </p:cNvSpPr>
          <p:nvPr>
            <p:ph type="body" idx="1"/>
          </p:nvPr>
        </p:nvSpPr>
        <p:spPr bwMode="auto">
          <a:xfrm>
            <a:off x="892972" y="194667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3" tIns="35693" rIns="35693" bIns="35693"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4233635143"/>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40845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845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845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845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845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58" algn="ctr" defTabSz="41049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519" algn="ctr" defTabSz="41049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776" algn="ctr" defTabSz="41049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039" algn="ctr" defTabSz="41049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5607" indent="-265607" algn="l" defTabSz="40845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3448" indent="-265607" algn="l" defTabSz="40845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1288" indent="-265607" algn="l" defTabSz="40845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69128" indent="-265607" algn="l" defTabSz="40845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6966" indent="-265607" algn="l" defTabSz="40845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59843" indent="-267715" algn="l" defTabSz="41049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100" indent="-267715" algn="l" defTabSz="41049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361" indent="-267715" algn="l" defTabSz="41049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3620" indent="-267715" algn="l" defTabSz="41049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519" rtl="0" eaLnBrk="1" latinLnBrk="0" hangingPunct="1">
        <a:defRPr sz="1300" kern="1200">
          <a:solidFill>
            <a:schemeClr val="tx1"/>
          </a:solidFill>
          <a:latin typeface="+mn-lt"/>
          <a:ea typeface="+mn-ea"/>
          <a:cs typeface="+mn-cs"/>
        </a:defRPr>
      </a:lvl1pPr>
      <a:lvl2pPr marL="321258" algn="l" defTabSz="642519" rtl="0" eaLnBrk="1" latinLnBrk="0" hangingPunct="1">
        <a:defRPr sz="1300" kern="1200">
          <a:solidFill>
            <a:schemeClr val="tx1"/>
          </a:solidFill>
          <a:latin typeface="+mn-lt"/>
          <a:ea typeface="+mn-ea"/>
          <a:cs typeface="+mn-cs"/>
        </a:defRPr>
      </a:lvl2pPr>
      <a:lvl3pPr marL="642519" algn="l" defTabSz="642519" rtl="0" eaLnBrk="1" latinLnBrk="0" hangingPunct="1">
        <a:defRPr sz="1300" kern="1200">
          <a:solidFill>
            <a:schemeClr val="tx1"/>
          </a:solidFill>
          <a:latin typeface="+mn-lt"/>
          <a:ea typeface="+mn-ea"/>
          <a:cs typeface="+mn-cs"/>
        </a:defRPr>
      </a:lvl3pPr>
      <a:lvl4pPr marL="963776" algn="l" defTabSz="642519" rtl="0" eaLnBrk="1" latinLnBrk="0" hangingPunct="1">
        <a:defRPr sz="1300" kern="1200">
          <a:solidFill>
            <a:schemeClr val="tx1"/>
          </a:solidFill>
          <a:latin typeface="+mn-lt"/>
          <a:ea typeface="+mn-ea"/>
          <a:cs typeface="+mn-cs"/>
        </a:defRPr>
      </a:lvl4pPr>
      <a:lvl5pPr marL="1285039" algn="l" defTabSz="642519" rtl="0" eaLnBrk="1" latinLnBrk="0" hangingPunct="1">
        <a:defRPr sz="1300" kern="1200">
          <a:solidFill>
            <a:schemeClr val="tx1"/>
          </a:solidFill>
          <a:latin typeface="+mn-lt"/>
          <a:ea typeface="+mn-ea"/>
          <a:cs typeface="+mn-cs"/>
        </a:defRPr>
      </a:lvl5pPr>
      <a:lvl6pPr marL="1606299" algn="l" defTabSz="642519" rtl="0" eaLnBrk="1" latinLnBrk="0" hangingPunct="1">
        <a:defRPr sz="1300" kern="1200">
          <a:solidFill>
            <a:schemeClr val="tx1"/>
          </a:solidFill>
          <a:latin typeface="+mn-lt"/>
          <a:ea typeface="+mn-ea"/>
          <a:cs typeface="+mn-cs"/>
        </a:defRPr>
      </a:lvl6pPr>
      <a:lvl7pPr marL="1927559" algn="l" defTabSz="642519" rtl="0" eaLnBrk="1" latinLnBrk="0" hangingPunct="1">
        <a:defRPr sz="1300" kern="1200">
          <a:solidFill>
            <a:schemeClr val="tx1"/>
          </a:solidFill>
          <a:latin typeface="+mn-lt"/>
          <a:ea typeface="+mn-ea"/>
          <a:cs typeface="+mn-cs"/>
        </a:defRPr>
      </a:lvl7pPr>
      <a:lvl8pPr marL="2248821" algn="l" defTabSz="642519" rtl="0" eaLnBrk="1" latinLnBrk="0" hangingPunct="1">
        <a:defRPr sz="1300" kern="1200">
          <a:solidFill>
            <a:schemeClr val="tx1"/>
          </a:solidFill>
          <a:latin typeface="+mn-lt"/>
          <a:ea typeface="+mn-ea"/>
          <a:cs typeface="+mn-cs"/>
        </a:defRPr>
      </a:lvl8pPr>
      <a:lvl9pPr marL="2570081" algn="l" defTabSz="642519"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4/29/2014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3456790379"/>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4"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4" y="1946677"/>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64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1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624"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438"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249"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06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438"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813"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187"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562"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1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1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google.com/url?sa=i&amp;rct=j&amp;q=&amp;esrc=s&amp;frm=1&amp;source=images&amp;cd=&amp;cad=rja&amp;docid=QaKFyHB76-Ve9M&amp;tbnid=CMDc2ew8VJttvM:&amp;ved=0CAUQjRw&amp;url=http://www.slideshare.net/ccoyure/power-plant-part-1&amp;ei=7zrdUtXNJdagsQTAq4GIBQ&amp;bvm=bv.59568121,d.eW0&amp;psig=AFQjCNHOAyF67eyiA75ZpFajbeUAW1h1ew&amp;ust=139031659399864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ircraft%20fuel&amp;source=images&amp;cd=&amp;cad=rja&amp;uact=8&amp;docid=t6V_zmKrZvrNOM&amp;tbnid=tD5v0Kpl7DmcsM:&amp;ved=0CAUQjRw&amp;url=http%3A%2F%2Fwww.cwa-fbo.com%2FFuel.aspx&amp;ei=mJtfU52WHezJsQTjt4DoDQ&amp;bvm=bv.65397613,d.b2I&amp;psig=AFQjCNFp_nIvrtlWdFPCyvNKnEKX1LYzFQ&amp;ust=1398861025954101"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amp;esrc=s&amp;frm=1&amp;source=images&amp;cd=&amp;cad=rja&amp;uact=8&amp;docid=fRoZaO7wE1mY2M&amp;tbnid=S_IVv9q0y3ZOjM:&amp;ved=0CAUQjRw&amp;url=http://www.jointline-group.co.uk/airfield-marking-grooving.php&amp;ei=9QZfU5OuDIr-2gW_p4GYDg&amp;bvm=bv.65397613,d.b2I&amp;psig=AFQjCNH0FLwEBISPiNlie6NAiLJfwI3o5w&amp;ust=1398823010498248" TargetMode="Externa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s://www.google.com/url?sa=i&amp;rct=j&amp;q=&amp;esrc=s&amp;frm=1&amp;source=images&amp;cd=&amp;cad=rja&amp;uact=8&amp;docid=_25MfeX8Ov9tEM&amp;tbnid=9ebVwNv1CNvyCM:&amp;ved=0CAUQjRw&amp;url=https://www.tsp2.org/2012/09/13/news-from-the-international-grooving-grinding-association-igga-4/&amp;ei=EAdfU7n0NMeb3AWzxYGYCg&amp;bvm=bv.65397613,d.b2I&amp;psig=AFQjCNH0FLwEBISPiNlie6NAiLJfwI3o5w&amp;ust=1398823010498248"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amp;esrc=s&amp;frm=1&amp;source=images&amp;cd=&amp;cad=rja&amp;uact=8&amp;docid=fRoZaO7wE1mY2M&amp;tbnid=S_IVv9q0y3ZOjM:&amp;ved=0CAUQjRw&amp;url=http://www.jointline-group.co.uk/airfield-marking-grooving.php&amp;ei=9QZfU5OuDIr-2gW_p4GYDg&amp;bvm=bv.65397613,d.b2I&amp;psig=AFQjCNH0FLwEBISPiNlie6NAiLJfwI3o5w&amp;ust=1398823010498248" TargetMode="Externa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s://www.google.com/url?sa=i&amp;rct=j&amp;q=&amp;esrc=s&amp;frm=1&amp;source=images&amp;cd=&amp;cad=rja&amp;uact=8&amp;docid=_25MfeX8Ov9tEM&amp;tbnid=9ebVwNv1CNvyCM:&amp;ved=0CAUQjRw&amp;url=https://www.tsp2.org/2012/09/13/news-from-the-international-grooving-grinding-association-igga-4/&amp;ei=EAdfU7n0NMeb3AWzxYGYCg&amp;bvm=bv.65397613,d.b2I&amp;psig=AFQjCNH0FLwEBISPiNlie6NAiLJfwI3o5w&amp;ust=1398823010498248"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amp;esrc=s&amp;frm=1&amp;source=images&amp;cd=&amp;cad=rja&amp;uact=8&amp;docid=VL4Zy8zKVbXVCM&amp;tbnid=6uJ1KRGNzl5BGM:&amp;ved=0CAUQjRw&amp;url=http://mysterywallpaper.blogspot.com/2012/11/boeing-aircraft-take-off.html&amp;ei=cQhfU5-FAear2QXuuYCQCw&amp;bvm=bv.65397613,d.b2I&amp;psig=AFQjCNE4g9LHn9NTmThRNw01iz4sD9KmKA&amp;ust=1398823400273913"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amp;esrc=s&amp;frm=1&amp;source=images&amp;cd=&amp;cad=rja&amp;uact=8&amp;docid=VL4Zy8zKVbXVCM&amp;tbnid=6uJ1KRGNzl5BGM:&amp;ved=0CAUQjRw&amp;url=http://mysterywallpaper.blogspot.com/2012/11/boeing-aircraft-take-off.html&amp;ei=cQhfU5-FAear2QXuuYCQCw&amp;bvm=bv.65397613,d.b2I&amp;psig=AFQjCNE4g9LHn9NTmThRNw01iz4sD9KmKA&amp;ust=1398823400273913"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amp;esrc=s&amp;frm=1&amp;source=images&amp;cd=&amp;cad=rja&amp;uact=8&amp;docid=VL4Zy8zKVbXVCM&amp;tbnid=6uJ1KRGNzl5BGM:&amp;ved=0CAUQjRw&amp;url=http://mysterywallpaper.blogspot.com/2012/11/boeing-aircraft-take-off.html&amp;ei=cQhfU5-FAear2QXuuYCQCw&amp;bvm=bv.65397613,d.b2I&amp;psig=AFQjCNE4g9LHn9NTmThRNw01iz4sD9KmKA&amp;ust=1398823400273913"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amp;esrc=s&amp;frm=1&amp;source=images&amp;cd=&amp;cad=rja&amp;uact=8&amp;docid=VL4Zy8zKVbXVCM&amp;tbnid=6uJ1KRGNzl5BGM:&amp;ved=0CAUQjRw&amp;url=http://mysterywallpaper.blogspot.com/2012/11/boeing-aircraft-take-off.html&amp;ei=cQhfU5-FAear2QXuuYCQCw&amp;bvm=bv.65397613,d.b2I&amp;psig=AFQjCNE4g9LHn9NTmThRNw01iz4sD9KmKA&amp;ust=1398823400273913"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amp;esrc=s&amp;frm=1&amp;source=images&amp;cd=&amp;cad=rja&amp;uact=8&amp;docid=VL4Zy8zKVbXVCM&amp;tbnid=6uJ1KRGNzl5BGM:&amp;ved=0CAUQjRw&amp;url=http://mysterywallpaper.blogspot.com/2012/11/boeing-aircraft-take-off.html&amp;ei=cQhfU5-FAear2QXuuYCQCw&amp;bvm=bv.65397613,d.b2I&amp;psig=AFQjCNE4g9LHn9NTmThRNw01iz4sD9KmKA&amp;ust=1398823400273913"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amp;esrc=s&amp;frm=1&amp;source=images&amp;cd=&amp;cad=rja&amp;uact=8&amp;docid=o9_fRO1P81ljjM&amp;tbnid=EFF6KR6pGGBtsM:&amp;ved=0CAUQjRw&amp;url=http://www.flighttrainingindianapa.com/testimonials&amp;ei=4wZCU6jiN-nA0AHAyIH4Cg&amp;bvm=bv.64125504,d.dmQ&amp;psig=AFQjCNGvqkwHynsw64MVze7mviPs1oj-DA&amp;ust=1396922192005329"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December/GS%20-%20Weight%20and%20Balance.docx"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(True/False) The tip of the propeller blade travels slower than the hub.</a:t>
            </a:r>
            <a:r>
              <a:rPr lang="en-US" altLang="en-US" sz="2500" b="1" dirty="0" smtClean="0">
                <a:solidFill>
                  <a:schemeClr val="tx1"/>
                </a:solidFill>
              </a:rPr>
              <a:t> </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(True/False) </a:t>
            </a:r>
            <a:r>
              <a:rPr lang="en-US" altLang="en-US" sz="2500" b="1" dirty="0" smtClean="0">
                <a:solidFill>
                  <a:srgbClr val="0070C0"/>
                </a:solidFill>
              </a:rPr>
              <a:t>Engine icing symptoms may sometimes be accompanied by vibration or engine roughness. </a:t>
            </a:r>
            <a:endParaRPr lang="en-US" altLang="en-US" sz="2500" b="1" dirty="0">
              <a:solidFill>
                <a:srgbClr val="0070C0"/>
              </a:solidFill>
            </a:endParaRPr>
          </a:p>
          <a:p>
            <a:pPr marL="550105" indent="-473112" defTabSz="913863" eaLnBrk="1">
              <a:spcBef>
                <a:spcPts val="281"/>
              </a:spcBef>
              <a:buClr>
                <a:srgbClr val="0070C0"/>
              </a:buClr>
              <a:buSzPct val="80000"/>
              <a:buFontTx/>
              <a:buAutoNum type="arabicParenR"/>
            </a:pPr>
            <a:r>
              <a:rPr lang="en-US" altLang="en-US" sz="2500" b="1" dirty="0">
                <a:solidFill>
                  <a:schemeClr val="tx1"/>
                </a:solidFill>
              </a:rPr>
              <a:t>(True/False) </a:t>
            </a:r>
            <a:r>
              <a:rPr lang="en-US" altLang="en-US" sz="2500" b="1" dirty="0" smtClean="0">
                <a:solidFill>
                  <a:schemeClr val="tx1"/>
                </a:solidFill>
              </a:rPr>
              <a:t>The oil pressure gauge provides a direct indication of the oil system operation.</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(True/False) </a:t>
            </a:r>
            <a:r>
              <a:rPr lang="en-US" altLang="en-US" sz="2500" b="1" dirty="0" smtClean="0">
                <a:solidFill>
                  <a:srgbClr val="0070C0"/>
                </a:solidFill>
              </a:rPr>
              <a:t>With an increase in altitude – pressure, temperature and density increases.</a:t>
            </a:r>
            <a:endParaRPr lang="en-US" altLang="en-US" sz="2500" b="1" dirty="0">
              <a:solidFill>
                <a:srgbClr val="0070C0"/>
              </a:solidFill>
            </a:endParaRPr>
          </a:p>
          <a:p>
            <a:pPr marL="550105" indent="-473112" defTabSz="913863" eaLnBrk="1">
              <a:spcBef>
                <a:spcPts val="281"/>
              </a:spcBef>
              <a:buClr>
                <a:srgbClr val="0070C0"/>
              </a:buClr>
              <a:buSzPct val="80000"/>
              <a:buFontTx/>
              <a:buAutoNum type="arabicParenR"/>
            </a:pPr>
            <a:r>
              <a:rPr lang="en-US" altLang="en-US" sz="2500" b="1" dirty="0">
                <a:solidFill>
                  <a:schemeClr val="tx1"/>
                </a:solidFill>
              </a:rPr>
              <a:t>(True/False) </a:t>
            </a:r>
            <a:r>
              <a:rPr lang="en-US" altLang="en-US" sz="2500" b="1" dirty="0" smtClean="0">
                <a:solidFill>
                  <a:schemeClr val="tx1"/>
                </a:solidFill>
              </a:rPr>
              <a:t>Weight and balance is only concerned with passengers and fuel.</a:t>
            </a:r>
            <a:endParaRPr lang="en-US" altLang="en-US" sz="2500" b="1" dirty="0">
              <a:solidFill>
                <a:schemeClr val="tx1"/>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4/29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35852739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02" y="2628900"/>
            <a:ext cx="7358063" cy="1714500"/>
          </a:xfrm>
        </p:spPr>
        <p:txBody>
          <a:bodyPr/>
          <a:lstStyle/>
          <a:p>
            <a:r>
              <a:rPr lang="en-US" sz="13800" b="1" dirty="0" smtClean="0">
                <a:solidFill>
                  <a:srgbClr val="FF0000"/>
                </a:solidFill>
              </a:rPr>
              <a:t>FALSE</a:t>
            </a:r>
            <a:endParaRPr lang="en-US" sz="13800" b="1" dirty="0">
              <a:solidFill>
                <a:srgbClr val="FF0000"/>
              </a:solidFill>
            </a:endParaRPr>
          </a:p>
        </p:txBody>
      </p:sp>
    </p:spTree>
    <p:extLst>
      <p:ext uri="{BB962C8B-B14F-4D97-AF65-F5344CB8AC3E}">
        <p14:creationId xmlns:p14="http://schemas.microsoft.com/office/powerpoint/2010/main" val="1637419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(True/False) The tip of the propeller blade travels slower than the hub.</a:t>
            </a:r>
            <a:r>
              <a:rPr lang="en-US" altLang="en-US" sz="2500" b="1" dirty="0" smtClean="0">
                <a:solidFill>
                  <a:schemeClr val="bg1">
                    <a:lumMod val="85000"/>
                  </a:schemeClr>
                </a:solidFill>
              </a:rPr>
              <a:t>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Engine icing symptoms may sometimes be accompanied by vibration or engine roughness.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The oil pressure gauge provides a direct indication of the oil system operation.</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With an increase in altitude – pressure, temperature and density increases.</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tx1"/>
                </a:solidFill>
              </a:rPr>
              <a:t>(True/False) </a:t>
            </a:r>
            <a:r>
              <a:rPr lang="en-US" altLang="en-US" sz="2500" b="1" dirty="0" smtClean="0">
                <a:solidFill>
                  <a:schemeClr val="tx1"/>
                </a:solidFill>
              </a:rPr>
              <a:t>Weight and balance is only concerned with passengers and fuel.</a:t>
            </a:r>
            <a:endParaRPr lang="en-US" altLang="en-US" sz="2500" b="1" dirty="0">
              <a:solidFill>
                <a:schemeClr val="tx1"/>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4/29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247679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02" y="2628900"/>
            <a:ext cx="7358063" cy="1714500"/>
          </a:xfrm>
        </p:spPr>
        <p:txBody>
          <a:bodyPr/>
          <a:lstStyle/>
          <a:p>
            <a:r>
              <a:rPr lang="en-US" sz="13800" b="1" dirty="0" smtClean="0">
                <a:solidFill>
                  <a:srgbClr val="FF0000"/>
                </a:solidFill>
              </a:rPr>
              <a:t>FALSE</a:t>
            </a:r>
            <a:endParaRPr lang="en-US" sz="13800" b="1" dirty="0">
              <a:solidFill>
                <a:srgbClr val="FF0000"/>
              </a:solidFill>
            </a:endParaRPr>
          </a:p>
        </p:txBody>
      </p:sp>
    </p:spTree>
    <p:extLst>
      <p:ext uri="{BB962C8B-B14F-4D97-AF65-F5344CB8AC3E}">
        <p14:creationId xmlns:p14="http://schemas.microsoft.com/office/powerpoint/2010/main" val="1770387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April 29</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1905 — In Santa Clara, California, Daniel Maloney is launched from a tethered balloon to make a free flight in a tandem-wing glider, which “Professor” Montgomery, a schoolteacher and keen amateur aviator, has designed.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755" y="1371778"/>
            <a:ext cx="291465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345" y="3783389"/>
            <a:ext cx="4012656"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17551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April 29</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1918 — Lieut. Edward V. Rickenbacker downed his first enemy aircraft.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978" y="1245571"/>
            <a:ext cx="3006725" cy="218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78" y="4106589"/>
            <a:ext cx="3921125" cy="167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1" y="3698014"/>
            <a:ext cx="3376276" cy="265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4371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April 29</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1931 — The Boeing B-9 bomber flies for the first time and marks the next step in airframe development in the evolution of the Boeing 247, the first modern-type airliner.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1371600"/>
            <a:ext cx="3352800" cy="220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51" y="3886200"/>
            <a:ext cx="3492500" cy="279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9777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April 29</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1942 — The Japanese take central Burma.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352800" cy="255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65" y="3157663"/>
            <a:ext cx="2011363" cy="326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810000"/>
            <a:ext cx="2412206" cy="2919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378" y="3995218"/>
            <a:ext cx="2011363" cy="254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58138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April 29</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1964 — British Overseas Airways Corporation (BOAC) introduces the Vickers VC10 jet airliner into regular passenger service, on its route to Lagos, Nigeria.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09032"/>
            <a:ext cx="3706812" cy="204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3688101"/>
            <a:ext cx="3904301" cy="278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44293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April 29</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1968 — United </a:t>
            </a:r>
            <a:r>
              <a:rPr lang="en-US" sz="2800" dirty="0" err="1">
                <a:latin typeface="Helvetica" pitchFamily="34" charset="0"/>
                <a:cs typeface="Helvetica" pitchFamily="34" charset="0"/>
              </a:rPr>
              <a:t>AirLines</a:t>
            </a:r>
            <a:r>
              <a:rPr lang="en-US" sz="2800" dirty="0">
                <a:latin typeface="Helvetica" pitchFamily="34" charset="0"/>
                <a:cs typeface="Helvetica" pitchFamily="34" charset="0"/>
              </a:rPr>
              <a:t> becomes the first carrier to put the Boeing 737-200, a larger capacity version of the standard 737, into service.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029075" cy="217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056" y="3869070"/>
            <a:ext cx="3874744" cy="257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978" y="4835133"/>
            <a:ext cx="2960687" cy="221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83627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fontScale="92500"/>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April 29</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1988 — The first flight of the Boeing 747-400 is made. </a:t>
            </a:r>
          </a:p>
          <a:p>
            <a:pPr lvl="0"/>
            <a:r>
              <a:rPr lang="en-US" sz="2800" dirty="0">
                <a:latin typeface="Helvetica" pitchFamily="34" charset="0"/>
                <a:cs typeface="Helvetica" pitchFamily="34" charset="0"/>
              </a:rPr>
              <a:t>This advanced model has a crew of two and can carry between 412 and 509 passengers over 8,000 miles. </a:t>
            </a:r>
          </a:p>
          <a:p>
            <a:pPr lvl="0"/>
            <a:r>
              <a:rPr lang="en-US" sz="2800" dirty="0">
                <a:latin typeface="Helvetica" pitchFamily="34" charset="0"/>
                <a:cs typeface="Helvetica" pitchFamily="34" charset="0"/>
              </a:rPr>
              <a:t>Sales in 1990 of 170 of these wide-body transports broke all records.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778" y="1295401"/>
            <a:ext cx="3933825" cy="261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739" y="4355690"/>
            <a:ext cx="361156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2489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549087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7697836"/>
              </p:ext>
            </p:extLst>
          </p:nvPr>
        </p:nvGraphicFramePr>
        <p:xfrm>
          <a:off x="500063" y="803673"/>
          <a:ext cx="8143876" cy="5636677"/>
        </p:xfrm>
        <a:graphic>
          <a:graphicData uri="http://schemas.openxmlformats.org/drawingml/2006/table">
            <a:tbl>
              <a:tblPr firstRow="1" firstCol="1" bandRow="1"/>
              <a:tblGrid>
                <a:gridCol w="1159526"/>
                <a:gridCol w="1162616"/>
                <a:gridCol w="1165088"/>
                <a:gridCol w="1163235"/>
                <a:gridCol w="1165088"/>
                <a:gridCol w="1165088"/>
                <a:gridCol w="1163235"/>
              </a:tblGrid>
              <a:tr h="235751">
                <a:tc>
                  <a:txBody>
                    <a:bodyPr/>
                    <a:lstStyle/>
                    <a:p>
                      <a:pPr marL="0" marR="0" algn="ctr">
                        <a:spcBef>
                          <a:spcPts val="200"/>
                        </a:spcBef>
                        <a:spcAft>
                          <a:spcPts val="200"/>
                        </a:spcAft>
                      </a:pPr>
                      <a:r>
                        <a:rPr lang="en-US" sz="600" cap="all" spc="50" dirty="0">
                          <a:solidFill>
                            <a:srgbClr val="404040"/>
                          </a:solidFill>
                          <a:effectLst/>
                          <a:latin typeface="Cambria"/>
                          <a:ea typeface="Cambria"/>
                          <a:cs typeface="Times New Roman"/>
                        </a:rPr>
                        <a:t>Sunday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Monday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Tuesday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dirty="0">
                          <a:solidFill>
                            <a:srgbClr val="404040"/>
                          </a:solidFill>
                          <a:effectLst/>
                          <a:latin typeface="Cambria"/>
                          <a:ea typeface="Cambria"/>
                          <a:cs typeface="Times New Roman"/>
                        </a:rPr>
                        <a:t>Wednesday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Thursday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Friday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Saturday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r>
              <a:tr h="990629">
                <a:tc>
                  <a:txBody>
                    <a:bodyPr/>
                    <a:lstStyle/>
                    <a:p>
                      <a:pPr marL="0" marR="0">
                        <a:spcBef>
                          <a:spcPts val="200"/>
                        </a:spcBef>
                        <a:spcAft>
                          <a:spcPts val="200"/>
                        </a:spcAft>
                      </a:pPr>
                      <a:r>
                        <a:rPr lang="en-US" sz="1100" dirty="0">
                          <a:solidFill>
                            <a:srgbClr val="0D0D0D"/>
                          </a:solidFill>
                          <a:effectLst/>
                          <a:latin typeface="Cambria"/>
                          <a:ea typeface="Cambria"/>
                          <a:cs typeface="Times New Roman"/>
                        </a:rPr>
                        <a:t>6</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7</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8</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8</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Flight Manuals</a:t>
                      </a:r>
                    </a:p>
                    <a:p>
                      <a:pPr marL="0" marR="0" lvl="0" indent="0" algn="l" defTabSz="642519" rtl="0" eaLnBrk="1" fontAlgn="auto" latinLnBrk="0" hangingPunct="1">
                        <a:lnSpc>
                          <a:spcPct val="100000"/>
                        </a:lnSpc>
                        <a:spcBef>
                          <a:spcPts val="200"/>
                        </a:spcBef>
                        <a:spcAft>
                          <a:spcPts val="200"/>
                        </a:spcAft>
                        <a:buClrTx/>
                        <a:buSzTx/>
                        <a:buFontTx/>
                        <a:buNone/>
                        <a:tabLst/>
                        <a:defRPr/>
                      </a:pPr>
                      <a:endPar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endParaRPr>
                    </a:p>
                    <a:p>
                      <a:pPr marL="0" marR="0">
                        <a:spcBef>
                          <a:spcPts val="200"/>
                        </a:spcBef>
                        <a:spcAft>
                          <a:spcPts val="200"/>
                        </a:spcAft>
                      </a:pPr>
                      <a:endParaRPr lang="en-US" sz="1100" dirty="0" smtClean="0">
                        <a:solidFill>
                          <a:srgbClr val="0D0D0D"/>
                        </a:solidFill>
                        <a:effectLst/>
                        <a:latin typeface="Cambria"/>
                        <a:ea typeface="Cambria"/>
                        <a:cs typeface="Times New Roman"/>
                      </a:endParaRPr>
                    </a:p>
                    <a:p>
                      <a:pPr marL="0" marR="0">
                        <a:spcBef>
                          <a:spcPts val="200"/>
                        </a:spcBef>
                        <a:spcAft>
                          <a:spcPts val="200"/>
                        </a:spcAft>
                      </a:pPr>
                      <a:endParaRPr lang="en-US" sz="1100" dirty="0" smtClean="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9</a:t>
                      </a:r>
                      <a:endPar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endParaRP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9</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Weight &amp; Balance </a:t>
                      </a:r>
                    </a:p>
                    <a:p>
                      <a:pPr marL="0" marR="0" lvl="0" indent="0" algn="l" defTabSz="642519" rtl="0" eaLnBrk="1" fontAlgn="auto" latinLnBrk="0" hangingPunct="1">
                        <a:lnSpc>
                          <a:spcPct val="100000"/>
                        </a:lnSpc>
                        <a:spcBef>
                          <a:spcPts val="200"/>
                        </a:spcBef>
                        <a:spcAft>
                          <a:spcPts val="200"/>
                        </a:spcAft>
                        <a:buClrTx/>
                        <a:buSzTx/>
                        <a:buFontTx/>
                        <a:buNone/>
                        <a:tabLst/>
                        <a:defRPr/>
                      </a:pPr>
                      <a:endPar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endParaRPr>
                    </a:p>
                    <a:p>
                      <a:pPr marL="0" marR="0">
                        <a:spcBef>
                          <a:spcPts val="200"/>
                        </a:spcBef>
                        <a:spcAft>
                          <a:spcPts val="200"/>
                        </a:spcAft>
                      </a:pPr>
                      <a:endParaRPr lang="en-US" sz="1100" dirty="0" smtClean="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11</a:t>
                      </a:r>
                      <a:endParaRPr lang="en-US" sz="1200" b="1" dirty="0">
                        <a:solidFill>
                          <a:srgbClr val="FF0000"/>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12</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17875">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1100170">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13</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14</a:t>
                      </a:r>
                    </a:p>
                    <a:p>
                      <a:pPr marL="0" marR="0">
                        <a:spcBef>
                          <a:spcPts val="200"/>
                        </a:spcBef>
                        <a:spcAft>
                          <a:spcPts val="200"/>
                        </a:spcAft>
                      </a:pPr>
                      <a:r>
                        <a:rPr lang="en-US" sz="1100" b="1" dirty="0" smtClean="0">
                          <a:solidFill>
                            <a:srgbClr val="FF0000"/>
                          </a:solidFill>
                          <a:effectLst/>
                          <a:latin typeface="Cambria"/>
                          <a:ea typeface="Cambria"/>
                          <a:cs typeface="Times New Roman"/>
                        </a:rPr>
                        <a:t>SPRING BREAK</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15</a:t>
                      </a:r>
                    </a:p>
                    <a:p>
                      <a:pPr marL="0" marR="0" indent="0" algn="l" defTabSz="642519" rtl="0" eaLnBrk="1" fontAlgn="auto" latinLnBrk="0" hangingPunct="1">
                        <a:lnSpc>
                          <a:spcPct val="100000"/>
                        </a:lnSpc>
                        <a:spcBef>
                          <a:spcPts val="200"/>
                        </a:spcBef>
                        <a:spcAft>
                          <a:spcPts val="200"/>
                        </a:spcAft>
                        <a:buClrTx/>
                        <a:buSzTx/>
                        <a:buFontTx/>
                        <a:buNone/>
                        <a:tabLst/>
                        <a:defRPr/>
                      </a:pPr>
                      <a:r>
                        <a:rPr lang="en-US" sz="1100" b="1" dirty="0" smtClean="0">
                          <a:solidFill>
                            <a:srgbClr val="FF0000"/>
                          </a:solidFill>
                          <a:effectLst/>
                          <a:latin typeface="Cambria"/>
                          <a:ea typeface="Cambria"/>
                          <a:cs typeface="Times New Roman"/>
                        </a:rPr>
                        <a:t>SPRING BREAK</a:t>
                      </a:r>
                    </a:p>
                    <a:p>
                      <a:pPr marL="0" marR="0">
                        <a:spcBef>
                          <a:spcPts val="200"/>
                        </a:spcBef>
                        <a:spcAft>
                          <a:spcPts val="200"/>
                        </a:spcAft>
                      </a:pPr>
                      <a:endPar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endParaRP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16</a:t>
                      </a:r>
                    </a:p>
                    <a:p>
                      <a:pPr marL="0" marR="0" indent="0" algn="l" defTabSz="642519" rtl="0" eaLnBrk="1" fontAlgn="auto" latinLnBrk="0" hangingPunct="1">
                        <a:lnSpc>
                          <a:spcPct val="100000"/>
                        </a:lnSpc>
                        <a:spcBef>
                          <a:spcPts val="200"/>
                        </a:spcBef>
                        <a:spcAft>
                          <a:spcPts val="200"/>
                        </a:spcAft>
                        <a:buClrTx/>
                        <a:buSzTx/>
                        <a:buFontTx/>
                        <a:buNone/>
                        <a:tabLst/>
                        <a:defRPr/>
                      </a:pPr>
                      <a:r>
                        <a:rPr lang="en-US" sz="1100" b="1" dirty="0" smtClean="0">
                          <a:solidFill>
                            <a:srgbClr val="FF0000"/>
                          </a:solidFill>
                          <a:effectLst/>
                          <a:latin typeface="Cambria"/>
                          <a:ea typeface="Cambria"/>
                          <a:cs typeface="Times New Roman"/>
                        </a:rPr>
                        <a:t>SPRING BREAK</a:t>
                      </a:r>
                    </a:p>
                    <a:p>
                      <a:pPr marL="0" marR="0">
                        <a:spcBef>
                          <a:spcPts val="200"/>
                        </a:spcBef>
                        <a:spcAft>
                          <a:spcPts val="200"/>
                        </a:spcAft>
                      </a:pPr>
                      <a:endParaRPr lang="en-US" sz="1100" dirty="0" smtClean="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17</a:t>
                      </a:r>
                    </a:p>
                    <a:p>
                      <a:pPr marL="0" marR="0" indent="0" algn="l" defTabSz="642519" rtl="0" eaLnBrk="1" fontAlgn="auto" latinLnBrk="0" hangingPunct="1">
                        <a:lnSpc>
                          <a:spcPct val="100000"/>
                        </a:lnSpc>
                        <a:spcBef>
                          <a:spcPts val="200"/>
                        </a:spcBef>
                        <a:spcAft>
                          <a:spcPts val="200"/>
                        </a:spcAft>
                        <a:buClrTx/>
                        <a:buSzTx/>
                        <a:buFontTx/>
                        <a:buNone/>
                        <a:tabLst/>
                        <a:defRPr/>
                      </a:pPr>
                      <a:r>
                        <a:rPr lang="en-US" sz="1100" b="1" dirty="0" smtClean="0">
                          <a:solidFill>
                            <a:srgbClr val="FF0000"/>
                          </a:solidFill>
                          <a:effectLst/>
                          <a:latin typeface="Cambria"/>
                          <a:ea typeface="Cambria"/>
                          <a:cs typeface="Times New Roman"/>
                        </a:rPr>
                        <a:t>SPRING BREAK</a:t>
                      </a:r>
                    </a:p>
                    <a:p>
                      <a:pPr marL="0" marR="0">
                        <a:spcBef>
                          <a:spcPts val="200"/>
                        </a:spcBef>
                        <a:spcAft>
                          <a:spcPts val="200"/>
                        </a:spcAft>
                      </a:pPr>
                      <a:endPar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18</a:t>
                      </a:r>
                    </a:p>
                    <a:p>
                      <a:pPr marL="0" marR="0" indent="0" algn="l" defTabSz="642519" rtl="0" eaLnBrk="1" fontAlgn="auto" latinLnBrk="0" hangingPunct="1">
                        <a:lnSpc>
                          <a:spcPct val="100000"/>
                        </a:lnSpc>
                        <a:spcBef>
                          <a:spcPts val="200"/>
                        </a:spcBef>
                        <a:spcAft>
                          <a:spcPts val="200"/>
                        </a:spcAft>
                        <a:buClrTx/>
                        <a:buSzTx/>
                        <a:buFontTx/>
                        <a:buNone/>
                        <a:tabLst/>
                        <a:defRPr/>
                      </a:pPr>
                      <a:r>
                        <a:rPr lang="en-US" sz="1100" b="1" dirty="0" smtClean="0">
                          <a:solidFill>
                            <a:srgbClr val="FF0000"/>
                          </a:solidFill>
                          <a:effectLst/>
                          <a:latin typeface="Cambria"/>
                          <a:ea typeface="Cambria"/>
                          <a:cs typeface="Times New Roman"/>
                        </a:rPr>
                        <a:t>SPRING BREAK</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19</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46451">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1100170">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20</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21</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22</a:t>
                      </a:r>
                      <a:endPar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endParaRPr>
                    </a:p>
                    <a:p>
                      <a:pPr marL="0" marR="0">
                        <a:spcBef>
                          <a:spcPts val="200"/>
                        </a:spcBef>
                        <a:spcAft>
                          <a:spcPts val="200"/>
                        </a:spcAft>
                      </a:pPr>
                      <a:endParaRPr lang="en-US" sz="1100" dirty="0" smtClean="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23</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24</a:t>
                      </a:r>
                      <a:endPar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endParaRP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25</a:t>
                      </a:r>
                    </a:p>
                    <a:p>
                      <a:pPr marL="0" marR="0" indent="0" algn="l" defTabSz="642519" rtl="0" eaLnBrk="1" fontAlgn="auto" latinLnBrk="0" hangingPunct="1">
                        <a:lnSpc>
                          <a:spcPct val="100000"/>
                        </a:lnSpc>
                        <a:spcBef>
                          <a:spcPts val="200"/>
                        </a:spcBef>
                        <a:spcAft>
                          <a:spcPts val="200"/>
                        </a:spcAft>
                        <a:buClrTx/>
                        <a:buSzTx/>
                        <a:buFontTx/>
                        <a:buNone/>
                        <a:tabLst/>
                        <a:defRPr/>
                      </a:pPr>
                      <a:r>
                        <a:rPr lang="en-US" sz="1100" b="1" dirty="0" err="1" smtClean="0">
                          <a:solidFill>
                            <a:srgbClr val="FF0000"/>
                          </a:solidFill>
                          <a:effectLst/>
                          <a:latin typeface="Cambria"/>
                          <a:ea typeface="Cambria"/>
                          <a:cs typeface="Times New Roman"/>
                        </a:rPr>
                        <a:t>FltLine</a:t>
                      </a:r>
                      <a:r>
                        <a:rPr lang="en-US" sz="1100" b="1" dirty="0" smtClean="0">
                          <a:solidFill>
                            <a:srgbClr val="FF0000"/>
                          </a:solidFill>
                          <a:effectLst/>
                          <a:latin typeface="Cambria"/>
                          <a:ea typeface="Cambria"/>
                          <a:cs typeface="Times New Roman"/>
                        </a:rPr>
                        <a:t> Friday</a:t>
                      </a:r>
                    </a:p>
                    <a:p>
                      <a:pPr marL="0" marR="0">
                        <a:spcBef>
                          <a:spcPts val="200"/>
                        </a:spcBef>
                        <a:spcAft>
                          <a:spcPts val="200"/>
                        </a:spcAft>
                      </a:pPr>
                      <a:endParaRPr lang="en-US" sz="1100" dirty="0" smtClean="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26</a:t>
                      </a:r>
                    </a:p>
                    <a:p>
                      <a:pPr marL="0" marR="0">
                        <a:spcBef>
                          <a:spcPts val="200"/>
                        </a:spcBef>
                        <a:spcAft>
                          <a:spcPts val="200"/>
                        </a:spcAft>
                      </a:pPr>
                      <a:r>
                        <a:rPr lang="en-US" sz="1100" b="1" dirty="0" smtClean="0">
                          <a:solidFill>
                            <a:srgbClr val="FF0000"/>
                          </a:solidFill>
                          <a:effectLst/>
                          <a:latin typeface="Cambria"/>
                          <a:ea typeface="Cambria"/>
                          <a:cs typeface="Times New Roman"/>
                        </a:rPr>
                        <a:t>Aviation Day</a:t>
                      </a:r>
                    </a:p>
                    <a:p>
                      <a:pPr marL="0" marR="0">
                        <a:spcBef>
                          <a:spcPts val="200"/>
                        </a:spcBef>
                        <a:spcAft>
                          <a:spcPts val="200"/>
                        </a:spcAft>
                      </a:pPr>
                      <a:r>
                        <a:rPr lang="en-US" sz="1100" b="1" dirty="0" smtClean="0">
                          <a:solidFill>
                            <a:srgbClr val="FF0000"/>
                          </a:solidFill>
                          <a:effectLst/>
                          <a:latin typeface="Cambria"/>
                          <a:ea typeface="Cambria"/>
                          <a:cs typeface="Times New Roman"/>
                        </a:rPr>
                        <a:t>Hilton Head Airport</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96444">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53627">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27</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28</a:t>
                      </a:r>
                      <a:endPar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endParaRP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lvl="0" indent="0" algn="l" defTabSz="642519" rtl="0" eaLnBrk="1" fontAlgn="auto" latinLnBrk="0" hangingPunct="1">
                        <a:lnSpc>
                          <a:spcPct val="100000"/>
                        </a:lnSpc>
                        <a:spcBef>
                          <a:spcPts val="200"/>
                        </a:spcBef>
                        <a:spcAft>
                          <a:spcPts val="200"/>
                        </a:spcAft>
                        <a:buClrTx/>
                        <a:buSzTx/>
                        <a:buFontTx/>
                        <a:buNone/>
                        <a:tabLst/>
                        <a:defRPr/>
                      </a:pPr>
                      <a:r>
                        <a:rPr lang="en-US" sz="1100" dirty="0" smtClean="0">
                          <a:solidFill>
                            <a:srgbClr val="0D0D0D"/>
                          </a:solidFill>
                          <a:effectLst/>
                          <a:latin typeface="Cambria"/>
                          <a:ea typeface="Cambria"/>
                          <a:cs typeface="Times New Roman"/>
                        </a:rPr>
                        <a:t>29</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30</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9376">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29790" name="Rectangle 1"/>
          <p:cNvSpPr>
            <a:spLocks/>
          </p:cNvSpPr>
          <p:nvPr/>
        </p:nvSpPr>
        <p:spPr bwMode="auto">
          <a:xfrm>
            <a:off x="3275202" y="55156"/>
            <a:ext cx="2593599" cy="711222"/>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64" tIns="32132" rIns="64264" bIns="32132" anchor="ctr">
            <a:spAutoFit/>
          </a:bodyPr>
          <a:lstStyle/>
          <a:p>
            <a:pPr algn="ctr" defTabSz="408435" eaLnBrk="0" fontAlgn="base" hangingPunct="0">
              <a:spcBef>
                <a:spcPct val="0"/>
              </a:spcBef>
              <a:spcAft>
                <a:spcPct val="0"/>
              </a:spcAft>
            </a:pPr>
            <a:r>
              <a:rPr lang="en-US" altLang="en-US" sz="4200" dirty="0" smtClean="0">
                <a:solidFill>
                  <a:srgbClr val="0D0D0D"/>
                </a:solidFill>
                <a:latin typeface="Cambria" pitchFamily="18" charset="0"/>
                <a:ea typeface="Cambria" pitchFamily="18" charset="0"/>
                <a:cs typeface="Times New Roman" pitchFamily="18" charset="0"/>
                <a:sym typeface="Helvetica Light" charset="0"/>
              </a:rPr>
              <a:t>April </a:t>
            </a:r>
            <a:r>
              <a:rPr lang="en-US" altLang="en-US" sz="4200" dirty="0">
                <a:solidFill>
                  <a:srgbClr val="0D0D0D"/>
                </a:solidFill>
                <a:latin typeface="Cambria" pitchFamily="18" charset="0"/>
                <a:ea typeface="Cambria" pitchFamily="18" charset="0"/>
                <a:cs typeface="Times New Roman" pitchFamily="18" charset="0"/>
                <a:sym typeface="Helvetica Light" charset="0"/>
              </a:rPr>
              <a:t>2014</a:t>
            </a:r>
            <a:endParaRPr lang="en-US" altLang="en-US" sz="1100" dirty="0">
              <a:solidFill>
                <a:srgbClr val="000000"/>
              </a:solidFill>
              <a:ea typeface="Cambria" pitchFamily="18" charset="0"/>
              <a:cs typeface="Times New Roman" pitchFamily="18" charset="0"/>
              <a:sym typeface="Helvetica Light" charset="0"/>
            </a:endParaRPr>
          </a:p>
        </p:txBody>
      </p:sp>
      <p:sp>
        <p:nvSpPr>
          <p:cNvPr id="29791" name="Oval 3"/>
          <p:cNvSpPr>
            <a:spLocks noChangeArrowheads="1"/>
          </p:cNvSpPr>
          <p:nvPr/>
        </p:nvSpPr>
        <p:spPr bwMode="auto">
          <a:xfrm>
            <a:off x="2634722" y="4724400"/>
            <a:ext cx="1285875" cy="1393031"/>
          </a:xfrm>
          <a:prstGeom prst="ellipse">
            <a:avLst/>
          </a:prstGeom>
          <a:noFill/>
          <a:ln w="60325" algn="ctr">
            <a:solidFill>
              <a:schemeClr val="accent2"/>
            </a:solidFill>
            <a:miter lim="0"/>
            <a:headEnd/>
            <a:tailEnd/>
          </a:ln>
          <a:extLst>
            <a:ext uri="{909E8E84-426E-40DD-AFC4-6F175D3DCCD1}">
              <a14:hiddenFill xmlns:a14="http://schemas.microsoft.com/office/drawing/2010/main">
                <a:solidFill>
                  <a:srgbClr val="FFFFFF"/>
                </a:solidFill>
              </a14:hiddenFill>
            </a:ext>
          </a:extLst>
        </p:spPr>
        <p:txBody>
          <a:bodyPr lIns="64277" tIns="32139" rIns="64277" bIns="32139"/>
          <a:lstStyle>
            <a:lvl1pPr defTabSz="584200" eaLnBrk="0">
              <a:defRPr sz="3600">
                <a:solidFill>
                  <a:srgbClr val="000000"/>
                </a:solidFill>
                <a:latin typeface="Helvetica Light" charset="0"/>
                <a:ea typeface="Helvetica Light" charset="0"/>
                <a:cs typeface="Helvetica Light" charset="0"/>
                <a:sym typeface="Helvetica Light" charset="0"/>
              </a:defRPr>
            </a:lvl1pPr>
            <a:lvl2pPr defTabSz="584200" eaLnBrk="0">
              <a:defRPr sz="3600">
                <a:solidFill>
                  <a:srgbClr val="000000"/>
                </a:solidFill>
                <a:latin typeface="Helvetica Light" charset="0"/>
                <a:ea typeface="Helvetica Light" charset="0"/>
                <a:cs typeface="Helvetica Light" charset="0"/>
                <a:sym typeface="Helvetica Light" charset="0"/>
              </a:defRPr>
            </a:lvl2pPr>
            <a:lvl3pPr defTabSz="584200" eaLnBrk="0">
              <a:defRPr sz="3600">
                <a:solidFill>
                  <a:srgbClr val="000000"/>
                </a:solidFill>
                <a:latin typeface="Helvetica Light" charset="0"/>
                <a:ea typeface="Helvetica Light" charset="0"/>
                <a:cs typeface="Helvetica Light" charset="0"/>
                <a:sym typeface="Helvetica Light" charset="0"/>
              </a:defRPr>
            </a:lvl3pPr>
            <a:lvl4pPr defTabSz="584200" eaLnBrk="0">
              <a:defRPr sz="3600">
                <a:solidFill>
                  <a:srgbClr val="000000"/>
                </a:solidFill>
                <a:latin typeface="Helvetica Light" charset="0"/>
                <a:ea typeface="Helvetica Light" charset="0"/>
                <a:cs typeface="Helvetica Light" charset="0"/>
                <a:sym typeface="Helvetica Light" charset="0"/>
              </a:defRPr>
            </a:lvl4pPr>
            <a:lvl5pPr defTabSz="584200" eaLnBrk="0">
              <a:defRPr sz="3600">
                <a:solidFill>
                  <a:srgbClr val="000000"/>
                </a:solidFill>
                <a:latin typeface="Helvetica Light" charset="0"/>
                <a:ea typeface="Helvetica Light" charset="0"/>
                <a:cs typeface="Helvetica Light" charset="0"/>
                <a:sym typeface="Helvetica Light" charset="0"/>
              </a:defRPr>
            </a:lvl5pPr>
            <a:lvl6pPr marL="1825625" indent="454025"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2825" indent="454025"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0025" indent="454025"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197225" indent="454025"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pPr>
            <a:endParaRPr lang="en-US" altLang="en-US" smtClean="0"/>
          </a:p>
        </p:txBody>
      </p:sp>
    </p:spTree>
    <p:extLst>
      <p:ext uri="{BB962C8B-B14F-4D97-AF65-F5344CB8AC3E}">
        <p14:creationId xmlns:p14="http://schemas.microsoft.com/office/powerpoint/2010/main" val="2686192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35" tIns="50717" rIns="88735" bIns="50717"/>
          <a:lstStyle/>
          <a:p>
            <a:pPr algn="ctr" defTabSz="912554"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a:t>
            </a:r>
            <a:r>
              <a:rPr lang="en-US" sz="3800" b="1" dirty="0" smtClean="0">
                <a:solidFill>
                  <a:srgbClr val="000000"/>
                </a:solidFill>
                <a:latin typeface="Helvetica" pitchFamily="34" charset="0"/>
                <a:cs typeface="Helvetica" pitchFamily="34" charset="0"/>
                <a:sym typeface="Helvetica" pitchFamily="34" charset="0"/>
              </a:rPr>
              <a:t>10 </a:t>
            </a:r>
            <a:r>
              <a:rPr lang="en-US" sz="3800" b="1" dirty="0">
                <a:solidFill>
                  <a:srgbClr val="000000"/>
                </a:solidFill>
                <a:latin typeface="Helvetica" pitchFamily="34" charset="0"/>
                <a:cs typeface="Helvetica" pitchFamily="34" charset="0"/>
                <a:sym typeface="Helvetica" pitchFamily="34" charset="0"/>
              </a:rPr>
              <a:t>– </a:t>
            </a:r>
            <a:r>
              <a:rPr lang="en-US" sz="3800" b="1" dirty="0" smtClean="0">
                <a:solidFill>
                  <a:srgbClr val="000000"/>
                </a:solidFill>
                <a:latin typeface="Helvetica" pitchFamily="34" charset="0"/>
                <a:cs typeface="Helvetica" pitchFamily="34" charset="0"/>
                <a:sym typeface="Helvetica" pitchFamily="34" charset="0"/>
              </a:rPr>
              <a:t>Aircraft Performance</a:t>
            </a:r>
            <a:endParaRPr lang="en-US" sz="3800" b="1" dirty="0">
              <a:solidFill>
                <a:srgbClr val="000000"/>
              </a:solidFill>
              <a:latin typeface="Helvetica" pitchFamily="34" charset="0"/>
              <a:cs typeface="Helvetica" pitchFamily="34" charset="0"/>
              <a:sym typeface="Helvetica" pitchFamily="34" charset="0"/>
            </a:endParaRPr>
          </a:p>
          <a:p>
            <a:pPr algn="ctr" defTabSz="91255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sp>
        <p:nvSpPr>
          <p:cNvPr id="3" name="AutoShape 2" descr="data:image/jpeg;base64,/9j/4AAQSkZJRgABAQAAAQABAAD/2wCEAAkGBxMTEhQUEhQUFRUXFRgXFBcYGBUWFBUYGRgWGBYVFhQYHSggGBolHRgVIjEhJSkrLi4uFx8zODMsNygtLisBCgoKDg0OGxAQGy8kICQsLSwsLSwsLC0sLCwvLCwsLCwsLCwsLSwsLCwsLCwsLCwsLCwsLCwsLCwsLCwsLCwsLP/AABEIAQAAxQMBIgACEQEDEQH/xAAcAAACAgMBAQAAAAAAAAAAAAAEBQMGAAIHAQj/xABLEAABAwIEAgcDBwcLBAIDAAABAgMRACEEBRIxQVEGEyJhcYGRMqGxFCNCUsHR8AckU3KCwuEVFjM0Q1Rik6Kz8URzw9KSsjWDhP/EABkBAQEBAQEBAAAAAAAAAAAAAAABAgMEBf/EADERAAICAQIDBgUDBQEAAAAAAAABAhEDEjEhQVEEE3GhsfAiYYGRwTJC0QUUM1LxI//aAAwDAQACEQMRAD8A5G2qvFG9axFeJoAtDBBFWHBYewpvgMh63DodCeyob8O/4H0rRljT2Tw99Qp4xhwLxUykQanU0UwFCJAIniDsaxSZoCJ9rUhSeYrzJ8NoRfc3NTiBcmgcJmhW5pgabxzoBtSHPHJWByHxp6DVazBUuK8Y9KA1wSoWk94ozN09ugmBx5Ufm52PhQAqDenmX+z50kUKc5Yex50AZWq1gCTYVjiwBJ2qt5nmJWYFkj30BtmuYlZ0psn40tipWGSo06w+XjTB4igK/T/IXgpJSd0/DhSXENFKiDwNbYHEdWsK4bHwO/47qAt1C5miWl+E+l6KBmtXkykjmCPdUKVAitTUhrQiqQe9E93f2P36yveie7v7H79ZVIUzHYeDPMVAy1Min+Ow0oSeVeZflZKhNCl9/JZmn5q4goEYcJ1KJ36xatAIj6xNG9JcxLcnQRIB9oggFJuJG0Kn04UuyTL1N4V0N6AX+vEFaErUWMMpbQQgmV/OL+iDG9F/KcOWgXWg4FDCIgrcBHXYPrlaSFC+rnIFCCDFZiHSFBMAJCbGZibk8/urRt8kgRTXJg0MUjBHD2SrBhToU72i9hg66l0lZAUpRUU6QmyFUxyQsPlCiw0hJdw7Kta8QQVLLmoNBBJClJCbrVAKe+oUSY/AL6kK7PziVFCQe3CSpJUREASkjfhQnRzI1nrHFKbQEASVmANRMbA3MH0q04bGjSz8y2YwOMuS7J0rfEGFgQdJn9YxFoWZOuWXS6mWFBKXwCNYknQtE/SSQTyNwbGgIsSyW1rbVGpCilUXEpJBvVUcSVKMAkkk2vzNX5eXpSjErcOpxhb6H1lSu2shKGFmT+kKz3xea0wDbKMQ0prDJSmX09pTwWgjDEqZfbU5KXgZuOypK5HcBRW9j4UwzFILaSOVOU4BjqGpbbC3GUOQn5UXQo4vQZMlpLPVSkSdUxuSCWr+DYUeq+TNgddjmgQt/UkMNBbShLpGqTeQR3CgKQ0klANFYHFBEgzBqxuYNoYVvQzpPzQWSVh1Ky0VKDiFqIIWe2hSQBpBHdS97LhPZoBTm+PBTpSJnckfClDLWpQHM1Zl5Vq3NRfySAdzQGmFwoTTFCYr0Jr2KhRPn2EmFjwV9hpERVzcQCCDsRBqp4tgoUUnh7xwNUg6yHFakaDunbw4fd6Uzqp4HEdWsK4bHwO9WwUBVH0QpQ5Ej31ERTDMWPnVd5kedeIy4n2uyPf6VG0gHdFN3f2P369pp0awqU9ZA+rvf61ZU1ChDgrtg70Yyo/VNAZIrskd9Ng4EglVoE1SmmIzFxPVkFSerJLcbgq3gd9V5TmKI0/OFIU2QNNvmkdU1w+ijsjupvkb/W4tGr2ZMDuro+Hy4EDS6lXeEpINtt/41SpJ7uih9I8TjVIYfacc0pKFQEiUrQkpQonTJgFQEzE0DkmbYthOlvrACUq9mSCmdJuNxJ9a6pgsGfZLwKVGfYTB4QL28v8AmJGVlBCS4DBB9kXHETPGl/IuiP8AsvP+ClZe48NC0KXKAtKezsFlRUmCNiVKMHnU2B+UNJUGypOqx7MgwZEggir60hAIgJv4Xpm0wg8E+6hg5kWHlMvoUFqW+42taoNwjWYI5lSwZ7qIThMYtxKi44dCipHZEgkaSSQLki0qm1dQThE8hRLbKQOHuoDm7eWYko0FZ0ztpG2vrImNtfajaa3GWupVOpU61rmPpOJCXDt9IATXRCE32tvtbjUCynu48uFj8DQHP8fhHlIShS1FCYgEfVEJvEmEki9BON10DH6erO21q5nicUL3oCQgVFiIoFeLFeO4iU7UBsXhI77fdU1JHXjTTDv6kg/iaAnpVnmF1J1jdO/eP4Uzgmp8LhgqQdov3zUbriUowQTYCT3VashQS3CzBTw3McKFx7aGVFIHhFyR3moMJjVpcSfZSbHmRxrNt7CqH2YMgJ1ABMC5N1Efj40lU4Sewn9o/iKsKUp5FU89qU47sKIJ8AOVFHqWz3o4okuySfZ/frK96Nbufs/vV5WzIDk7EICuZ/4obO8RfT6/ZTZoBKByAqsYh3Uoq5mhRt0PP523511JDR3LKAYj2+BERMeArlvQ/wDrbfnXSk4WP+m3Pa7aeRMi/OKGSZWCsghtGoe0LxvMpM2Mje+9FvMdYiSy3rCRCdQMgW5WiE3+6hEo9nSwbXA1ABOo9oQfAE+NGYXCBKtKWOyoJSTqSBA02iZtHuqgjZwZPZ6lvTIKpVsCIM+EC/GPOnTWABKwtltWxBKrn2UoBBFtjHhQLGGhU/JhOnSe2n2dtO+0fGiUNQlSfktjFusTCtKgQd7EG48KgCkYcwofJ0BJ0yesBkDtBQtcT8K1dw4kgYdCkyIJVBMgSYg7EnjwqJxlMH82HG2tImIIm/EzULbUAxh9MgFQCwZIIA2PAavSONATLY1LIcZb09m4VKhAi44xCY291DrSoFMMt9nbt3AJ9oWtu5bjzFaO4MT/AFXzDiAeHfxgeVEPYFokkoBJBBmZIO4N6FF7uG0pPzKE2VcKEgwdhHK1c2xCACZNdMxzLaUKUlMEBRsTxmbT3muPYzGEk0ASt0UVh06wYqtrfvc1ZejhSTQAmIw0GjsCiAR5/fR2OwoCiIrZtsCgIIrdneOcTXpTXqBUZSLM8LKSQACnYncjjVYeeuIvE++raqq5m2B0kkbG4+71qWBjkmOK0aSbpt5cPuqXMsPqTPEfDjVey3E9W4k8NleB/E+VW8J7p58aMAPR1u7n7P71ZRGTgpU536SP9VZW9DM2hFmuIAatuq330hrdxskmTsTUQRUKPeh4/O2/OustIxMCW0EwJ7UDvF+P48KN0DysIdQtQ7R2ngK6CHhokPrjVY9WZsJIjTMdpPpHOoaUq5WClT4IlpM3+kCIEceZv6UfgVukjWhKU6ZMGTqtA329r3eYil6nAA8syCB2ITPAkkenhUTeLsD1yxJsOrExaxABHpzFWiuaa2Xn/I/Lleh6kD+OB2eUJUP7M2EKJABTsY3PKN61TixAPXrgkj2L+5MiJFzG1U5lkCq16yKSNYzV2Q+okkXLcbDh2YvUAxcyoPriJMt7crafsqAfLeodxykqscJEPOCSE/0ZMnw08bn/AIqN9/sz1y4mJ0G0KTJjT5cr91UBec4iGXP1TXz7icxUSYteu049zU2sdapXZMAogG3E6RXGRl6iCeVAQsFSjcmrr0UFxVWwmHqz5MdJqFLdmrcgKHKD9lDJFh4UQ29qBHMe+LV4tqwqAGWmsQmpCK9QmjKaJbvw91QZjg0rRF54CQYI76KeQUjVG1RMHUvT51aVWZbd0U5vArWrSAZm/IcyatziYT4CjdCe8+6o8YBoMCN/HasmiDLmdzzA/erKIy1s6QOOhJPmVx7orK6mCkZ00hAbQi9pUec1FkmE6x1I4C58BUWNwakHmOB51YehjHZWrjIFYNFiwOJ6t5sDdRgVZsBju2nU8s7EgoHGSASkWkTVQLR+V4c8O19lW7A4oDfEA8QdH0YuI40DJHcYNIPXmJIko39nhHCd+/uoRWLvHXqm0gti0pCgdrfea3VmA/vA7MA9iJFvHhWvym5T14kLOrsiwCQSkco3nvqkI04yQfnyYEToEgykTEX3/wBVZh8akEjriZIN0cNRkbeXlNa/KpBIfMXX7FwmCqPIfCtQ/wBlJ68C5MhFlC1o4G/qaAldx2nd89kwodWN9oHZ2FR/KoTd5RkwDomIEnhfcVo1iLn58ERYBF72n1I99eHFwB8+JBNyjcQNIPK3HjNATNYjUTDxgzEI234xOwN6MeWNCgXjM6SerjSSSZsIuLTtagcPiu0UqeBNgBpggkAgg8dwRTVrGJ0kHEAwST2e4EDuA386ATYl8FCh1uqUkAaNMkCSZA7jVG6P4ILMEbyKv2OcspJd1GCQCiCZBsDz3qj5E7pPnNQorxWW9U4pJ4GPuqfDpg096TthSkuD6Sb+I/hFKEptQB+DxPaI/G1WVxMiao6XYX6VcsK+Cn1oCBbdesWJopaah01CkONXCTEzwmhm7KQv6yb9xBIPlEUY+jUUjzPlWYnCkIB4A/GLz5VVxRGbSaGxYJAAkkm1GIFhULphSTEwayisOwGH7SxySgDyBrKOy/SoE847udZW7Zk5YzmYXCVBKRFzwNPOj7yUr0JiFC0VSxVn6HIMrWowhI3O01CltU2NSFkgaDMmwA40xbz0L7CHm4tEJO3Hj6fgDmvSbPS6dCLNg/8AyPM91GdAtClOTuNJHvoDoGOzENABTzYkdnsxECDxjlQq+kLd4fb9q1vo3tvv7N+41V/yh4cFlCx9FUeornLz1qoO1fzja1CX2yniBYk+PvqdXSXDR/Sp9a4SzcimbmC4R7STHiOFCHXz0nwv6VPqKz+c+F/Sp9RXCMQ1pNRRQHe/5z4X9Kn1FWHLc8YWkKStJtvafXyHpXzK2yVbCrf0PxfV9k8ZFAdU6QZ6yELSFiSCN655ljlxSzP3QVzXuXYmoUtOLXKAD5UsKoqVeJ7NKsTiwDQHmIxACx5U5wObwImqRi8XCt68w+NUow2FLPJAKj6JoDo7edDnXn8rid6qWCyjMHPYwmII5qQWx6uaRT7CdB8yWJUhtr9d1Nv8vVXKWXHHeS+5pRfQc5djQtZE8Ld0/wAYpjisT2dBA1HkZ4zJ8eVCZP0NWyuX8UwLXSJJv3qI7+HCrUx0ZbBkqUfQfZXCXbMUefka7uTEjbcAVBjG+I4VcUZU0Poz4k0pznDpDgAhI0C3M6lfwqYu2RyTUYplljaVsXZStHaseHLvrKLwGGAKvL7ayvZ73ORyHLMIXXUI5m/hxq8u4NlZVh0jShCQVaTHaO0xvtSLo0ptltx5Sk69kpkT6V50YcedfWG0LdK7kISVEX3J4DvNUoSjoukpUibkzq4gC/wpT0WSprFqaVZUFJ8QZEfjjXT8ryR5BBeCUGCNJWgrv3JJ4TSnot0NLLzz7q0uK1FKCNR0ySVTqA7UaRbvrdfDZzt6gPHYUYlC2dQ5KiCUEQbjgY5865JmGHU24pChCkkpPl9ldxzHKynF4d9Nplp7/EkgqbJ5lKgQO5Zrl/TJhs4x8oIKdZ9RAV7waUtN/MW9X0Kwg1b8O2XcOCPaTC0/BQpA3g52vVpypfVtMA7aFg+Bdc++smyuZnhZB5g+43H2UpDJNXTE4cao4G33UtXgoJoAPKsLe/GpnBoVbgZohMJvQGZ4uTagNcwxeo1PgX7UnNT4d2KAeOY+1PvycZdh8W8+MSkKS2hKkgrUgSVEGdJE7VRH8RTr8n2EbexiUPNpdRpWdKgSCQkkbd9c8kHKLSdfMqdM687hMoYBIGAbXB0qX1KlA8LqJNAv9MmEJA+XYVu2zLTjgmeEC4jwrMPlLaTbLsKkWvpQriJIlM7SaEyk6MZmPVJbSQrDaQQlKUjq+0IG0idq8i7Cv3Sb9/Ozfe9Ebu9NGFnsYjGOiTZnDlNuABMX2vQ7nSNKUrWcHma0hJ1LelCQkgpJ1Xiyj607GY4j6TuHSIOyuPCQT40qz/MvzPEJcxDLilNwkJWgHvASDKprouyY0vf4J3jI8qxzriEqYywFBHZWt5J1R2SSk6eI9RVrYxeLUkFaG2zxAKTHnqNU/o/mrIwTCFYlpladRu4kKBKnAApBMx2gY4wKNLzS9KRjZVP0VkqVcnZPG/urX9rifFomuRZT8oO7qR5j7EfbS1KyolSiSdpJJ2J2naocE2htWrrXFGI7SXVDvNk7/eedSYTa/wBo4k7VVihBpxSGpvcYYAe15fbWVmAQO1bl9tZXTiQ5hi8pDTSSQCqbmrh0Hz7qcMWm0oBUohR0q1kkKI7SSPopMcr7capnOYBxuUnep+h6VadRBgvJCTBgw0/MHYx/zUyXobQW5eOioSkXVYOGVEyTE3J4k86fZXnmGWpbIUNQWrmFG++k+0O8TVbyj+jc/XV8TQeLycLGqOJIPEGTcEXBr1SdxTOMNy95jh2wguKUNCApZVwASkqk+EV85Z1HWOQdQ1rgjYjUYI8d66YrN32GnEvaX2tBSUuEhatXZCdSfbF7g8JvXMs3UkrWUJKUFSihJM6UkkpTPGBAq4thMteJwaIAS2hNhJCQD4W+FQ4rDwlruQr3uLpd0jzN1t0IQvSNCTEJ3lXMSNhb7ZodWPdWlkBSyoJUHISdy4opuBGxG1ePDwgjtLcJedix8qAexdWXKsMkwXEg/rDvjj32qxfyPlro+fQgd6NSFWMf2e97eNq3rj1JTOf5XkuIxaXFNaAlv2ipWm54JEEk/fVZxiClakq3Bg8q6DmuQlpxTWAxEYZYOorKy4hRlKtISgagYSBeSZE2qnZz0few41qKVokDUkkm8wSCNpBEzcgxMU7yD4JimLEVijUQVW2qtg1NGZaogkgkW4WNCkURgNzUYDm2lLWEi5JAEnjTLDdFMS7HVNBztESCnSkAxJJ28N61yEfneH5F1FjYRI3rtf5ScrZay3EFtASQgxBiCtxKlK8Z91tq8+WbiuBpI4Pj8rcYWEOo0KKQsA6bpV7KhHnUbYrUkm5JJ5m59a2brqrriQPwuBKk6yOz1iEi4urWiBHK4k1Z8t6P4tYQ4yytYCrKSCRKTz5bVnQfK0PtKSsGA6kza+lSF6fAlInnNWHpYx1TKyhS0nSAAlRATAMQNgOJ5xXzp9vjHP3PP/h3WFuOoYMOahcEEEhQNilQJCkkcwQRW57uH8f41XehuPKwtCySqdYJ3M+17/jVlHG8bc++vatzkF5evfy+2srXLkb8TabxzrK2mRxOLhzsEVfsvYPZ7atKENFKLaQVMJJ3H+NXhxrnijvXSMEd/wDtsf7Df4954VjtLaxuhHcdZYpCUlJUZJJPnfj40ewtKAQVCN5Jgd+9U/OHyhpaxugavIXPuv8AHeKQfzutCjvXp7NkWbFx5HGcdEuBv0szkvPK6uzKRoRaOsN9bl+HAdyZ41W0sKdJAgQJUo2SlI3Uo8AKnx2ZIUCb/j8fGnqsMGsG7zLS1LNrnQePdMd3ibb7RmWCCS3ZiEZTlbNMzz9LZQGwFlQmZgBPCCOO8RtfjWmLzlxLSFgJlSSeNoWtNr2sPKTxvQGPyx0pw6QmdCVA3AAJ02ub7GjMXlTimWkwJCDMkcXHDvXHH2TGltZqWV3uNeiuHxGJguKSgHbSmCBw3O8WHKfGrVj+hZWypTT7jZuAqGzBiBKdO3CxkDaKS9HcaEVcMJjW3JHWobtJKyQLRPCDuLEivlzUu8ajEzCblzOJs4rFJOKQ+6vW1oFjABKwiUxFim3gYo3P3CrLgVEqPWJubneAZ4WESbmIEAGZ+mOYJbxS0YdQUFgdY4UCVEbBBULDiY4gXtUGfqJy6T+lTwFpPIQEzHiY4AX+lKPwRdcbR0g239Ckg1vNRit66GiYDY0XgGZXp2kgTykxNDsiUnug/fTBlJAStNiIg8iDY1GU650M6KMowhceKFYjUlTYChKYPYgA3JPC+1F9PMyWvB41M6kQpQ4FP5wEISQb7IWfPbaq90c6YIOAfQ+U/KUJJYcKAtRNygSQfZUTE27Rqu530vxbzfVPFpQeaBcVoCVnQCpPaSQNxy4mvLlg5L4FzV348fL8FvjxKxTvovkK8U+G7pTutR7ISN7ki1pM8h4UiNdP6PZiy6NKCohIScQlADa1tAAOJBCu12oUQACQkxe49FW6uiN0rJsuw7WWOoaddTDyUuIV2ikgkwJKRG3Eca16aZ3h3UOJaeQtUTpSoao8N4rT8qJYOJy/qpnqTbtABrsdT/5OM2vXPHWwnFOBJBAQ4JBMHa4JvFeCf9MxvN/cW7X2Ose0SS0UPsmxnVOoXwBhX6psfv8AKuiqX2VHuFctbq6ZJj9eHIJukaT4X0n0+FeyjFlkyx4X8B9tZQeXOQkd6QfKVVldO6QeVs5E+YrouFP+2x/sN/ju9K5u+a6Kwf8AbY/2G/x3eMVw7V/jYhuLelmL0slsXW52QO76R8h7ze+yrK+iYWz1jqiCqeqbSUghI3cWVbgnZI7zyBPxmC67HNIO3VyrhYFUgd+3/M09ewvV6LglaVKOmyRBWnshJMC09xJ410xR7rBFr9zOM56ptdEcuzpr5OrqnOGqDFiJsQRI8gbVZ2syS9gXSCNSWVpXtYhBE9wPDxgXk15iMjTjcWtC3DDTZ0pCUpIKkgSCFSdJvEQLDxB6LstjD4tKULO6SC4m50kWITABkiZO9tzWc+qeKM5Loag0pNItWIbjRwlIPrWiV3Xfgn96rflGHSpMlKZ6po7A6SQqQJvuIvyoENfPYi36P/6mvo4pVGvH1PLkhcr97FRcaMykqSeMCx8qHxbrgT2lK5cvfFWrFt0rcRwN6kseNvU0YUH1K+0lKrESO+D9lSdKmgnL4AsHU98ST6THeTHAC7BWWGZQD4eU2PhfwoPpmkjAJmQesRvFp1KH6sgTAubEwAmePaZRail1PRgi034HPRUgqMVIKwdg3K0yojmCKb5W1qaWniKT5WqFjyNWTK06XXE8DUexUBYBBKtIBJuABvJsI84orHYbShrrArUWF9XyQUqdQUlPHVpJBG2sG9S4FOjEHuBI8gSL+MVY+lWIHyVlGmSDqB5XM35XNSNu0GB4fIsEcOwpwOoUtpJUtCiRqhO4MgEk7AcDQ2KwQy9TWJwzxcBWUwpI5GZIMKG4IgbmleH6RPtAIBQtCeyApIgAWEEQfU15m2e/KG0oLYRpVqsqUmxFkxb1NTg0CTpT0jXiVNPBKUKbQW0pSOyAm4sSee3dWmd4RKMa6EglIbSpMngtptZJPGCo+6gXcMSEpPCVEctUW8YAppnqJdZVElWDZn9ZLekn/R7q0l/5/cnM1bplleIKXAOCwE+e6ft9aV4ZVHBq6b7X8xesLc0dAwY7Sh9VKE+gP31la5E6FpKuJgnxvPvrK6WZo5fkmWnE4hDQMAmVq+qgXWrxjbvIq9OqT1jhRZEpSjuShKUC/GIiftqh9HseWnzBA1tqQCbATBknl2ac55n7bTRSy4hblkiCFFPNRja0+Z5kkeXtFySguZuPUbZDmCDj0g8UqbSe/wBryFiPMU0xrRQGUndLbgO/Bx4Ta/n323rlGAecS6h2SVJMjlMEbU5T0ixIWVSFAkkJM9md9JFxx9TETXomvgjBcmjlp4t9Sx5Vg+rxisSStYKCAhCJIslN1SBw2E8uFDZZ0eW0844krhxStSFIShIklQghZJIkptEyRbcKWOkj5K+t7QUmEgE9gmZIvMn3Rak7yMQoSp103j2lC4EbAx3VKuCg9vfiKd6l79Dp+BxLrU6FJTq0zJQqZkJMDz25ACACa8xmaKCNS3RAlSlcAkbEwBMwTAjV3AE1QP5w4oACEbAElJlXAk3iTxttawtQmNxuJeTpcXKdyAEpBg3JIEnh6DlXFQklpXBeLN1bt+g+d6cNnZt5X62mDeb3uOOwmwskQRXunSr6WBx9pczPMBN+Z52HsjTQODwCNlIVvFiOUnfupk3lmGN5xInSY0Mq9qyfpiq4Y+fqatgTvTrEH2UNDfcLWb85UJk3NrwJsAKT5xnj+J0h1QITcJAgTxVxJJkySb+lWBeU4XicURCjPVYbZJg367n61j/R/A6UQrG6ipQWAnD9mACJ1ORtOxPfFaj3a2ojsporarSMlwXPH8PoYT6W39pWHKcDzzDj9HCcLfXrprj1M0yu4FULHpVmQqHEK5ge61Rpy3AAj/8AISDywnj9anScPhCEkIx5g27LHxmjlHqhYvxhSl1ClDszCuccweFOc6aCmQQ6CgC08jyI3PdUWL+SKEFGMPkyDQK8LhIj89A3v1R+ArHG+EiOSZXnxJJ5kn1qJIp87gcMr2Xyk/40ge+w99eYvo4sJltQUYuDY/snbyNdljbXAjyRW/ANybABzUNiVWm8RzqfpBgbMwQSlGjusVKHxI8hztD0fxYbbXNlDcQeydr+P43rwuFSQ5cpAJF5EmRA5XrGqkboUtLvw34beVMS5IHuNKArtHbgLbWAFFtO8Kyilp6JYqOtBJtp779qayl/Rlfad/Y/frK2QqD7QNaMYYTUinKxhyFDxoApLN6Pawki4kVo9wo3CvWoAcMgbJA8bmnPSzJi0wkAEEvFPqtQTHl8Km6LY3CNrWrFpSsADQFexMnUSNidonmaddOM0S9hmihQMradYVBUCSsHqykXUCZFuVW2yUkVzLcnIZGrfq8Srv7C8Okb/r0yd6NtlREabu7W/o8U20Byjt7cad5KyteGSp0ALLWKChoU3Gp7DAdhdxZI3+2mz2FlR29p/wD1Y9lX7tWiWUjE9GlIQtQUCkBwE7kDry0tXZmVHTtwoLqTMi11KHZcgGNLY9nYD31cekeG/NMTCtEod7QJBTqxzi5kbVy75If76v8AzXPvrKwwe6I5S5MsAwQ2kwNAshRsm8GY3Vel5yh1Kj1agpB1GFhQKSoyqCAbGl/yU/31f+a599Z8kP8AfV/5rn311UMaVKC8/wAmPivjJ+RacuytgAF9LqlWKtKiEA90QojvonF4bBhPzeGWtUQNSnEpHj2r+FU35If76v8AzXPvrPkh/vq/81z764ywRlLVx8LdeR0U2lX4HjacUieqCGxMwlCbftb++ul5Q87pY1GT1eG195+TvlZ8SdNcVVk6SZOJJJ4lxRJ99di6Pt6EYYJUD8zhUk7yE4R+/dNr1XiindKyJ9CnBBdQFpvPMQZFiCOBBkEd1KsW+to/ONKj6w2+731ecRhmkPkNmQpGpwcEqBCUHxUAqf8Atjnf0tIr5sqxTcUbWVXWWKl5P7r82c0x+KQ42pKE9olPaMWSDJ24khPlNKnGlEdpRUe8k/Grb+UxCW2cOUQkqecClAAEwhEAkbi5qipxSiLkxz+ya9uNtxTR3UsDXCL+9heFxCm1Sn04elG4nN1qTpSNIi8Wn7hSpDoqYLFbcU9zgbtWrZx6owsVo4atAsvQ9Ul79j9+srToZu9+x+/XlaBViusSqtKkS1zoQch2Ug91E5cNZjUhP6ytI9aVMmBFF4B9pKwXkqWjiEmD5XHxoUaP5c6D7OpJI7SCFpv4bedW78qeYBJ1ACA5IUBtofWFJnxRMfeaAy3BZO+62cPjnsM5rR826k6VXHYCiADO3tnej86yN7EvDD4V3CPlKVudop6ooL7pCEwlQ1p6xKf2TetPTyMLVzoHynO1O4YLSSR1ON48W14RfKb7cfKnGNxpQpZUSAFYm5IA7OKZeTM7SNV9joNxxUOdGs4aAQ3gkaAVkJafw6UjWADuEncAmN4FAno3m59rLlmyEmX2JISdSpOr6Rie4RXOUmtl6G6XUbZpmja0OM3VrUps2BHaeW+CQsQRpMkRbyqqDCYeJ6pHshX9Fh/pK0o/s91b08b6K5mQS6wwxIcku4psXcPaV2ArZPZFDYjLilRBxeV6gqdKcU6vTCdKEnQwY07+Ncu8zrkvIOEXzYvOFw1/m27at2WY7NlGQnabbUE9iMOFFKcM25pMKIaZCQYnTKwmTG/Kp3gALYnALACR2X3jZJlW7A9o3Napw6A2kjEYJJV1moKdUgAlQJUk9WSZB4gR312WfJVOK9++hjulf6mM8ryzDPAQnBpJF0lDWsHkQRB8iRRuK6KoSJbbwrn+Hq2gT+ra9VxWHST/AFnLd5/rC+UAf0PCozl6T/1OWnYf1hXD/wDVxrnJ5nK1wXSl68GbShVc/Fmz7TQJCsGAeI6sj3AWrpWR43ssBKSgFvCiIiAWcQ0lMEDZSdp+lXPcKXWxDeOwCRyGKOnn7JbimLWd4tMRjctsQRL6LaSSn+z4aj61q8l7eZkMYxJbRJJUo3UqI1KgXjgIAAHICgMVj8Usw2Utp5nf4H4UItbyrnE5cf8A+of+lRlp4/8AU5env+UT7gmvPHs2Vu5I1HNDH+mKb6y4+W3qCZ2y+Gi4851qUKSNOonSVyNYSYAFgCd+0KRnHII2Phb8RVnXlTKgflGPC0mJQykkGCD7XakSBw4UZjGMuBT1bKVKVEBGpIE7auA8Ir2w7M9NyaX1NP8AqeThGr8I0vwUEIUTITA5CpNChwNWR0NpVdJAgG1wAR60QGG1CRcVxlOuRErKmSa811Y3sCn6oNDLyxP1D5E0U0HFoM6Eru94N/8AkrKYdEstCS7Gq+jlw193fWVvUjJS0mpAsChtVZNUBBerzVzqHVXhVQHrioII3BkeVH4vNkOj51nUrtGQtSU6lKnVpHISAKXTWVlxTLY0GfR7LagJkDrnCI0wE+E376hcznUIU0lVkjtKUqYMk350DWQKmhe2xZKrGjgwwN/oDj93Ctv5Td+jpTsYSkAW23moK9FXRHoLPFvuK3UT7vhUfU0QCK2SRIq1RDdvL+yFSASeNO8JlohMjcIvfjr+4etMstylvTqg3TzJHC8HjRSWSIANpSPTUD7yPSlloUIwKYHZ4Dn+iKuXO1evYMWGie0Rb9VBm4jjRxcUAJ3gT49Qr7UmhMxxaoEA/wBJHKxbaUD76Fo0TgU/o1eqP/aljoIUYUgQSItIg8e+mSXuaj9lTN4UrvpnvIHxNdHBxVtpHLWnwQoDivro91E5etRdbGtEa0zATJuKafyUfqo933Vo3gVJcQoITAWkmybQRcEVjXB819zVPoyZpgKUQoiyG/G6BM1N8mSggpIuYKefePDj3eVB4ll8qAQkRoQLkAAhIB+FFMYQpupQKuJ+wchXHJkilVm9EnsgnSK16sVC6uONDnEnlXFOzLg1uWTIGx2/2f3qyg+jmIJ6yRHs8R/irK6xXAlHL9VZqrNB5H0NZoPI+hruUyayazQrkfQ1mg8j6GgPZryazQrkfQ1mg8j6GgM1V7NeaDyPoazQeR9DQGaqzVWaDyPoazQeR9DQHuqvdda6DyPoazQrkfQ0Axy/NloJBW5BEbk6b2MHh4Uzbzw2+fHDdH+Kf4+cVW9B5H0NZoPI+hrLRpSLJ/LJP9sBt9EW358gY8TUT2Y6hBf5chFhO29gAO+kGg8j6Gs0HkfQ0p9RY2bxWgyh1Mx9LtnafpSN7TRJ6QOj+1bP7B+ykGg8j6Gs0HkfQ0cVLfj9EROth2vpC7+lSPBs/aKiVnjkz1qz4JAFtpE0p0HkfQ1nVnkfQ0UEtl5IWxwvPybwSfIeGxqJeerOw99K+rVyPoazq1cj6GmhECXsxcUfaI7hb30Op1R3Uo+Kia86tXI+hrNCuR9DVoFo6Cbv+Df/AJKyvegqDL8g7N8P+5WVQf/Z">
            <a:hlinkClick r:id="rId4"/>
          </p:cNvPr>
          <p:cNvSpPr>
            <a:spLocks noChangeAspect="1" noChangeArrowheads="1"/>
          </p:cNvSpPr>
          <p:nvPr/>
        </p:nvSpPr>
        <p:spPr bwMode="auto">
          <a:xfrm>
            <a:off x="28575" y="-1951038"/>
            <a:ext cx="3133725"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863" y="1219200"/>
            <a:ext cx="3909737" cy="509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66371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80" tIns="32087" rIns="64180" bIns="32087"/>
          <a:lstStyle/>
          <a:p>
            <a:pPr defTabSz="410037"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219200"/>
            <a:ext cx="8534549" cy="4054078"/>
          </a:xfrm>
        </p:spPr>
        <p:txBody>
          <a:bodyPr lIns="88735" tIns="50717" rIns="88735" bIns="50717" anchor="t"/>
          <a:lstStyle/>
          <a:p>
            <a:pPr marL="371039" indent="-294159" defTabSz="91255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039" indent="-294159" defTabSz="91255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the factors that affect </a:t>
            </a:r>
            <a:r>
              <a:rPr lang="en-US" sz="2000" b="1" dirty="0" smtClean="0">
                <a:latin typeface="Helvetica" pitchFamily="34" charset="0"/>
                <a:cs typeface="Helvetica" pitchFamily="34" charset="0"/>
                <a:sym typeface="Helvetica" pitchFamily="34" charset="0"/>
              </a:rPr>
              <a:t>aircraft performance</a:t>
            </a:r>
            <a:r>
              <a:rPr lang="en-US" sz="2000" b="1" dirty="0">
                <a:latin typeface="Helvetica" pitchFamily="34" charset="0"/>
                <a:cs typeface="Helvetica" pitchFamily="34" charset="0"/>
                <a:sym typeface="Helvetica" pitchFamily="34" charset="0"/>
              </a:rPr>
              <a:t>.</a:t>
            </a:r>
          </a:p>
          <a:p>
            <a:pPr marL="371039" indent="-294159" defTabSz="912554"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how aircraft weight, atmospheric conditions, runway environment, and the </a:t>
            </a:r>
            <a:r>
              <a:rPr lang="en-US" sz="2000" b="1" dirty="0" smtClean="0">
                <a:latin typeface="Helvetica" pitchFamily="34" charset="0"/>
                <a:cs typeface="Helvetica" pitchFamily="34" charset="0"/>
                <a:sym typeface="Helvetica" pitchFamily="34" charset="0"/>
              </a:rPr>
              <a:t>fundamental physical </a:t>
            </a:r>
            <a:r>
              <a:rPr lang="en-US" sz="2000" b="1" dirty="0">
                <a:latin typeface="Helvetica" pitchFamily="34" charset="0"/>
                <a:cs typeface="Helvetica" pitchFamily="34" charset="0"/>
                <a:sym typeface="Helvetica" pitchFamily="34" charset="0"/>
              </a:rPr>
              <a:t>laws governing the forces can affect aircraft performance. </a:t>
            </a:r>
          </a:p>
          <a:p>
            <a:pPr marL="76880" indent="0" defTabSz="91255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65" y="274588"/>
            <a:ext cx="8229823" cy="1143000"/>
          </a:xfrm>
        </p:spPr>
        <p:txBody>
          <a:bodyPr lIns="88735" tIns="50717" rIns="88735" bIns="50717"/>
          <a:lstStyle/>
          <a:p>
            <a:pPr algn="l" defTabSz="91255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3729332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Importance of Performance Data</a:t>
            </a:r>
          </a:p>
        </p:txBody>
      </p:sp>
      <p:sp>
        <p:nvSpPr>
          <p:cNvPr id="5" name="TextBox 4"/>
          <p:cNvSpPr txBox="1"/>
          <p:nvPr/>
        </p:nvSpPr>
        <p:spPr>
          <a:xfrm>
            <a:off x="141786" y="1371600"/>
            <a:ext cx="8849813"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The </a:t>
            </a:r>
            <a:r>
              <a:rPr lang="en-US" sz="2800" b="1" dirty="0"/>
              <a:t>performance or operational information section of </a:t>
            </a:r>
            <a:r>
              <a:rPr lang="en-US" sz="2800" b="1" dirty="0" smtClean="0"/>
              <a:t>the Aircraft </a:t>
            </a:r>
            <a:r>
              <a:rPr lang="en-US" sz="2800" b="1" dirty="0"/>
              <a:t>Flight Manual/Pilot’s Operating Handbook (</a:t>
            </a:r>
            <a:r>
              <a:rPr lang="en-US" sz="2800" b="1" dirty="0" smtClean="0"/>
              <a:t>AFM/ POH</a:t>
            </a:r>
            <a:r>
              <a:rPr lang="en-US" sz="2800" b="1" dirty="0"/>
              <a:t>) contains the operating data for the aircraft; that is, </a:t>
            </a:r>
            <a:r>
              <a:rPr lang="en-US" sz="2800" b="1" dirty="0" smtClean="0"/>
              <a:t>the data </a:t>
            </a:r>
            <a:r>
              <a:rPr lang="en-US" sz="2800" b="1" dirty="0"/>
              <a:t>pertaining to takeoff, climb, range, endurance, </a:t>
            </a:r>
            <a:r>
              <a:rPr lang="en-US" sz="2800" b="1" dirty="0" smtClean="0"/>
              <a:t>descent, and </a:t>
            </a:r>
            <a:r>
              <a:rPr lang="en-US" sz="2800" b="1" dirty="0"/>
              <a:t>landing. </a:t>
            </a:r>
            <a:endParaRPr lang="en-US" sz="2800" b="1" dirty="0" smtClean="0"/>
          </a:p>
          <a:p>
            <a:pPr marL="342328" indent="-342328">
              <a:buFont typeface="Arial" pitchFamily="34" charset="0"/>
              <a:buChar char="•"/>
            </a:pPr>
            <a:endParaRPr lang="en-US" sz="2800" b="1" dirty="0"/>
          </a:p>
          <a:p>
            <a:pPr marL="342328" indent="-342328">
              <a:buFont typeface="Arial" pitchFamily="34" charset="0"/>
              <a:buChar char="•"/>
            </a:pPr>
            <a:r>
              <a:rPr lang="en-US" sz="2800" b="1" dirty="0" smtClean="0"/>
              <a:t>The </a:t>
            </a:r>
            <a:r>
              <a:rPr lang="en-US" sz="2800" b="1" dirty="0"/>
              <a:t>use of this data in flying operations </a:t>
            </a:r>
            <a:r>
              <a:rPr lang="en-US" sz="2800" b="1" dirty="0" smtClean="0"/>
              <a:t>is mandatory </a:t>
            </a:r>
            <a:r>
              <a:rPr lang="en-US" sz="2800" b="1" dirty="0"/>
              <a:t>for safe and efficient operation.</a:t>
            </a:r>
            <a:endParaRPr lang="en-US" sz="2800" b="1" dirty="0" smtClean="0"/>
          </a:p>
        </p:txBody>
      </p:sp>
    </p:spTree>
    <p:extLst>
      <p:ext uri="{BB962C8B-B14F-4D97-AF65-F5344CB8AC3E}">
        <p14:creationId xmlns:p14="http://schemas.microsoft.com/office/powerpoint/2010/main" val="598975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Importance of Performance Data</a:t>
            </a:r>
          </a:p>
        </p:txBody>
      </p:sp>
      <p:sp>
        <p:nvSpPr>
          <p:cNvPr id="5" name="TextBox 4"/>
          <p:cNvSpPr txBox="1"/>
          <p:nvPr/>
        </p:nvSpPr>
        <p:spPr>
          <a:xfrm>
            <a:off x="141787" y="1371600"/>
            <a:ext cx="4424906"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Since </a:t>
            </a:r>
            <a:r>
              <a:rPr lang="en-US" sz="2800" b="1" dirty="0">
                <a:solidFill>
                  <a:srgbClr val="FF0000"/>
                </a:solidFill>
              </a:rPr>
              <a:t>the characteristics of the atmosphere have a major effect on performance, </a:t>
            </a:r>
            <a:r>
              <a:rPr lang="en-US" sz="2800" b="1" dirty="0"/>
              <a:t>it is necessary to review two dominant factors—pressure and temperature.</a:t>
            </a:r>
            <a:endParaRPr lang="en-US" sz="2800" b="1" dirty="0" smtClean="0"/>
          </a:p>
        </p:txBody>
      </p:sp>
      <p:sp>
        <p:nvSpPr>
          <p:cNvPr id="2" name="TextBox 1"/>
          <p:cNvSpPr txBox="1"/>
          <p:nvPr/>
        </p:nvSpPr>
        <p:spPr>
          <a:xfrm>
            <a:off x="4876800" y="2794337"/>
            <a:ext cx="4267200" cy="1015663"/>
          </a:xfrm>
          <a:prstGeom prst="rect">
            <a:avLst/>
          </a:prstGeom>
          <a:noFill/>
        </p:spPr>
        <p:txBody>
          <a:bodyPr wrap="square" rtlCol="0">
            <a:spAutoFit/>
          </a:bodyPr>
          <a:lstStyle/>
          <a:p>
            <a:r>
              <a:rPr lang="en-US" sz="6000" b="1" dirty="0" smtClean="0"/>
              <a:t>Alt. = 1/</a:t>
            </a:r>
            <a:r>
              <a:rPr lang="en-US" sz="6000" b="1" dirty="0" err="1" smtClean="0"/>
              <a:t>ptd</a:t>
            </a:r>
            <a:endParaRPr lang="en-US" sz="6000" b="1" dirty="0"/>
          </a:p>
        </p:txBody>
      </p:sp>
    </p:spTree>
    <p:extLst>
      <p:ext uri="{BB962C8B-B14F-4D97-AF65-F5344CB8AC3E}">
        <p14:creationId xmlns:p14="http://schemas.microsoft.com/office/powerpoint/2010/main" val="100783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Range Performance</a:t>
            </a:r>
            <a:endParaRPr lang="en-US" sz="4000" b="1" dirty="0"/>
          </a:p>
        </p:txBody>
      </p:sp>
      <p:sp>
        <p:nvSpPr>
          <p:cNvPr id="5" name="TextBox 4"/>
          <p:cNvSpPr txBox="1"/>
          <p:nvPr/>
        </p:nvSpPr>
        <p:spPr>
          <a:xfrm>
            <a:off x="141787" y="2073218"/>
            <a:ext cx="4424906" cy="3108382"/>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The ability of an aircraft to convert fuel energy into flying distance is one of the most important items of aircraft performance. </a:t>
            </a:r>
            <a:endParaRPr lang="en-US" sz="2800" b="1" dirty="0" smtClean="0">
              <a:solidFill>
                <a:srgbClr val="FF0000"/>
              </a:solidFill>
            </a:endParaRPr>
          </a:p>
        </p:txBody>
      </p:sp>
      <p:pic>
        <p:nvPicPr>
          <p:cNvPr id="1026" name="Picture 2" descr="http://t3.gstatic.com/images?q=tbn:ANd9GcRj7ia6hKQVmC3TLZfqpmlrL4eKcoq1t5euH4aSwHjbg7Mv0Pn_">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691391" cy="276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762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Range Performance</a:t>
            </a:r>
            <a:endParaRPr lang="en-US" sz="4000" b="1" dirty="0"/>
          </a:p>
        </p:txBody>
      </p:sp>
      <p:sp>
        <p:nvSpPr>
          <p:cNvPr id="5" name="TextBox 4"/>
          <p:cNvSpPr txBox="1"/>
          <p:nvPr/>
        </p:nvSpPr>
        <p:spPr>
          <a:xfrm>
            <a:off x="141786" y="1143000"/>
            <a:ext cx="8849813" cy="95394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If </a:t>
            </a:r>
            <a:r>
              <a:rPr lang="en-US" sz="2800" b="1" dirty="0">
                <a:solidFill>
                  <a:srgbClr val="FF0000"/>
                </a:solidFill>
              </a:rPr>
              <a:t>maximum endurance is desired, the flight condition must provide a minimum fuel flow. </a:t>
            </a:r>
            <a:endParaRPr lang="en-US" sz="2800" b="1" dirty="0" smtClean="0">
              <a:solidFill>
                <a:srgbClr val="FF0000"/>
              </a:solidFill>
            </a:endParaRPr>
          </a:p>
        </p:txBody>
      </p:sp>
      <p:pic>
        <p:nvPicPr>
          <p:cNvPr id="2053" name="Picture 5" descr="http://www.aero-mechanic.com/wp-content/uploads/2011/03/1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34" y="2819400"/>
            <a:ext cx="7924666"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953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(True/False) The tip of the propeller blade travels slower than the hub.</a:t>
            </a:r>
            <a:r>
              <a:rPr lang="en-US" altLang="en-US" sz="2500" b="1" dirty="0" smtClean="0">
                <a:solidFill>
                  <a:schemeClr val="tx1"/>
                </a:solidFill>
              </a:rPr>
              <a:t> </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Engine icing symptoms may sometimes be accompanied by vibration or engine roughness.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The oil pressure gauge provides a direct indication of the oil system operation.</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With an increase in altitude – pressure, temperature and density increases.</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Weight and balance is only concerned with passengers and fuel.</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4/29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247679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Range Performance</a:t>
            </a:r>
            <a:endParaRPr lang="en-US" sz="4000" b="1" dirty="0"/>
          </a:p>
        </p:txBody>
      </p:sp>
      <p:sp>
        <p:nvSpPr>
          <p:cNvPr id="5" name="TextBox 4"/>
          <p:cNvSpPr txBox="1"/>
          <p:nvPr/>
        </p:nvSpPr>
        <p:spPr>
          <a:xfrm>
            <a:off x="141786" y="1143000"/>
            <a:ext cx="8773613" cy="181572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As </a:t>
            </a:r>
            <a:r>
              <a:rPr lang="en-US" sz="2800" b="1" dirty="0">
                <a:solidFill>
                  <a:srgbClr val="FF0000"/>
                </a:solidFill>
              </a:rPr>
              <a:t>airspeed is increased, power requirements decrease due to aerodynamic factors and fuel flow decreases to point B</a:t>
            </a:r>
            <a:r>
              <a:rPr lang="en-US" sz="2800" b="1" dirty="0" smtClean="0">
                <a:solidFill>
                  <a:srgbClr val="FF0000"/>
                </a:solidFill>
              </a:rPr>
              <a:t>.</a:t>
            </a:r>
          </a:p>
          <a:p>
            <a:pPr marL="342328" indent="-342328">
              <a:buFont typeface="Arial" pitchFamily="34" charset="0"/>
              <a:buChar char="•"/>
            </a:pPr>
            <a:r>
              <a:rPr lang="en-US" sz="2800" b="1" dirty="0" smtClean="0">
                <a:solidFill>
                  <a:srgbClr val="FF0000"/>
                </a:solidFill>
              </a:rPr>
              <a:t>This </a:t>
            </a:r>
            <a:r>
              <a:rPr lang="en-US" sz="2800" b="1" dirty="0">
                <a:solidFill>
                  <a:srgbClr val="FF0000"/>
                </a:solidFill>
              </a:rPr>
              <a:t>is the point of maximum endurance</a:t>
            </a:r>
            <a:r>
              <a:rPr lang="en-US" sz="2800" b="1" dirty="0" smtClean="0">
                <a:solidFill>
                  <a:srgbClr val="FF0000"/>
                </a:solidFill>
              </a:rPr>
              <a:t>.</a:t>
            </a:r>
          </a:p>
        </p:txBody>
      </p:sp>
      <p:pic>
        <p:nvPicPr>
          <p:cNvPr id="6" name="Picture 5" descr="http://www.aero-mechanic.com/wp-content/uploads/2011/03/1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34" y="3228975"/>
            <a:ext cx="7924666"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28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Range Performance</a:t>
            </a:r>
            <a:endParaRPr lang="en-US" sz="4000" b="1" dirty="0"/>
          </a:p>
        </p:txBody>
      </p:sp>
      <p:sp>
        <p:nvSpPr>
          <p:cNvPr id="5" name="TextBox 4"/>
          <p:cNvSpPr txBox="1"/>
          <p:nvPr/>
        </p:nvSpPr>
        <p:spPr>
          <a:xfrm>
            <a:off x="141786" y="1371600"/>
            <a:ext cx="8849813" cy="181572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Beyond </a:t>
            </a:r>
            <a:r>
              <a:rPr lang="en-US" sz="2800" b="1" dirty="0"/>
              <a:t>this point increases in airspeed come at a cost</a:t>
            </a:r>
            <a:r>
              <a:rPr lang="en-US" sz="2800" b="1" dirty="0" smtClean="0"/>
              <a:t>.</a:t>
            </a:r>
          </a:p>
          <a:p>
            <a:pPr marL="342328" indent="-342328">
              <a:buFont typeface="Arial" pitchFamily="34" charset="0"/>
              <a:buChar char="•"/>
            </a:pPr>
            <a:r>
              <a:rPr lang="en-US" sz="2800" b="1" dirty="0" smtClean="0">
                <a:solidFill>
                  <a:srgbClr val="FF0000"/>
                </a:solidFill>
              </a:rPr>
              <a:t>Airspeed </a:t>
            </a:r>
            <a:r>
              <a:rPr lang="en-US" sz="2800" b="1" dirty="0">
                <a:solidFill>
                  <a:srgbClr val="FF0000"/>
                </a:solidFill>
              </a:rPr>
              <a:t>increases require additional power and fuel flow increases with additional power</a:t>
            </a:r>
            <a:r>
              <a:rPr lang="en-US" sz="2800" b="1" dirty="0" smtClean="0">
                <a:solidFill>
                  <a:srgbClr val="FF0000"/>
                </a:solidFill>
              </a:rPr>
              <a:t>.</a:t>
            </a:r>
            <a:endParaRPr lang="en-US" sz="2800" b="1" dirty="0">
              <a:solidFill>
                <a:srgbClr val="FF0000"/>
              </a:solidFill>
            </a:endParaRPr>
          </a:p>
        </p:txBody>
      </p:sp>
      <p:pic>
        <p:nvPicPr>
          <p:cNvPr id="6" name="Picture 5" descr="http://www.aero-mechanic.com/wp-content/uploads/2011/03/1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34" y="3305175"/>
            <a:ext cx="7924666"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45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Range Performance</a:t>
            </a:r>
            <a:endParaRPr lang="en-US" sz="4000" b="1" dirty="0"/>
          </a:p>
        </p:txBody>
      </p:sp>
      <p:sp>
        <p:nvSpPr>
          <p:cNvPr id="5" name="TextBox 4"/>
          <p:cNvSpPr txBox="1"/>
          <p:nvPr/>
        </p:nvSpPr>
        <p:spPr>
          <a:xfrm>
            <a:off x="141786" y="1371600"/>
            <a:ext cx="8849813"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If maximum specific range is desired, the flight condition must provide a maximum of speed per fuel flow. </a:t>
            </a:r>
          </a:p>
        </p:txBody>
      </p:sp>
      <p:pic>
        <p:nvPicPr>
          <p:cNvPr id="6" name="Picture 5" descr="http://www.aero-mechanic.com/wp-content/uploads/2011/03/1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71" y="2971801"/>
            <a:ext cx="879962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427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Range Performance</a:t>
            </a:r>
            <a:endParaRPr lang="en-US" sz="4000" b="1" dirty="0"/>
          </a:p>
        </p:txBody>
      </p:sp>
      <p:sp>
        <p:nvSpPr>
          <p:cNvPr id="5" name="TextBox 4"/>
          <p:cNvSpPr txBox="1"/>
          <p:nvPr/>
        </p:nvSpPr>
        <p:spPr>
          <a:xfrm>
            <a:off x="141786" y="1219200"/>
            <a:ext cx="4658814" cy="525780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maximum range condition is obtained at maximum lift/drag ratio (L/DMAX), </a:t>
            </a:r>
            <a:r>
              <a:rPr lang="en-US" sz="2800" b="1" dirty="0"/>
              <a:t>and it is important to note that for a given aircraft configuration, </a:t>
            </a:r>
            <a:r>
              <a:rPr lang="en-US" sz="2800" b="1" dirty="0">
                <a:solidFill>
                  <a:srgbClr val="FF0000"/>
                </a:solidFill>
              </a:rPr>
              <a:t>the L/DMAX occurs at a particular AOA and lift coefficient, and is unaffected by weight or altitude. </a:t>
            </a:r>
            <a:endParaRPr lang="en-US" sz="2800" b="1" dirty="0" smtClean="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977" y="2286000"/>
            <a:ext cx="3938848"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729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Range Performance</a:t>
            </a:r>
            <a:endParaRPr lang="en-US" sz="4000" b="1" dirty="0"/>
          </a:p>
        </p:txBody>
      </p:sp>
      <p:sp>
        <p:nvSpPr>
          <p:cNvPr id="5" name="TextBox 4"/>
          <p:cNvSpPr txBox="1"/>
          <p:nvPr/>
        </p:nvSpPr>
        <p:spPr>
          <a:xfrm>
            <a:off x="141787" y="2553993"/>
            <a:ext cx="4125414"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 </a:t>
            </a:r>
            <a:r>
              <a:rPr lang="en-US" sz="2800" b="1" dirty="0">
                <a:solidFill>
                  <a:srgbClr val="FF0000"/>
                </a:solidFill>
              </a:rPr>
              <a:t>variation in weight will alter the values of airspeed and power required to obtain the L/DMAX. </a:t>
            </a:r>
          </a:p>
        </p:txBody>
      </p:sp>
      <p:pic>
        <p:nvPicPr>
          <p:cNvPr id="4098" name="Picture 2" descr="http://aeromanual.com/wiki/images/7/7b/PHAK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236" y="2044490"/>
            <a:ext cx="4695825"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4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Region of Reversed Command</a:t>
            </a:r>
            <a:endParaRPr lang="en-US" sz="4000" b="1" dirty="0"/>
          </a:p>
        </p:txBody>
      </p:sp>
      <p:sp>
        <p:nvSpPr>
          <p:cNvPr id="5" name="TextBox 4"/>
          <p:cNvSpPr txBox="1"/>
          <p:nvPr/>
        </p:nvSpPr>
        <p:spPr>
          <a:xfrm>
            <a:off x="141787" y="1542557"/>
            <a:ext cx="4125414"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The </a:t>
            </a:r>
            <a:r>
              <a:rPr lang="en-US" sz="2800" b="1" dirty="0"/>
              <a:t>power required curve illustrates the fact that at low airspeeds near the stall or minimum controllable airspeed, the power setting required for steady, level flight is quite high</a:t>
            </a:r>
            <a:r>
              <a:rPr lang="en-US" sz="2800" b="1" dirty="0" smtClean="0"/>
              <a:t>.</a:t>
            </a:r>
          </a:p>
        </p:txBody>
      </p:sp>
      <p:pic>
        <p:nvPicPr>
          <p:cNvPr id="4098" name="Picture 2" descr="http://aeromanual.com/wiki/images/7/7b/PHAK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236" y="2044490"/>
            <a:ext cx="4695825"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82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Region of Reversed Command</a:t>
            </a:r>
            <a:endParaRPr lang="en-US" sz="4000" b="1" dirty="0"/>
          </a:p>
        </p:txBody>
      </p:sp>
      <p:sp>
        <p:nvSpPr>
          <p:cNvPr id="5" name="TextBox 4"/>
          <p:cNvSpPr txBox="1"/>
          <p:nvPr/>
        </p:nvSpPr>
        <p:spPr>
          <a:xfrm>
            <a:off x="141787" y="1618757"/>
            <a:ext cx="4125414"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Flight </a:t>
            </a:r>
            <a:r>
              <a:rPr lang="en-US" sz="2800" b="1" dirty="0"/>
              <a:t>in the region of normal command means that while holding a constant altitude, a higher airspeed requires a higher power setting and a lower airspeed requires a lower power setting. </a:t>
            </a:r>
            <a:endParaRPr lang="en-US" sz="2800" b="1" dirty="0" smtClean="0"/>
          </a:p>
        </p:txBody>
      </p:sp>
      <p:pic>
        <p:nvPicPr>
          <p:cNvPr id="4098" name="Picture 2" descr="http://aeromanual.com/wiki/images/7/7b/PHAK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236" y="2044490"/>
            <a:ext cx="4695825"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975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Region of Reversed Command</a:t>
            </a:r>
            <a:endParaRPr lang="en-US" sz="4000" b="1" dirty="0"/>
          </a:p>
        </p:txBody>
      </p:sp>
      <p:sp>
        <p:nvSpPr>
          <p:cNvPr id="5" name="TextBox 4"/>
          <p:cNvSpPr txBox="1"/>
          <p:nvPr/>
        </p:nvSpPr>
        <p:spPr>
          <a:xfrm>
            <a:off x="141787" y="2225618"/>
            <a:ext cx="4125414" cy="3108382"/>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majority of aircraft flying (climb, cruise, and maneuvers) is conducted in the region of normal command</a:t>
            </a:r>
            <a:r>
              <a:rPr lang="en-US" sz="2800" b="1" dirty="0" smtClean="0">
                <a:solidFill>
                  <a:srgbClr val="FF0000"/>
                </a:solidFill>
              </a:rPr>
              <a:t>.</a:t>
            </a:r>
            <a:endParaRPr lang="en-US" sz="2800" b="1" dirty="0">
              <a:solidFill>
                <a:srgbClr val="FF0000"/>
              </a:solidFill>
            </a:endParaRPr>
          </a:p>
        </p:txBody>
      </p:sp>
      <p:pic>
        <p:nvPicPr>
          <p:cNvPr id="4098" name="Picture 2" descr="http://aeromanual.com/wiki/images/7/7b/PHAK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236" y="2044490"/>
            <a:ext cx="4695825"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19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eromanual.com/wiki/images/7/7b/PHAK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5" y="2044490"/>
            <a:ext cx="4695825" cy="34861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1143000"/>
          </a:xfrm>
        </p:spPr>
        <p:txBody>
          <a:bodyPr/>
          <a:lstStyle/>
          <a:p>
            <a:r>
              <a:rPr lang="en-US" sz="4000" b="1" dirty="0" smtClean="0"/>
              <a:t>Region of Reversed Command</a:t>
            </a:r>
            <a:endParaRPr lang="en-US" sz="4000" b="1" dirty="0"/>
          </a:p>
        </p:txBody>
      </p:sp>
      <p:sp>
        <p:nvSpPr>
          <p:cNvPr id="5" name="TextBox 4"/>
          <p:cNvSpPr txBox="1"/>
          <p:nvPr/>
        </p:nvSpPr>
        <p:spPr>
          <a:xfrm>
            <a:off x="141786" y="1366582"/>
            <a:ext cx="4658813"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region of reversed command is encountered in the low speed phases of flight.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In </a:t>
            </a:r>
            <a:r>
              <a:rPr lang="en-US" sz="2800" b="1" dirty="0">
                <a:solidFill>
                  <a:srgbClr val="FF0000"/>
                </a:solidFill>
              </a:rPr>
              <a:t>the region of reversed command, a decrease in airspeed must be accompanied by an increased power setting in order to maintain steady flight</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2436342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Region of Reversed Command</a:t>
            </a:r>
            <a:endParaRPr lang="en-US" sz="4000" b="1" dirty="0"/>
          </a:p>
        </p:txBody>
      </p:sp>
      <p:sp>
        <p:nvSpPr>
          <p:cNvPr id="5" name="TextBox 4"/>
          <p:cNvSpPr txBox="1"/>
          <p:nvPr/>
        </p:nvSpPr>
        <p:spPr>
          <a:xfrm>
            <a:off x="141786" y="1870931"/>
            <a:ext cx="4658813"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An </a:t>
            </a:r>
            <a:r>
              <a:rPr lang="en-US" sz="2800" b="1" dirty="0">
                <a:solidFill>
                  <a:srgbClr val="FF0000"/>
                </a:solidFill>
              </a:rPr>
              <a:t>airplane performing a low airspeed, high pitch attitude power approach for a short-field landing is an example of operating in the region of reversed command</a:t>
            </a:r>
            <a:r>
              <a:rPr lang="en-US" sz="2800" b="1" dirty="0" smtClean="0">
                <a:solidFill>
                  <a:srgbClr val="FF0000"/>
                </a:solidFill>
              </a:rPr>
              <a:t>.</a:t>
            </a:r>
            <a:endParaRPr lang="en-US" sz="28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13" y="2070172"/>
            <a:ext cx="4167187" cy="31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158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02" y="2628900"/>
            <a:ext cx="7358063" cy="1714500"/>
          </a:xfrm>
        </p:spPr>
        <p:txBody>
          <a:bodyPr/>
          <a:lstStyle/>
          <a:p>
            <a:r>
              <a:rPr lang="en-US" sz="13800" b="1" dirty="0" smtClean="0">
                <a:solidFill>
                  <a:srgbClr val="FF0000"/>
                </a:solidFill>
              </a:rPr>
              <a:t>FALSE</a:t>
            </a:r>
            <a:endParaRPr lang="en-US" sz="13800" b="1" dirty="0">
              <a:solidFill>
                <a:srgbClr val="FF0000"/>
              </a:solidFill>
            </a:endParaRPr>
          </a:p>
        </p:txBody>
      </p:sp>
    </p:spTree>
    <p:extLst>
      <p:ext uri="{BB962C8B-B14F-4D97-AF65-F5344CB8AC3E}">
        <p14:creationId xmlns:p14="http://schemas.microsoft.com/office/powerpoint/2010/main" val="1637419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Region of Reversed Command</a:t>
            </a:r>
            <a:endParaRPr lang="en-US" sz="4000" b="1" dirty="0"/>
          </a:p>
        </p:txBody>
      </p:sp>
      <p:sp>
        <p:nvSpPr>
          <p:cNvPr id="5" name="TextBox 4"/>
          <p:cNvSpPr txBox="1"/>
          <p:nvPr/>
        </p:nvSpPr>
        <p:spPr>
          <a:xfrm>
            <a:off x="141786" y="1143000"/>
            <a:ext cx="4658813" cy="957169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If </a:t>
            </a:r>
            <a:r>
              <a:rPr lang="en-US" sz="2800" b="1" dirty="0"/>
              <a:t>during a soft-field takeoff and climb, for example, the pilot attempts to climb out of ground effect without first attaining normal climb pitch attitude and airspeed, the airplane may inadvertently enter the region of reversed command at a dangerously low altitude. </a:t>
            </a:r>
            <a:endParaRPr lang="en-US" sz="2800" b="1" dirty="0" smtClean="0"/>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Even </a:t>
            </a:r>
            <a:r>
              <a:rPr lang="en-US" sz="2800" b="1" dirty="0">
                <a:solidFill>
                  <a:srgbClr val="FF0000"/>
                </a:solidFill>
              </a:rPr>
              <a:t>with full power, the airplane may be incapable of climbing or even maintaining altitude. The pilot’s only recourse in this situation is to lower the pitch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13" y="2070172"/>
            <a:ext cx="4167187" cy="31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808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Region of Reversed Command</a:t>
            </a:r>
            <a:endParaRPr lang="en-US" sz="4000" b="1" dirty="0"/>
          </a:p>
        </p:txBody>
      </p:sp>
      <p:sp>
        <p:nvSpPr>
          <p:cNvPr id="5" name="TextBox 4"/>
          <p:cNvSpPr txBox="1"/>
          <p:nvPr/>
        </p:nvSpPr>
        <p:spPr>
          <a:xfrm>
            <a:off x="141786" y="2401593"/>
            <a:ext cx="4658813"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Even </a:t>
            </a:r>
            <a:r>
              <a:rPr lang="en-US" sz="2800" b="1" dirty="0"/>
              <a:t>with full power, the airplane may be incapable of climbing or even maintaining altitude.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13" y="2070172"/>
            <a:ext cx="4167187" cy="31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335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Region of Reversed Command</a:t>
            </a:r>
            <a:endParaRPr lang="en-US" sz="4000" b="1" dirty="0"/>
          </a:p>
        </p:txBody>
      </p:sp>
      <p:sp>
        <p:nvSpPr>
          <p:cNvPr id="5" name="TextBox 4"/>
          <p:cNvSpPr txBox="1"/>
          <p:nvPr/>
        </p:nvSpPr>
        <p:spPr>
          <a:xfrm>
            <a:off x="141786" y="1828800"/>
            <a:ext cx="4658813"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Airplane </a:t>
            </a:r>
            <a:r>
              <a:rPr lang="en-US" sz="2800" b="1" dirty="0">
                <a:solidFill>
                  <a:srgbClr val="FF0000"/>
                </a:solidFill>
              </a:rPr>
              <a:t>pilots must give particular attention to precise control of airspeed when operating in the low flight speeds of the region of reversed command.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13" y="2070172"/>
            <a:ext cx="4167187" cy="31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630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Takeoff and Landing Performance</a:t>
            </a:r>
            <a:endParaRPr lang="en-US" sz="4000" b="1" dirty="0"/>
          </a:p>
        </p:txBody>
      </p:sp>
      <p:sp>
        <p:nvSpPr>
          <p:cNvPr id="5" name="TextBox 4"/>
          <p:cNvSpPr txBox="1"/>
          <p:nvPr/>
        </p:nvSpPr>
        <p:spPr>
          <a:xfrm>
            <a:off x="141786" y="2401593"/>
            <a:ext cx="4658813"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The majority of pilot-caused aircraft accidents occur during the takeoff and landing phase of flight.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13" y="2070172"/>
            <a:ext cx="4167187" cy="31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82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Runway Surface and Gradient</a:t>
            </a:r>
            <a:endParaRPr lang="en-US" sz="4000" b="1" dirty="0"/>
          </a:p>
        </p:txBody>
      </p:sp>
      <p:sp>
        <p:nvSpPr>
          <p:cNvPr id="5" name="TextBox 4"/>
          <p:cNvSpPr txBox="1"/>
          <p:nvPr/>
        </p:nvSpPr>
        <p:spPr>
          <a:xfrm>
            <a:off x="0" y="1143000"/>
            <a:ext cx="9144000" cy="95394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Runway conditions affect takeoff and landing performance</a:t>
            </a:r>
            <a:r>
              <a:rPr lang="en-US" sz="2800" b="1" dirty="0" smtClean="0">
                <a:solidFill>
                  <a:srgbClr val="FF0000"/>
                </a:solidFill>
              </a:rPr>
              <a:t>.</a:t>
            </a:r>
            <a:endParaRPr lang="en-US" sz="28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74" y="2371726"/>
            <a:ext cx="8859854" cy="410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938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Runway Surface and Gradient</a:t>
            </a:r>
            <a:endParaRPr lang="en-US" sz="4000" b="1" dirty="0"/>
          </a:p>
        </p:txBody>
      </p:sp>
      <p:sp>
        <p:nvSpPr>
          <p:cNvPr id="5" name="TextBox 4"/>
          <p:cNvSpPr txBox="1"/>
          <p:nvPr/>
        </p:nvSpPr>
        <p:spPr>
          <a:xfrm>
            <a:off x="0" y="2049644"/>
            <a:ext cx="48006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runway surface encountered may be concrete, asphalt, gravel, dirt, or grass</a:t>
            </a:r>
            <a:r>
              <a:rPr lang="en-US" sz="2800" b="1" dirty="0" smtClean="0">
                <a:solidFill>
                  <a:srgbClr val="FF0000"/>
                </a:solidFill>
              </a:rPr>
              <a:t>.</a:t>
            </a:r>
          </a:p>
          <a:p>
            <a:r>
              <a:rPr lang="en-US" sz="2800" b="1" dirty="0" smtClean="0">
                <a:solidFill>
                  <a:srgbClr val="FF0000"/>
                </a:solidFill>
              </a:rPr>
              <a:t> </a:t>
            </a:r>
          </a:p>
          <a:p>
            <a:pPr marL="342328" indent="-342328">
              <a:buFont typeface="Arial" pitchFamily="34" charset="0"/>
              <a:buChar char="•"/>
            </a:pPr>
            <a:r>
              <a:rPr lang="en-US" sz="2800" b="1" dirty="0" smtClean="0">
                <a:solidFill>
                  <a:srgbClr val="FF0000"/>
                </a:solidFill>
              </a:rPr>
              <a:t>Any </a:t>
            </a:r>
            <a:r>
              <a:rPr lang="en-US" sz="2800" b="1" dirty="0">
                <a:solidFill>
                  <a:srgbClr val="FF0000"/>
                </a:solidFill>
              </a:rPr>
              <a:t>surface that is not hard and smooth will increase the ground roll during takeoff. </a:t>
            </a:r>
          </a:p>
        </p:txBody>
      </p:sp>
      <p:pic>
        <p:nvPicPr>
          <p:cNvPr id="3077" name="Picture 5" descr="http://www.ascentgroundschool.com/~ascentgr/images/stories/PHAK_images/PHAK_Chapter_9_img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323" y="1552339"/>
            <a:ext cx="4000500" cy="568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89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Runway Surface and Gradient</a:t>
            </a:r>
            <a:endParaRPr lang="en-US" sz="4000" b="1" dirty="0"/>
          </a:p>
        </p:txBody>
      </p:sp>
      <p:sp>
        <p:nvSpPr>
          <p:cNvPr id="5" name="TextBox 4"/>
          <p:cNvSpPr txBox="1"/>
          <p:nvPr/>
        </p:nvSpPr>
        <p:spPr>
          <a:xfrm>
            <a:off x="0" y="2049644"/>
            <a:ext cx="48006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Braking </a:t>
            </a:r>
            <a:r>
              <a:rPr lang="en-US" sz="2800" b="1" dirty="0"/>
              <a:t>effectiveness is another consideration when dealing with various runway types. </a:t>
            </a:r>
            <a:endParaRPr lang="en-US" sz="2800" b="1" dirty="0" smtClean="0"/>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condition of the surface affects the braking ability of the airplane.</a:t>
            </a:r>
          </a:p>
        </p:txBody>
      </p:sp>
      <p:pic>
        <p:nvPicPr>
          <p:cNvPr id="3077" name="Picture 5" descr="http://www.ascentgroundschool.com/~ascentgr/images/stories/PHAK_images/PHAK_Chapter_9_img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323" y="1552339"/>
            <a:ext cx="4000500" cy="568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071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Runway Surface and Gradient</a:t>
            </a:r>
            <a:endParaRPr lang="en-US" sz="4000" b="1" dirty="0"/>
          </a:p>
        </p:txBody>
      </p:sp>
      <p:sp>
        <p:nvSpPr>
          <p:cNvPr id="5" name="TextBox 4"/>
          <p:cNvSpPr txBox="1"/>
          <p:nvPr/>
        </p:nvSpPr>
        <p:spPr>
          <a:xfrm>
            <a:off x="0" y="1488264"/>
            <a:ext cx="48006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gradient or slope of the runway is the amount of change in runway height over the length of the runway.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t>A </a:t>
            </a:r>
            <a:r>
              <a:rPr lang="en-US" sz="2800" b="1" dirty="0"/>
              <a:t>positive gradient indicates the runway height increases, and a negative gradient indicates the runway decreases in height. </a:t>
            </a:r>
            <a:endParaRPr lang="en-US" sz="2800" b="1" dirty="0" smtClean="0"/>
          </a:p>
        </p:txBody>
      </p:sp>
      <p:pic>
        <p:nvPicPr>
          <p:cNvPr id="10242" name="Picture 2" descr="http://www.ascentgroundschool.com/~ascentgr/images/stories/PHAK_images/PHAK_Chapter_9_img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22183"/>
            <a:ext cx="4343400" cy="617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80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Runway Surface and Gradient</a:t>
            </a:r>
            <a:endParaRPr lang="en-US" sz="4000" b="1" dirty="0"/>
          </a:p>
        </p:txBody>
      </p:sp>
      <p:sp>
        <p:nvSpPr>
          <p:cNvPr id="5" name="TextBox 4"/>
          <p:cNvSpPr txBox="1"/>
          <p:nvPr/>
        </p:nvSpPr>
        <p:spPr>
          <a:xfrm>
            <a:off x="0" y="1488264"/>
            <a:ext cx="480060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An </a:t>
            </a:r>
            <a:r>
              <a:rPr lang="en-US" sz="2800" b="1" dirty="0" err="1">
                <a:solidFill>
                  <a:srgbClr val="FF0000"/>
                </a:solidFill>
              </a:rPr>
              <a:t>upsloping</a:t>
            </a:r>
            <a:r>
              <a:rPr lang="en-US" sz="2800" b="1" dirty="0">
                <a:solidFill>
                  <a:srgbClr val="FF0000"/>
                </a:solidFill>
              </a:rPr>
              <a:t> runway impedes acceleration and results in a longer ground run during takeoff.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However</a:t>
            </a:r>
            <a:r>
              <a:rPr lang="en-US" sz="2800" b="1" dirty="0">
                <a:solidFill>
                  <a:srgbClr val="FF0000"/>
                </a:solidFill>
              </a:rPr>
              <a:t>, landing on an </a:t>
            </a:r>
            <a:r>
              <a:rPr lang="en-US" sz="2800" b="1" dirty="0" err="1">
                <a:solidFill>
                  <a:srgbClr val="FF0000"/>
                </a:solidFill>
              </a:rPr>
              <a:t>upsloping</a:t>
            </a:r>
            <a:r>
              <a:rPr lang="en-US" sz="2800" b="1" dirty="0">
                <a:solidFill>
                  <a:srgbClr val="FF0000"/>
                </a:solidFill>
              </a:rPr>
              <a:t> runway typically reduces the landing roll. </a:t>
            </a:r>
            <a:endParaRPr lang="en-US" sz="2800" b="1" dirty="0" smtClean="0">
              <a:solidFill>
                <a:srgbClr val="FF0000"/>
              </a:solidFill>
            </a:endParaRPr>
          </a:p>
        </p:txBody>
      </p:sp>
      <p:pic>
        <p:nvPicPr>
          <p:cNvPr id="6" name="Picture 2" descr="http://www.ascentgroundschool.com/~ascentgr/images/stories/PHAK_images/PHAK_Chapter_9_img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22183"/>
            <a:ext cx="4343400" cy="617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98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Runway Surface and Gradient</a:t>
            </a:r>
            <a:endParaRPr lang="en-US" sz="4000" b="1" dirty="0"/>
          </a:p>
        </p:txBody>
      </p:sp>
      <p:sp>
        <p:nvSpPr>
          <p:cNvPr id="5" name="TextBox 4"/>
          <p:cNvSpPr txBox="1"/>
          <p:nvPr/>
        </p:nvSpPr>
        <p:spPr>
          <a:xfrm>
            <a:off x="0" y="1488264"/>
            <a:ext cx="48006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 </a:t>
            </a:r>
            <a:r>
              <a:rPr lang="en-US" sz="2800" b="1" dirty="0" err="1">
                <a:solidFill>
                  <a:srgbClr val="FF0000"/>
                </a:solidFill>
              </a:rPr>
              <a:t>downsloping</a:t>
            </a:r>
            <a:r>
              <a:rPr lang="en-US" sz="2800" b="1" dirty="0">
                <a:solidFill>
                  <a:srgbClr val="FF0000"/>
                </a:solidFill>
              </a:rPr>
              <a:t> runway aids in acceleration on takeoff resulting in shorter takeoff distances.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opposite is true when landing, as landing on a </a:t>
            </a:r>
            <a:r>
              <a:rPr lang="en-US" sz="2800" b="1" dirty="0" err="1">
                <a:solidFill>
                  <a:srgbClr val="FF0000"/>
                </a:solidFill>
              </a:rPr>
              <a:t>downsloping</a:t>
            </a:r>
            <a:r>
              <a:rPr lang="en-US" sz="2800" b="1" dirty="0">
                <a:solidFill>
                  <a:srgbClr val="FF0000"/>
                </a:solidFill>
              </a:rPr>
              <a:t> runway increases landing distances. </a:t>
            </a:r>
            <a:endParaRPr lang="en-US" sz="2800" b="1" dirty="0" smtClean="0">
              <a:solidFill>
                <a:srgbClr val="FF0000"/>
              </a:solidFill>
            </a:endParaRPr>
          </a:p>
        </p:txBody>
      </p:sp>
      <p:pic>
        <p:nvPicPr>
          <p:cNvPr id="6" name="Picture 2" descr="http://www.ascentgroundschool.com/~ascentgr/images/stories/PHAK_images/PHAK_Chapter_9_img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22183"/>
            <a:ext cx="4343400" cy="617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512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(True/False) The tip of the propeller blade travels slower than the hub.</a:t>
            </a:r>
            <a:r>
              <a:rPr lang="en-US" altLang="en-US" sz="2500" b="1" dirty="0" smtClean="0">
                <a:solidFill>
                  <a:schemeClr val="bg1">
                    <a:lumMod val="85000"/>
                  </a:schemeClr>
                </a:solidFill>
              </a:rPr>
              <a:t>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(True/False) </a:t>
            </a:r>
            <a:r>
              <a:rPr lang="en-US" altLang="en-US" sz="2500" b="1" dirty="0" smtClean="0">
                <a:solidFill>
                  <a:srgbClr val="0070C0"/>
                </a:solidFill>
              </a:rPr>
              <a:t>Engine icing symptoms may sometimes be accompanied by vibration or engine roughness. </a:t>
            </a:r>
            <a:endParaRPr lang="en-US" altLang="en-US" sz="2500" b="1" dirty="0">
              <a:solidFill>
                <a:srgbClr val="0070C0"/>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The oil pressure gauge provides a direct indication of the oil system operation.</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With an increase in altitude – pressure, temperature and density increases.</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Weight and balance is only concerned with passengers and fuel.</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4/29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2476798"/>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Runway Surface and Gradient</a:t>
            </a:r>
            <a:endParaRPr lang="en-US" sz="4000" b="1" dirty="0"/>
          </a:p>
        </p:txBody>
      </p:sp>
      <p:sp>
        <p:nvSpPr>
          <p:cNvPr id="5" name="TextBox 4"/>
          <p:cNvSpPr txBox="1"/>
          <p:nvPr/>
        </p:nvSpPr>
        <p:spPr>
          <a:xfrm>
            <a:off x="0" y="1488264"/>
            <a:ext cx="9144000" cy="95394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Runway </a:t>
            </a:r>
            <a:r>
              <a:rPr lang="en-US" sz="2800" b="1" dirty="0">
                <a:solidFill>
                  <a:srgbClr val="FF0000"/>
                </a:solidFill>
              </a:rPr>
              <a:t>slope information is contained in the </a:t>
            </a:r>
            <a:r>
              <a:rPr lang="en-US" sz="2800" b="1" dirty="0" smtClean="0">
                <a:solidFill>
                  <a:srgbClr val="FF0000"/>
                </a:solidFill>
              </a:rPr>
              <a:t>A/FD.</a:t>
            </a:r>
            <a:endParaRPr lang="en-US" sz="2800" b="1" dirty="0">
              <a:solidFill>
                <a:srgbClr val="FF000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471518"/>
            <a:ext cx="92487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608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4" y="1752606"/>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3600618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Water on the Runway and Dynamic Hydroplaning</a:t>
            </a:r>
            <a:endParaRPr lang="en-US" sz="4000" b="1" dirty="0"/>
          </a:p>
        </p:txBody>
      </p:sp>
      <p:sp>
        <p:nvSpPr>
          <p:cNvPr id="5" name="TextBox 4"/>
          <p:cNvSpPr txBox="1"/>
          <p:nvPr/>
        </p:nvSpPr>
        <p:spPr>
          <a:xfrm>
            <a:off x="0" y="1771157"/>
            <a:ext cx="495300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Water on the runways reduces the friction between the tires and the ground, and can reduce braking effectiveness.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This </a:t>
            </a:r>
            <a:r>
              <a:rPr lang="en-US" sz="2800" b="1" dirty="0">
                <a:solidFill>
                  <a:srgbClr val="FF0000"/>
                </a:solidFill>
              </a:rPr>
              <a:t>is also true of braking effectiveness when runways are covered in ice</a:t>
            </a:r>
            <a:r>
              <a:rPr lang="en-US" sz="2800" b="1" dirty="0" smtClean="0">
                <a:solidFill>
                  <a:srgbClr val="FF0000"/>
                </a:solidFill>
              </a:rPr>
              <a:t>.</a:t>
            </a:r>
          </a:p>
        </p:txBody>
      </p:sp>
    </p:spTree>
    <p:extLst>
      <p:ext uri="{BB962C8B-B14F-4D97-AF65-F5344CB8AC3E}">
        <p14:creationId xmlns:p14="http://schemas.microsoft.com/office/powerpoint/2010/main" val="3041538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Water on the Runway and Dynamic Hydroplaning</a:t>
            </a:r>
            <a:endParaRPr lang="en-US" sz="4000" b="1" dirty="0"/>
          </a:p>
        </p:txBody>
      </p:sp>
      <p:sp>
        <p:nvSpPr>
          <p:cNvPr id="5" name="TextBox 4"/>
          <p:cNvSpPr txBox="1"/>
          <p:nvPr/>
        </p:nvSpPr>
        <p:spPr>
          <a:xfrm>
            <a:off x="0" y="1488264"/>
            <a:ext cx="914400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To </a:t>
            </a:r>
            <a:r>
              <a:rPr lang="en-US" sz="2800" b="1" dirty="0">
                <a:solidFill>
                  <a:srgbClr val="FF0000"/>
                </a:solidFill>
              </a:rPr>
              <a:t>help minimize dynamic hydroplaning, some runways are grooved to help drain off water; most runways are not</a:t>
            </a:r>
            <a:r>
              <a:rPr lang="en-US" sz="2800" b="1" dirty="0" smtClean="0">
                <a:solidFill>
                  <a:srgbClr val="FF0000"/>
                </a:solidFill>
              </a:rPr>
              <a:t>.</a:t>
            </a:r>
          </a:p>
        </p:txBody>
      </p:sp>
      <p:pic>
        <p:nvPicPr>
          <p:cNvPr id="14338" name="Picture 2" descr="http://www.jointline-group.co.uk/images/runway-groov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581400"/>
            <a:ext cx="405332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h.constantcontact.com/fs010/1105372907373/img/8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962229"/>
            <a:ext cx="4691239" cy="328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654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Water on the Runway and Dynamic Hydroplaning</a:t>
            </a:r>
            <a:endParaRPr lang="en-US" sz="4000" b="1" dirty="0"/>
          </a:p>
        </p:txBody>
      </p:sp>
      <p:sp>
        <p:nvSpPr>
          <p:cNvPr id="5" name="TextBox 4"/>
          <p:cNvSpPr txBox="1"/>
          <p:nvPr/>
        </p:nvSpPr>
        <p:spPr>
          <a:xfrm>
            <a:off x="0" y="1371600"/>
            <a:ext cx="914400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Landing at higher than recommended touchdown speeds will expose the aircraft to a greater potential for hydroplaning. </a:t>
            </a:r>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And </a:t>
            </a:r>
            <a:r>
              <a:rPr lang="en-US" sz="2800" b="1" dirty="0">
                <a:solidFill>
                  <a:srgbClr val="FF0000"/>
                </a:solidFill>
              </a:rPr>
              <a:t>once hydroplaning starts, it can continue well below the minimum initial hydroplaning speed</a:t>
            </a:r>
            <a:r>
              <a:rPr lang="en-US" sz="2800" b="1" dirty="0" smtClean="0">
                <a:solidFill>
                  <a:srgbClr val="FF0000"/>
                </a:solidFill>
              </a:rPr>
              <a:t>.</a:t>
            </a:r>
            <a:endParaRPr lang="en-US" sz="2800" b="1" dirty="0">
              <a:solidFill>
                <a:srgbClr val="FF0000"/>
              </a:solidFill>
            </a:endParaRPr>
          </a:p>
        </p:txBody>
      </p:sp>
      <p:pic>
        <p:nvPicPr>
          <p:cNvPr id="14338" name="Picture 2" descr="http://www.jointline-group.co.uk/images/runway-groov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4191000"/>
            <a:ext cx="405332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h.constantcontact.com/fs010/1105372907373/img/8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2761" y="3606998"/>
            <a:ext cx="4691239" cy="328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19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Takeoff Performance</a:t>
            </a:r>
            <a:endParaRPr lang="en-US" sz="4000" b="1" dirty="0"/>
          </a:p>
        </p:txBody>
      </p:sp>
      <p:sp>
        <p:nvSpPr>
          <p:cNvPr id="5" name="TextBox 4"/>
          <p:cNvSpPr txBox="1"/>
          <p:nvPr/>
        </p:nvSpPr>
        <p:spPr>
          <a:xfrm>
            <a:off x="0" y="1371600"/>
            <a:ext cx="9144000" cy="95394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The minimum takeoff distance is of primary interest in the operation of any </a:t>
            </a:r>
            <a:r>
              <a:rPr lang="en-US" sz="2800" b="1" dirty="0" smtClean="0">
                <a:solidFill>
                  <a:srgbClr val="FF0000"/>
                </a:solidFill>
              </a:rPr>
              <a:t>aircraft. </a:t>
            </a:r>
          </a:p>
        </p:txBody>
      </p:sp>
      <p:pic>
        <p:nvPicPr>
          <p:cNvPr id="16386" name="Picture 2" descr="http://4.bp.blogspot.com/-ZmBNlYx_F1c/UK3wIXmyV4I/AAAAAAAAHyw/Ey2CVTQ_XSU/s1600/boeing-aircraft-take-of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354" y="3048000"/>
            <a:ext cx="5529262" cy="310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84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Takeoff Performance</a:t>
            </a:r>
            <a:endParaRPr lang="en-US" sz="4000" b="1" dirty="0"/>
          </a:p>
        </p:txBody>
      </p:sp>
      <p:sp>
        <p:nvSpPr>
          <p:cNvPr id="5" name="TextBox 4"/>
          <p:cNvSpPr txBox="1"/>
          <p:nvPr/>
        </p:nvSpPr>
        <p:spPr>
          <a:xfrm>
            <a:off x="0" y="1371600"/>
            <a:ext cx="914400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Depending </a:t>
            </a:r>
            <a:r>
              <a:rPr lang="en-US" sz="2800" b="1" dirty="0">
                <a:solidFill>
                  <a:srgbClr val="FF0000"/>
                </a:solidFill>
              </a:rPr>
              <a:t>on the aircraft characteristics, the lift-off speed will be anywhere from 1.05 to 1.25 times the stall speed or minimum control speed</a:t>
            </a:r>
            <a:r>
              <a:rPr lang="en-US" sz="2800" b="1" dirty="0" smtClean="0">
                <a:solidFill>
                  <a:srgbClr val="FF0000"/>
                </a:solidFill>
              </a:rPr>
              <a:t>.</a:t>
            </a:r>
            <a:endParaRPr lang="en-US" sz="2800" b="1" dirty="0">
              <a:solidFill>
                <a:srgbClr val="FF0000"/>
              </a:solidFill>
            </a:endParaRPr>
          </a:p>
        </p:txBody>
      </p:sp>
      <p:pic>
        <p:nvPicPr>
          <p:cNvPr id="16386" name="Picture 2" descr="http://4.bp.blogspot.com/-ZmBNlYx_F1c/UK3wIXmyV4I/AAAAAAAAHyw/Ey2CVTQ_XSU/s1600/boeing-aircraft-take-of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354" y="3659238"/>
            <a:ext cx="5529262" cy="310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286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Takeoff Performance</a:t>
            </a:r>
            <a:endParaRPr lang="en-US" sz="4000" b="1" dirty="0"/>
          </a:p>
        </p:txBody>
      </p:sp>
      <p:sp>
        <p:nvSpPr>
          <p:cNvPr id="5" name="TextBox 4"/>
          <p:cNvSpPr txBox="1"/>
          <p:nvPr/>
        </p:nvSpPr>
        <p:spPr>
          <a:xfrm>
            <a:off x="0" y="1371600"/>
            <a:ext cx="9144000" cy="181572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effect of gross weight on takeoff distance is significant and proper consideration of this item must be made in predicting the aircraft’s takeoff distance. </a:t>
            </a:r>
          </a:p>
        </p:txBody>
      </p:sp>
      <p:pic>
        <p:nvPicPr>
          <p:cNvPr id="16386" name="Picture 2" descr="http://4.bp.blogspot.com/-ZmBNlYx_F1c/UK3wIXmyV4I/AAAAAAAAHyw/Ey2CVTQ_XSU/s1600/boeing-aircraft-take-of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352800"/>
            <a:ext cx="5529262" cy="310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165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Takeoff Performance</a:t>
            </a:r>
            <a:endParaRPr lang="en-US" sz="4000" b="1" dirty="0"/>
          </a:p>
        </p:txBody>
      </p:sp>
      <p:sp>
        <p:nvSpPr>
          <p:cNvPr id="5" name="TextBox 4"/>
          <p:cNvSpPr txBox="1"/>
          <p:nvPr/>
        </p:nvSpPr>
        <p:spPr>
          <a:xfrm>
            <a:off x="0" y="1537080"/>
            <a:ext cx="9144000" cy="181572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1</a:t>
            </a:r>
            <a:r>
              <a:rPr lang="en-US" sz="2800" b="1" dirty="0">
                <a:solidFill>
                  <a:srgbClr val="FF0000"/>
                </a:solidFill>
              </a:rPr>
              <a:t>. Higher lift-off speed</a:t>
            </a:r>
          </a:p>
          <a:p>
            <a:pPr marL="342328" indent="-342328">
              <a:buFont typeface="Arial" pitchFamily="34" charset="0"/>
              <a:buChar char="•"/>
            </a:pPr>
            <a:r>
              <a:rPr lang="en-US" sz="2800" b="1" dirty="0">
                <a:solidFill>
                  <a:srgbClr val="FF0000"/>
                </a:solidFill>
              </a:rPr>
              <a:t>2. Greater mass to accelerate</a:t>
            </a:r>
          </a:p>
          <a:p>
            <a:pPr marL="342328" indent="-342328">
              <a:buFont typeface="Arial" pitchFamily="34" charset="0"/>
              <a:buChar char="•"/>
            </a:pPr>
            <a:r>
              <a:rPr lang="en-US" sz="2800" b="1" dirty="0">
                <a:solidFill>
                  <a:srgbClr val="FF0000"/>
                </a:solidFill>
              </a:rPr>
              <a:t>3. Increased retarding force (drag and ground friction</a:t>
            </a:r>
            <a:r>
              <a:rPr lang="en-US" sz="2800" b="1" dirty="0" smtClean="0">
                <a:solidFill>
                  <a:srgbClr val="FF0000"/>
                </a:solidFill>
              </a:rPr>
              <a:t>)</a:t>
            </a:r>
          </a:p>
        </p:txBody>
      </p:sp>
      <p:pic>
        <p:nvPicPr>
          <p:cNvPr id="16386" name="Picture 2" descr="http://4.bp.blogspot.com/-ZmBNlYx_F1c/UK3wIXmyV4I/AAAAAAAAHyw/Ey2CVTQ_XSU/s1600/boeing-aircraft-take-of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492" y="3748243"/>
            <a:ext cx="5529262" cy="310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450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Takeoff Performance</a:t>
            </a:r>
            <a:endParaRPr lang="en-US" sz="4000" b="1" dirty="0"/>
          </a:p>
        </p:txBody>
      </p:sp>
      <p:sp>
        <p:nvSpPr>
          <p:cNvPr id="5" name="TextBox 4"/>
          <p:cNvSpPr txBox="1"/>
          <p:nvPr/>
        </p:nvSpPr>
        <p:spPr>
          <a:xfrm>
            <a:off x="0" y="1371600"/>
            <a:ext cx="914400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If </a:t>
            </a:r>
            <a:r>
              <a:rPr lang="en-US" sz="2800" b="1" dirty="0">
                <a:solidFill>
                  <a:srgbClr val="FF0000"/>
                </a:solidFill>
              </a:rPr>
              <a:t>the gross weight increases, a greater speed is necessary to produce the greater lift necessary to get the aircraft </a:t>
            </a:r>
            <a:r>
              <a:rPr lang="en-US" sz="2800" b="1" dirty="0" smtClean="0">
                <a:solidFill>
                  <a:srgbClr val="FF0000"/>
                </a:solidFill>
              </a:rPr>
              <a:t>airborne.</a:t>
            </a:r>
            <a:endParaRPr lang="en-US" sz="2800" b="1" dirty="0">
              <a:solidFill>
                <a:srgbClr val="FF0000"/>
              </a:solidFill>
            </a:endParaRPr>
          </a:p>
        </p:txBody>
      </p:sp>
      <p:pic>
        <p:nvPicPr>
          <p:cNvPr id="16386" name="Picture 2" descr="http://4.bp.blogspot.com/-ZmBNlYx_F1c/UK3wIXmyV4I/AAAAAAAAHyw/Ey2CVTQ_XSU/s1600/boeing-aircraft-take-of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369" y="3200400"/>
            <a:ext cx="5529262" cy="310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82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02" y="2628900"/>
            <a:ext cx="7358063" cy="1714500"/>
          </a:xfrm>
        </p:spPr>
        <p:txBody>
          <a:bodyPr/>
          <a:lstStyle/>
          <a:p>
            <a:r>
              <a:rPr lang="en-US" sz="13800" b="1" dirty="0" smtClean="0">
                <a:solidFill>
                  <a:srgbClr val="0070C0"/>
                </a:solidFill>
              </a:rPr>
              <a:t>TRUE</a:t>
            </a:r>
            <a:endParaRPr lang="en-US" sz="13800" b="1" dirty="0">
              <a:solidFill>
                <a:srgbClr val="0070C0"/>
              </a:solidFill>
            </a:endParaRPr>
          </a:p>
        </p:txBody>
      </p:sp>
    </p:spTree>
    <p:extLst>
      <p:ext uri="{BB962C8B-B14F-4D97-AF65-F5344CB8AC3E}">
        <p14:creationId xmlns:p14="http://schemas.microsoft.com/office/powerpoint/2010/main" val="21116993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Chapter Summary</a:t>
            </a:r>
          </a:p>
        </p:txBody>
      </p:sp>
      <p:sp>
        <p:nvSpPr>
          <p:cNvPr id="5" name="TextBox 4"/>
          <p:cNvSpPr txBox="1"/>
          <p:nvPr/>
        </p:nvSpPr>
        <p:spPr>
          <a:xfrm>
            <a:off x="149160" y="1828800"/>
            <a:ext cx="5184840" cy="3108382"/>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goal of every pilot is a safe flight; </a:t>
            </a:r>
            <a:r>
              <a:rPr lang="en-US" sz="2800" b="1" dirty="0" smtClean="0">
                <a:solidFill>
                  <a:srgbClr val="FF0000"/>
                </a:solidFill>
              </a:rPr>
              <a:t>center of gravity and the importance to properly balance an aircraft can mean the difference between life and death.</a:t>
            </a:r>
            <a:endParaRPr lang="en-US" sz="2800" b="1" dirty="0">
              <a:solidFill>
                <a:srgbClr val="FF0000"/>
              </a:solidFill>
            </a:endParaRPr>
          </a:p>
        </p:txBody>
      </p:sp>
      <p:pic>
        <p:nvPicPr>
          <p:cNvPr id="21506" name="Picture 2" descr="http://www.flighttrainingindianapa.com/yahoo_site_admin/assets/images/Jeremy_Fries_Private_Pilot_April_2008.315537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133600"/>
            <a:ext cx="3406866" cy="255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50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Assignment</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78656" y="1605201"/>
            <a:ext cx="876624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Complete Weight and Balance Worksheet on website and turn in for grade.</a:t>
            </a: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hlinkClick r:id="rId2" action="ppaction://hlinkfile"/>
              </a:rPr>
              <a:t>GS Weight and Balance Worksheet</a:t>
            </a:r>
            <a:endParaRPr lang="en-US" sz="2800" b="1" dirty="0">
              <a:solidFill>
                <a:srgbClr val="FF0000"/>
              </a:solidFill>
            </a:endParaRPr>
          </a:p>
        </p:txBody>
      </p:sp>
    </p:spTree>
    <p:extLst>
      <p:ext uri="{BB962C8B-B14F-4D97-AF65-F5344CB8AC3E}">
        <p14:creationId xmlns:p14="http://schemas.microsoft.com/office/powerpoint/2010/main" val="3006460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4" y="1752606"/>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56466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(True/False) The tip of the propeller blade travels slower than the hub.</a:t>
            </a:r>
            <a:r>
              <a:rPr lang="en-US" altLang="en-US" sz="2500" b="1" dirty="0" smtClean="0">
                <a:solidFill>
                  <a:schemeClr val="bg1">
                    <a:lumMod val="85000"/>
                  </a:schemeClr>
                </a:solidFill>
              </a:rPr>
              <a:t>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Engine icing symptoms may sometimes be accompanied by vibration or engine roughness.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tx1"/>
                </a:solidFill>
              </a:rPr>
              <a:t>(True/False) </a:t>
            </a:r>
            <a:r>
              <a:rPr lang="en-US" altLang="en-US" sz="2500" b="1" dirty="0" smtClean="0">
                <a:solidFill>
                  <a:schemeClr val="tx1"/>
                </a:solidFill>
              </a:rPr>
              <a:t>The oil pressure gauge provides a direct indication of the oil system operation.</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With an increase in altitude – pressure, temperature and density increases.</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Weight and balance is only concerned with passengers and fuel.</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4/29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247679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02" y="2628900"/>
            <a:ext cx="7358063" cy="1714500"/>
          </a:xfrm>
        </p:spPr>
        <p:txBody>
          <a:bodyPr/>
          <a:lstStyle/>
          <a:p>
            <a:r>
              <a:rPr lang="en-US" sz="13800" b="1" dirty="0" smtClean="0">
                <a:solidFill>
                  <a:srgbClr val="0070C0"/>
                </a:solidFill>
              </a:rPr>
              <a:t>TRUE</a:t>
            </a:r>
            <a:endParaRPr lang="en-US" sz="13800" b="1" dirty="0">
              <a:solidFill>
                <a:srgbClr val="0070C0"/>
              </a:solidFill>
            </a:endParaRPr>
          </a:p>
        </p:txBody>
      </p:sp>
    </p:spTree>
    <p:extLst>
      <p:ext uri="{BB962C8B-B14F-4D97-AF65-F5344CB8AC3E}">
        <p14:creationId xmlns:p14="http://schemas.microsoft.com/office/powerpoint/2010/main" val="503709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(True/False) The tip of the propeller blade travels slower than the hub.</a:t>
            </a:r>
            <a:r>
              <a:rPr lang="en-US" altLang="en-US" sz="2500" b="1" dirty="0" smtClean="0">
                <a:solidFill>
                  <a:schemeClr val="bg1">
                    <a:lumMod val="85000"/>
                  </a:schemeClr>
                </a:solidFill>
              </a:rPr>
              <a:t>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Engine icing symptoms may sometimes be accompanied by vibration or engine roughness.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The oil pressure gauge provides a direct indication of the oil system operation.</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(True/False) </a:t>
            </a:r>
            <a:r>
              <a:rPr lang="en-US" altLang="en-US" sz="2500" b="1" dirty="0" smtClean="0">
                <a:solidFill>
                  <a:srgbClr val="0070C0"/>
                </a:solidFill>
              </a:rPr>
              <a:t>With an increase in altitude – pressure, temperature and density increases.</a:t>
            </a:r>
            <a:endParaRPr lang="en-US" altLang="en-US" sz="2500" b="1" dirty="0">
              <a:solidFill>
                <a:srgbClr val="0070C0"/>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(True/False) </a:t>
            </a:r>
            <a:r>
              <a:rPr lang="en-US" altLang="en-US" sz="2500" b="1" dirty="0" smtClean="0">
                <a:solidFill>
                  <a:schemeClr val="bg1">
                    <a:lumMod val="85000"/>
                  </a:schemeClr>
                </a:solidFill>
              </a:rPr>
              <a:t>Weight and balance is only concerned with passengers and fuel.</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4/29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247679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5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10874</TotalTime>
  <Words>2071</Words>
  <Application>Microsoft Office PowerPoint</Application>
  <PresentationFormat>On-screen Show (4:3)</PresentationFormat>
  <Paragraphs>278</Paragraphs>
  <Slides>62</Slides>
  <Notes>8</Notes>
  <HiddenSlides>0</HiddenSlides>
  <MMClips>0</MMClips>
  <ScaleCrop>false</ScaleCrop>
  <HeadingPairs>
    <vt:vector size="4" baseType="variant">
      <vt:variant>
        <vt:lpstr>Theme</vt:lpstr>
      </vt:variant>
      <vt:variant>
        <vt:i4>11</vt:i4>
      </vt:variant>
      <vt:variant>
        <vt:lpstr>Slide Titles</vt:lpstr>
      </vt:variant>
      <vt:variant>
        <vt:i4>62</vt:i4>
      </vt:variant>
    </vt:vector>
  </HeadingPairs>
  <TitlesOfParts>
    <vt:vector size="73" baseType="lpstr">
      <vt:lpstr>1_Office Theme</vt:lpstr>
      <vt:lpstr>6_Office Theme</vt:lpstr>
      <vt:lpstr>CurriculumTemplate</vt:lpstr>
      <vt:lpstr>1_Custom Design</vt:lpstr>
      <vt:lpstr>2_Custom Design</vt:lpstr>
      <vt:lpstr>PowerPointTemplateAE_2009_1217_NEW NEW Template</vt:lpstr>
      <vt:lpstr>3_Custom Design</vt:lpstr>
      <vt:lpstr>4_Custom Design</vt:lpstr>
      <vt:lpstr>5_Custom Design</vt:lpstr>
      <vt:lpstr>5_Office Theme</vt:lpstr>
      <vt:lpstr>Office Theme</vt:lpstr>
      <vt:lpstr>Warm-Up – 4/29 – 10 minutes</vt:lpstr>
      <vt:lpstr>Questions / Comments</vt:lpstr>
      <vt:lpstr>Warm-Up – 4/29 – 10 minutes</vt:lpstr>
      <vt:lpstr>FALSE</vt:lpstr>
      <vt:lpstr>Warm-Up – 4/29 – 10 minutes</vt:lpstr>
      <vt:lpstr>TRUE</vt:lpstr>
      <vt:lpstr>Warm-Up – 4/29 – 10 minutes</vt:lpstr>
      <vt:lpstr>TRUE</vt:lpstr>
      <vt:lpstr>Warm-Up – 4/29 – 10 minutes</vt:lpstr>
      <vt:lpstr>FALSE</vt:lpstr>
      <vt:lpstr>Warm-Up – 4/29 – 10 minutes</vt:lpstr>
      <vt:lpstr>FALSE</vt:lpstr>
      <vt:lpstr>Questions / Comments</vt:lpstr>
      <vt:lpstr>THIS DAY IN AVIATION</vt:lpstr>
      <vt:lpstr>THIS DAY IN AVIATION</vt:lpstr>
      <vt:lpstr>THIS DAY IN AVIATION</vt:lpstr>
      <vt:lpstr>THIS DAY IN AVIATION</vt:lpstr>
      <vt:lpstr>THIS DAY IN AVIATION</vt:lpstr>
      <vt:lpstr>THIS DAY IN AVIATION</vt:lpstr>
      <vt:lpstr>THIS DAY IN AVIATION</vt:lpstr>
      <vt:lpstr>Questions / Comments</vt:lpstr>
      <vt:lpstr>PowerPoint Presentation</vt:lpstr>
      <vt:lpstr>Questions / Comments</vt:lpstr>
      <vt:lpstr>PowerPoint Presentation</vt:lpstr>
      <vt:lpstr>Today’s Mission Requirements</vt:lpstr>
      <vt:lpstr>Importance of Performance Data</vt:lpstr>
      <vt:lpstr>Importance of Performance Data</vt:lpstr>
      <vt:lpstr>Range Performance</vt:lpstr>
      <vt:lpstr>Range Performance</vt:lpstr>
      <vt:lpstr>Range Performance</vt:lpstr>
      <vt:lpstr>Range Performance</vt:lpstr>
      <vt:lpstr>Range Performance</vt:lpstr>
      <vt:lpstr>Range Performance</vt:lpstr>
      <vt:lpstr>Range Performance</vt:lpstr>
      <vt:lpstr>Region of Reversed Command</vt:lpstr>
      <vt:lpstr>Region of Reversed Command</vt:lpstr>
      <vt:lpstr>Region of Reversed Command</vt:lpstr>
      <vt:lpstr>Region of Reversed Command</vt:lpstr>
      <vt:lpstr>Region of Reversed Command</vt:lpstr>
      <vt:lpstr>Region of Reversed Command</vt:lpstr>
      <vt:lpstr>Region of Reversed Command</vt:lpstr>
      <vt:lpstr>Region of Reversed Command</vt:lpstr>
      <vt:lpstr>Takeoff and Landing Performance</vt:lpstr>
      <vt:lpstr>Runway Surface and Gradient</vt:lpstr>
      <vt:lpstr>Runway Surface and Gradient</vt:lpstr>
      <vt:lpstr>Runway Surface and Gradient</vt:lpstr>
      <vt:lpstr>Runway Surface and Gradient</vt:lpstr>
      <vt:lpstr>Runway Surface and Gradient</vt:lpstr>
      <vt:lpstr>Runway Surface and Gradient</vt:lpstr>
      <vt:lpstr>Runway Surface and Gradient</vt:lpstr>
      <vt:lpstr>Questions / Comments</vt:lpstr>
      <vt:lpstr>Water on the Runway and Dynamic Hydroplaning</vt:lpstr>
      <vt:lpstr>Water on the Runway and Dynamic Hydroplaning</vt:lpstr>
      <vt:lpstr>Water on the Runway and Dynamic Hydroplaning</vt:lpstr>
      <vt:lpstr>Takeoff Performance</vt:lpstr>
      <vt:lpstr>Takeoff Performance</vt:lpstr>
      <vt:lpstr>Takeoff Performance</vt:lpstr>
      <vt:lpstr>Takeoff Performance</vt:lpstr>
      <vt:lpstr>Takeoff Performance</vt:lpstr>
      <vt:lpstr>Chapter Summary</vt:lpstr>
      <vt:lpstr>Assignment</vt:lpstr>
      <vt:lpstr>Questions /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634</cp:revision>
  <cp:lastPrinted>2013-10-17T15:17:33Z</cp:lastPrinted>
  <dcterms:created xsi:type="dcterms:W3CDTF">2011-08-16T23:18:18Z</dcterms:created>
  <dcterms:modified xsi:type="dcterms:W3CDTF">2014-04-29T14:53:19Z</dcterms:modified>
</cp:coreProperties>
</file>