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924" r:id="rId2"/>
    <p:sldMasterId id="2147483936" r:id="rId3"/>
    <p:sldMasterId id="2147484008" r:id="rId4"/>
    <p:sldMasterId id="2147484020" r:id="rId5"/>
    <p:sldMasterId id="2147484032" r:id="rId6"/>
    <p:sldMasterId id="2147484068" r:id="rId7"/>
    <p:sldMasterId id="2147484128" r:id="rId8"/>
    <p:sldMasterId id="2147484536" r:id="rId9"/>
    <p:sldMasterId id="2147484548" r:id="rId10"/>
    <p:sldMasterId id="2147484560" r:id="rId11"/>
    <p:sldMasterId id="2147484584" r:id="rId12"/>
    <p:sldMasterId id="2147484596" r:id="rId13"/>
    <p:sldMasterId id="2147484620" r:id="rId14"/>
  </p:sldMasterIdLst>
  <p:notesMasterIdLst>
    <p:notesMasterId r:id="rId69"/>
  </p:notesMasterIdLst>
  <p:handoutMasterIdLst>
    <p:handoutMasterId r:id="rId70"/>
  </p:handoutMasterIdLst>
  <p:sldIdLst>
    <p:sldId id="2323" r:id="rId15"/>
    <p:sldId id="353" r:id="rId16"/>
    <p:sldId id="2330" r:id="rId17"/>
    <p:sldId id="2327" r:id="rId18"/>
    <p:sldId id="2331" r:id="rId19"/>
    <p:sldId id="2328" r:id="rId20"/>
    <p:sldId id="2329" r:id="rId21"/>
    <p:sldId id="2332" r:id="rId22"/>
    <p:sldId id="2326" r:id="rId23"/>
    <p:sldId id="2333" r:id="rId24"/>
    <p:sldId id="2324" r:id="rId25"/>
    <p:sldId id="2334" r:id="rId26"/>
    <p:sldId id="2325" r:id="rId27"/>
    <p:sldId id="1052" r:id="rId28"/>
    <p:sldId id="2351" r:id="rId29"/>
    <p:sldId id="2352" r:id="rId30"/>
    <p:sldId id="2353" r:id="rId31"/>
    <p:sldId id="2354" r:id="rId32"/>
    <p:sldId id="2355" r:id="rId33"/>
    <p:sldId id="1618" r:id="rId34"/>
    <p:sldId id="2343" r:id="rId35"/>
    <p:sldId id="2349" r:id="rId36"/>
    <p:sldId id="2341" r:id="rId37"/>
    <p:sldId id="1265" r:id="rId38"/>
    <p:sldId id="1266" r:id="rId39"/>
    <p:sldId id="2123" r:id="rId40"/>
    <p:sldId id="2262" r:id="rId41"/>
    <p:sldId id="2263" r:id="rId42"/>
    <p:sldId id="2264" r:id="rId43"/>
    <p:sldId id="2265" r:id="rId44"/>
    <p:sldId id="2266" r:id="rId45"/>
    <p:sldId id="2267" r:id="rId46"/>
    <p:sldId id="2268" r:id="rId47"/>
    <p:sldId id="2269" r:id="rId48"/>
    <p:sldId id="2160" r:id="rId49"/>
    <p:sldId id="2350" r:id="rId50"/>
    <p:sldId id="2270" r:id="rId51"/>
    <p:sldId id="2271" r:id="rId52"/>
    <p:sldId id="2272" r:id="rId53"/>
    <p:sldId id="2285" r:id="rId54"/>
    <p:sldId id="2273" r:id="rId55"/>
    <p:sldId id="2274" r:id="rId56"/>
    <p:sldId id="2275" r:id="rId57"/>
    <p:sldId id="2276" r:id="rId58"/>
    <p:sldId id="2277" r:id="rId59"/>
    <p:sldId id="2278" r:id="rId60"/>
    <p:sldId id="2279" r:id="rId61"/>
    <p:sldId id="2280" r:id="rId62"/>
    <p:sldId id="2281" r:id="rId63"/>
    <p:sldId id="2282" r:id="rId64"/>
    <p:sldId id="2283" r:id="rId65"/>
    <p:sldId id="2284" r:id="rId66"/>
    <p:sldId id="2254" r:id="rId67"/>
    <p:sldId id="879" r:id="rId68"/>
  </p:sldIdLst>
  <p:sldSz cx="9144000" cy="6858000" type="screen4x3"/>
  <p:notesSz cx="6858000" cy="9144000"/>
  <p:defaultTextStyle>
    <a:defPPr>
      <a:defRPr lang="en-US"/>
    </a:defPPr>
    <a:lvl1pPr marL="0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277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573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870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155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437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7735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019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0307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17" autoAdjust="0"/>
    <p:restoredTop sz="92463" autoAdjust="0"/>
  </p:normalViewPr>
  <p:slideViewPr>
    <p:cSldViewPr showGuides="1">
      <p:cViewPr varScale="1">
        <p:scale>
          <a:sx n="102" d="100"/>
          <a:sy n="102" d="100"/>
        </p:scale>
        <p:origin x="1374" y="1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7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Relationship Id="rId34" Type="http://schemas.openxmlformats.org/officeDocument/2006/relationships/slide" Target="slides/slide20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30881-0AC7-433B-AFD4-39F3ADAC4EE5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66E71-27F6-492E-A795-8CF2C8A96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16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05163-2E3C-4F5D-8A9A-93F33607258D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BF124-1FF4-46A8-8F2B-7A56E948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0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277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573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870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155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437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735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019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0307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01898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31214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3419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46053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05053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94452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2208187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1320513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85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827" indent="0" algn="ctr">
              <a:buNone/>
              <a:defRPr/>
            </a:lvl2pPr>
            <a:lvl3pPr marL="641661" indent="0" algn="ctr">
              <a:buNone/>
              <a:defRPr/>
            </a:lvl3pPr>
            <a:lvl4pPr marL="962495" indent="0" algn="ctr">
              <a:buNone/>
              <a:defRPr/>
            </a:lvl4pPr>
            <a:lvl5pPr marL="1283329" indent="0" algn="ctr">
              <a:buNone/>
              <a:defRPr/>
            </a:lvl5pPr>
            <a:lvl6pPr marL="1604166" indent="0" algn="ctr">
              <a:buNone/>
              <a:defRPr/>
            </a:lvl6pPr>
            <a:lvl7pPr marL="1924994" indent="0" algn="ctr">
              <a:buNone/>
              <a:defRPr/>
            </a:lvl7pPr>
            <a:lvl8pPr marL="2245831" indent="0" algn="ctr">
              <a:buNone/>
              <a:defRPr/>
            </a:lvl8pPr>
            <a:lvl9pPr marL="256666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714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94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678" indent="0" algn="ctr">
              <a:buNone/>
              <a:defRPr/>
            </a:lvl2pPr>
            <a:lvl3pPr marL="641364" indent="0" algn="ctr">
              <a:buNone/>
              <a:defRPr/>
            </a:lvl3pPr>
            <a:lvl4pPr marL="962052" indent="0" algn="ctr">
              <a:buNone/>
              <a:defRPr/>
            </a:lvl4pPr>
            <a:lvl5pPr marL="1282737" indent="0" algn="ctr">
              <a:buNone/>
              <a:defRPr/>
            </a:lvl5pPr>
            <a:lvl6pPr marL="1603428" indent="0" algn="ctr">
              <a:buNone/>
              <a:defRPr/>
            </a:lvl6pPr>
            <a:lvl7pPr marL="1924106" indent="0" algn="ctr">
              <a:buNone/>
              <a:defRPr/>
            </a:lvl7pPr>
            <a:lvl8pPr marL="2244796" indent="0" algn="ctr">
              <a:buNone/>
              <a:defRPr/>
            </a:lvl8pPr>
            <a:lvl9pPr marL="256547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665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9865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678" indent="0">
              <a:buNone/>
              <a:defRPr sz="1300"/>
            </a:lvl2pPr>
            <a:lvl3pPr marL="641364" indent="0">
              <a:buNone/>
              <a:defRPr sz="1100"/>
            </a:lvl3pPr>
            <a:lvl4pPr marL="962052" indent="0">
              <a:buNone/>
              <a:defRPr sz="1000"/>
            </a:lvl4pPr>
            <a:lvl5pPr marL="1282737" indent="0">
              <a:buNone/>
              <a:defRPr sz="1000"/>
            </a:lvl5pPr>
            <a:lvl6pPr marL="1603428" indent="0">
              <a:buNone/>
              <a:defRPr sz="1000"/>
            </a:lvl6pPr>
            <a:lvl7pPr marL="1924106" indent="0">
              <a:buNone/>
              <a:defRPr sz="1000"/>
            </a:lvl7pPr>
            <a:lvl8pPr marL="2244796" indent="0">
              <a:buNone/>
              <a:defRPr sz="1000"/>
            </a:lvl8pPr>
            <a:lvl9pPr marL="256547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51169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19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19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784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678" indent="0">
              <a:buNone/>
              <a:defRPr sz="1400" b="1"/>
            </a:lvl2pPr>
            <a:lvl3pPr marL="641364" indent="0">
              <a:buNone/>
              <a:defRPr sz="1300" b="1"/>
            </a:lvl3pPr>
            <a:lvl4pPr marL="962052" indent="0">
              <a:buNone/>
              <a:defRPr sz="1100" b="1"/>
            </a:lvl4pPr>
            <a:lvl5pPr marL="1282737" indent="0">
              <a:buNone/>
              <a:defRPr sz="1100" b="1"/>
            </a:lvl5pPr>
            <a:lvl6pPr marL="1603428" indent="0">
              <a:buNone/>
              <a:defRPr sz="1100" b="1"/>
            </a:lvl6pPr>
            <a:lvl7pPr marL="1924106" indent="0">
              <a:buNone/>
              <a:defRPr sz="1100" b="1"/>
            </a:lvl7pPr>
            <a:lvl8pPr marL="2244796" indent="0">
              <a:buNone/>
              <a:defRPr sz="1100" b="1"/>
            </a:lvl8pPr>
            <a:lvl9pPr marL="256547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678" indent="0">
              <a:buNone/>
              <a:defRPr sz="1400" b="1"/>
            </a:lvl2pPr>
            <a:lvl3pPr marL="641364" indent="0">
              <a:buNone/>
              <a:defRPr sz="1300" b="1"/>
            </a:lvl3pPr>
            <a:lvl4pPr marL="962052" indent="0">
              <a:buNone/>
              <a:defRPr sz="1100" b="1"/>
            </a:lvl4pPr>
            <a:lvl5pPr marL="1282737" indent="0">
              <a:buNone/>
              <a:defRPr sz="1100" b="1"/>
            </a:lvl5pPr>
            <a:lvl6pPr marL="1603428" indent="0">
              <a:buNone/>
              <a:defRPr sz="1100" b="1"/>
            </a:lvl6pPr>
            <a:lvl7pPr marL="1924106" indent="0">
              <a:buNone/>
              <a:defRPr sz="1100" b="1"/>
            </a:lvl7pPr>
            <a:lvl8pPr marL="2244796" indent="0">
              <a:buNone/>
              <a:defRPr sz="1100" b="1"/>
            </a:lvl8pPr>
            <a:lvl9pPr marL="256547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693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022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55754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94" y="273520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94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678" indent="0">
              <a:buNone/>
              <a:defRPr sz="800"/>
            </a:lvl2pPr>
            <a:lvl3pPr marL="641364" indent="0">
              <a:buNone/>
              <a:defRPr sz="700"/>
            </a:lvl3pPr>
            <a:lvl4pPr marL="962052" indent="0">
              <a:buNone/>
              <a:defRPr sz="600"/>
            </a:lvl4pPr>
            <a:lvl5pPr marL="1282737" indent="0">
              <a:buNone/>
              <a:defRPr sz="600"/>
            </a:lvl5pPr>
            <a:lvl6pPr marL="1603428" indent="0">
              <a:buNone/>
              <a:defRPr sz="600"/>
            </a:lvl6pPr>
            <a:lvl7pPr marL="1924106" indent="0">
              <a:buNone/>
              <a:defRPr sz="600"/>
            </a:lvl7pPr>
            <a:lvl8pPr marL="2244796" indent="0">
              <a:buNone/>
              <a:defRPr sz="600"/>
            </a:lvl8pPr>
            <a:lvl9pPr marL="256547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49279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82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82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678" indent="0">
              <a:buNone/>
              <a:defRPr sz="2000"/>
            </a:lvl2pPr>
            <a:lvl3pPr marL="641364" indent="0">
              <a:buNone/>
              <a:defRPr sz="1700"/>
            </a:lvl3pPr>
            <a:lvl4pPr marL="962052" indent="0">
              <a:buNone/>
              <a:defRPr sz="1400"/>
            </a:lvl4pPr>
            <a:lvl5pPr marL="1282737" indent="0">
              <a:buNone/>
              <a:defRPr sz="1400"/>
            </a:lvl5pPr>
            <a:lvl6pPr marL="1603428" indent="0">
              <a:buNone/>
              <a:defRPr sz="1400"/>
            </a:lvl6pPr>
            <a:lvl7pPr marL="1924106" indent="0">
              <a:buNone/>
              <a:defRPr sz="1400"/>
            </a:lvl7pPr>
            <a:lvl8pPr marL="2244796" indent="0">
              <a:buNone/>
              <a:defRPr sz="1400"/>
            </a:lvl8pPr>
            <a:lvl9pPr marL="2565479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82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678" indent="0">
              <a:buNone/>
              <a:defRPr sz="800"/>
            </a:lvl2pPr>
            <a:lvl3pPr marL="641364" indent="0">
              <a:buNone/>
              <a:defRPr sz="700"/>
            </a:lvl3pPr>
            <a:lvl4pPr marL="962052" indent="0">
              <a:buNone/>
              <a:defRPr sz="600"/>
            </a:lvl4pPr>
            <a:lvl5pPr marL="1282737" indent="0">
              <a:buNone/>
              <a:defRPr sz="600"/>
            </a:lvl5pPr>
            <a:lvl6pPr marL="1603428" indent="0">
              <a:buNone/>
              <a:defRPr sz="600"/>
            </a:lvl6pPr>
            <a:lvl7pPr marL="1924106" indent="0">
              <a:buNone/>
              <a:defRPr sz="600"/>
            </a:lvl7pPr>
            <a:lvl8pPr marL="2244796" indent="0">
              <a:buNone/>
              <a:defRPr sz="600"/>
            </a:lvl8pPr>
            <a:lvl9pPr marL="256547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47682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8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007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498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016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4590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8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761" indent="0" algn="ctr">
              <a:buNone/>
              <a:defRPr/>
            </a:lvl2pPr>
            <a:lvl3pPr marL="641529" indent="0" algn="ctr">
              <a:buNone/>
              <a:defRPr/>
            </a:lvl3pPr>
            <a:lvl4pPr marL="962298" indent="0" algn="ctr">
              <a:buNone/>
              <a:defRPr/>
            </a:lvl4pPr>
            <a:lvl5pPr marL="1283066" indent="0" algn="ctr">
              <a:buNone/>
              <a:defRPr/>
            </a:lvl5pPr>
            <a:lvl6pPr marL="1603838" indent="0" algn="ctr">
              <a:buNone/>
              <a:defRPr/>
            </a:lvl6pPr>
            <a:lvl7pPr marL="1924599" indent="0" algn="ctr">
              <a:buNone/>
              <a:defRPr/>
            </a:lvl7pPr>
            <a:lvl8pPr marL="2245371" indent="0" algn="ctr">
              <a:buNone/>
              <a:defRPr/>
            </a:lvl8pPr>
            <a:lvl9pPr marL="256613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1951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80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761" indent="0">
              <a:buNone/>
              <a:defRPr sz="1300"/>
            </a:lvl2pPr>
            <a:lvl3pPr marL="641529" indent="0">
              <a:buNone/>
              <a:defRPr sz="1100"/>
            </a:lvl3pPr>
            <a:lvl4pPr marL="962298" indent="0">
              <a:buNone/>
              <a:defRPr sz="1000"/>
            </a:lvl4pPr>
            <a:lvl5pPr marL="1283066" indent="0">
              <a:buNone/>
              <a:defRPr sz="1000"/>
            </a:lvl5pPr>
            <a:lvl6pPr marL="1603838" indent="0">
              <a:buNone/>
              <a:defRPr sz="1000"/>
            </a:lvl6pPr>
            <a:lvl7pPr marL="1924599" indent="0">
              <a:buNone/>
              <a:defRPr sz="1000"/>
            </a:lvl7pPr>
            <a:lvl8pPr marL="2245371" indent="0">
              <a:buNone/>
              <a:defRPr sz="1000"/>
            </a:lvl8pPr>
            <a:lvl9pPr marL="256613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590087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1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1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4692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761" indent="0">
              <a:buNone/>
              <a:defRPr sz="1400" b="1"/>
            </a:lvl2pPr>
            <a:lvl3pPr marL="641529" indent="0">
              <a:buNone/>
              <a:defRPr sz="1300" b="1"/>
            </a:lvl3pPr>
            <a:lvl4pPr marL="962298" indent="0">
              <a:buNone/>
              <a:defRPr sz="1100" b="1"/>
            </a:lvl4pPr>
            <a:lvl5pPr marL="1283066" indent="0">
              <a:buNone/>
              <a:defRPr sz="1100" b="1"/>
            </a:lvl5pPr>
            <a:lvl6pPr marL="1603838" indent="0">
              <a:buNone/>
              <a:defRPr sz="1100" b="1"/>
            </a:lvl6pPr>
            <a:lvl7pPr marL="1924599" indent="0">
              <a:buNone/>
              <a:defRPr sz="1100" b="1"/>
            </a:lvl7pPr>
            <a:lvl8pPr marL="2245371" indent="0">
              <a:buNone/>
              <a:defRPr sz="1100" b="1"/>
            </a:lvl8pPr>
            <a:lvl9pPr marL="2566135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761" indent="0">
              <a:buNone/>
              <a:defRPr sz="1400" b="1"/>
            </a:lvl2pPr>
            <a:lvl3pPr marL="641529" indent="0">
              <a:buNone/>
              <a:defRPr sz="1300" b="1"/>
            </a:lvl3pPr>
            <a:lvl4pPr marL="962298" indent="0">
              <a:buNone/>
              <a:defRPr sz="1100" b="1"/>
            </a:lvl4pPr>
            <a:lvl5pPr marL="1283066" indent="0">
              <a:buNone/>
              <a:defRPr sz="1100" b="1"/>
            </a:lvl5pPr>
            <a:lvl6pPr marL="1603838" indent="0">
              <a:buNone/>
              <a:defRPr sz="1100" b="1"/>
            </a:lvl6pPr>
            <a:lvl7pPr marL="1924599" indent="0">
              <a:buNone/>
              <a:defRPr sz="1100" b="1"/>
            </a:lvl7pPr>
            <a:lvl8pPr marL="2245371" indent="0">
              <a:buNone/>
              <a:defRPr sz="1100" b="1"/>
            </a:lvl8pPr>
            <a:lvl9pPr marL="2566135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6050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178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0630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89" y="27351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8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761" indent="0">
              <a:buNone/>
              <a:defRPr sz="800"/>
            </a:lvl2pPr>
            <a:lvl3pPr marL="641529" indent="0">
              <a:buNone/>
              <a:defRPr sz="700"/>
            </a:lvl3pPr>
            <a:lvl4pPr marL="962298" indent="0">
              <a:buNone/>
              <a:defRPr sz="600"/>
            </a:lvl4pPr>
            <a:lvl5pPr marL="1283066" indent="0">
              <a:buNone/>
              <a:defRPr sz="600"/>
            </a:lvl5pPr>
            <a:lvl6pPr marL="1603838" indent="0">
              <a:buNone/>
              <a:defRPr sz="600"/>
            </a:lvl6pPr>
            <a:lvl7pPr marL="1924599" indent="0">
              <a:buNone/>
              <a:defRPr sz="600"/>
            </a:lvl7pPr>
            <a:lvl8pPr marL="2245371" indent="0">
              <a:buNone/>
              <a:defRPr sz="600"/>
            </a:lvl8pPr>
            <a:lvl9pPr marL="2566135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05558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7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7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761" indent="0">
              <a:buNone/>
              <a:defRPr sz="2000"/>
            </a:lvl2pPr>
            <a:lvl3pPr marL="641529" indent="0">
              <a:buNone/>
              <a:defRPr sz="1700"/>
            </a:lvl3pPr>
            <a:lvl4pPr marL="962298" indent="0">
              <a:buNone/>
              <a:defRPr sz="1400"/>
            </a:lvl4pPr>
            <a:lvl5pPr marL="1283066" indent="0">
              <a:buNone/>
              <a:defRPr sz="1400"/>
            </a:lvl5pPr>
            <a:lvl6pPr marL="1603838" indent="0">
              <a:buNone/>
              <a:defRPr sz="1400"/>
            </a:lvl6pPr>
            <a:lvl7pPr marL="1924599" indent="0">
              <a:buNone/>
              <a:defRPr sz="1400"/>
            </a:lvl7pPr>
            <a:lvl8pPr marL="2245371" indent="0">
              <a:buNone/>
              <a:defRPr sz="1400"/>
            </a:lvl8pPr>
            <a:lvl9pPr marL="2566135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7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761" indent="0">
              <a:buNone/>
              <a:defRPr sz="800"/>
            </a:lvl2pPr>
            <a:lvl3pPr marL="641529" indent="0">
              <a:buNone/>
              <a:defRPr sz="700"/>
            </a:lvl3pPr>
            <a:lvl4pPr marL="962298" indent="0">
              <a:buNone/>
              <a:defRPr sz="600"/>
            </a:lvl4pPr>
            <a:lvl5pPr marL="1283066" indent="0">
              <a:buNone/>
              <a:defRPr sz="600"/>
            </a:lvl5pPr>
            <a:lvl6pPr marL="1603838" indent="0">
              <a:buNone/>
              <a:defRPr sz="600"/>
            </a:lvl6pPr>
            <a:lvl7pPr marL="1924599" indent="0">
              <a:buNone/>
              <a:defRPr sz="600"/>
            </a:lvl7pPr>
            <a:lvl8pPr marL="2245371" indent="0">
              <a:buNone/>
              <a:defRPr sz="600"/>
            </a:lvl8pPr>
            <a:lvl9pPr marL="2566135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8760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1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10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0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20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011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6651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8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910" indent="0" algn="ctr">
              <a:buNone/>
              <a:defRPr/>
            </a:lvl2pPr>
            <a:lvl3pPr marL="641826" indent="0" algn="ctr">
              <a:buNone/>
              <a:defRPr/>
            </a:lvl3pPr>
            <a:lvl4pPr marL="962741" indent="0" algn="ctr">
              <a:buNone/>
              <a:defRPr/>
            </a:lvl4pPr>
            <a:lvl5pPr marL="1283658" indent="0" algn="ctr">
              <a:buNone/>
              <a:defRPr/>
            </a:lvl5pPr>
            <a:lvl6pPr marL="1604576" indent="0" algn="ctr">
              <a:buNone/>
              <a:defRPr/>
            </a:lvl6pPr>
            <a:lvl7pPr marL="1925487" indent="0" algn="ctr">
              <a:buNone/>
              <a:defRPr/>
            </a:lvl7pPr>
            <a:lvl8pPr marL="2246406" indent="0" algn="ctr">
              <a:buNone/>
              <a:defRPr/>
            </a:lvl8pPr>
            <a:lvl9pPr marL="256731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6135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8108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910" indent="0">
              <a:buNone/>
              <a:defRPr sz="1300"/>
            </a:lvl2pPr>
            <a:lvl3pPr marL="641826" indent="0">
              <a:buNone/>
              <a:defRPr sz="1100"/>
            </a:lvl3pPr>
            <a:lvl4pPr marL="962741" indent="0">
              <a:buNone/>
              <a:defRPr sz="1000"/>
            </a:lvl4pPr>
            <a:lvl5pPr marL="1283658" indent="0">
              <a:buNone/>
              <a:defRPr sz="1000"/>
            </a:lvl5pPr>
            <a:lvl6pPr marL="1604576" indent="0">
              <a:buNone/>
              <a:defRPr sz="1000"/>
            </a:lvl6pPr>
            <a:lvl7pPr marL="1925487" indent="0">
              <a:buNone/>
              <a:defRPr sz="1000"/>
            </a:lvl7pPr>
            <a:lvl8pPr marL="2246406" indent="0">
              <a:buNone/>
              <a:defRPr sz="1000"/>
            </a:lvl8pPr>
            <a:lvl9pPr marL="25673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378756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0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0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0274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10" indent="0">
              <a:buNone/>
              <a:defRPr sz="1400" b="1"/>
            </a:lvl2pPr>
            <a:lvl3pPr marL="641826" indent="0">
              <a:buNone/>
              <a:defRPr sz="1300" b="1"/>
            </a:lvl3pPr>
            <a:lvl4pPr marL="962741" indent="0">
              <a:buNone/>
              <a:defRPr sz="1100" b="1"/>
            </a:lvl4pPr>
            <a:lvl5pPr marL="1283658" indent="0">
              <a:buNone/>
              <a:defRPr sz="1100" b="1"/>
            </a:lvl5pPr>
            <a:lvl6pPr marL="1604576" indent="0">
              <a:buNone/>
              <a:defRPr sz="1100" b="1"/>
            </a:lvl6pPr>
            <a:lvl7pPr marL="1925487" indent="0">
              <a:buNone/>
              <a:defRPr sz="1100" b="1"/>
            </a:lvl7pPr>
            <a:lvl8pPr marL="2246406" indent="0">
              <a:buNone/>
              <a:defRPr sz="1100" b="1"/>
            </a:lvl8pPr>
            <a:lvl9pPr marL="256731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10" indent="0">
              <a:buNone/>
              <a:defRPr sz="1400" b="1"/>
            </a:lvl2pPr>
            <a:lvl3pPr marL="641826" indent="0">
              <a:buNone/>
              <a:defRPr sz="1300" b="1"/>
            </a:lvl3pPr>
            <a:lvl4pPr marL="962741" indent="0">
              <a:buNone/>
              <a:defRPr sz="1100" b="1"/>
            </a:lvl4pPr>
            <a:lvl5pPr marL="1283658" indent="0">
              <a:buNone/>
              <a:defRPr sz="1100" b="1"/>
            </a:lvl5pPr>
            <a:lvl6pPr marL="1604576" indent="0">
              <a:buNone/>
              <a:defRPr sz="1100" b="1"/>
            </a:lvl6pPr>
            <a:lvl7pPr marL="1925487" indent="0">
              <a:buNone/>
              <a:defRPr sz="1100" b="1"/>
            </a:lvl7pPr>
            <a:lvl8pPr marL="2246406" indent="0">
              <a:buNone/>
              <a:defRPr sz="1100" b="1"/>
            </a:lvl8pPr>
            <a:lvl9pPr marL="256731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02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7629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49569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80" y="27350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8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910" indent="0">
              <a:buNone/>
              <a:defRPr sz="800"/>
            </a:lvl2pPr>
            <a:lvl3pPr marL="641826" indent="0">
              <a:buNone/>
              <a:defRPr sz="700"/>
            </a:lvl3pPr>
            <a:lvl4pPr marL="962741" indent="0">
              <a:buNone/>
              <a:defRPr sz="600"/>
            </a:lvl4pPr>
            <a:lvl5pPr marL="1283658" indent="0">
              <a:buNone/>
              <a:defRPr sz="600"/>
            </a:lvl5pPr>
            <a:lvl6pPr marL="1604576" indent="0">
              <a:buNone/>
              <a:defRPr sz="600"/>
            </a:lvl6pPr>
            <a:lvl7pPr marL="1925487" indent="0">
              <a:buNone/>
              <a:defRPr sz="600"/>
            </a:lvl7pPr>
            <a:lvl8pPr marL="2246406" indent="0">
              <a:buNone/>
              <a:defRPr sz="600"/>
            </a:lvl8pPr>
            <a:lvl9pPr marL="256731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8434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1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6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6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910" indent="0">
              <a:buNone/>
              <a:defRPr sz="2000"/>
            </a:lvl2pPr>
            <a:lvl3pPr marL="641826" indent="0">
              <a:buNone/>
              <a:defRPr sz="1700"/>
            </a:lvl3pPr>
            <a:lvl4pPr marL="962741" indent="0">
              <a:buNone/>
              <a:defRPr sz="1400"/>
            </a:lvl4pPr>
            <a:lvl5pPr marL="1283658" indent="0">
              <a:buNone/>
              <a:defRPr sz="1400"/>
            </a:lvl5pPr>
            <a:lvl6pPr marL="1604576" indent="0">
              <a:buNone/>
              <a:defRPr sz="1400"/>
            </a:lvl6pPr>
            <a:lvl7pPr marL="1925487" indent="0">
              <a:buNone/>
              <a:defRPr sz="1400"/>
            </a:lvl7pPr>
            <a:lvl8pPr marL="2246406" indent="0">
              <a:buNone/>
              <a:defRPr sz="1400"/>
            </a:lvl8pPr>
            <a:lvl9pPr marL="2567318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6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910" indent="0">
              <a:buNone/>
              <a:defRPr sz="800"/>
            </a:lvl2pPr>
            <a:lvl3pPr marL="641826" indent="0">
              <a:buNone/>
              <a:defRPr sz="700"/>
            </a:lvl3pPr>
            <a:lvl4pPr marL="962741" indent="0">
              <a:buNone/>
              <a:defRPr sz="600"/>
            </a:lvl4pPr>
            <a:lvl5pPr marL="1283658" indent="0">
              <a:buNone/>
              <a:defRPr sz="600"/>
            </a:lvl5pPr>
            <a:lvl6pPr marL="1604576" indent="0">
              <a:buNone/>
              <a:defRPr sz="600"/>
            </a:lvl6pPr>
            <a:lvl7pPr marL="1925487" indent="0">
              <a:buNone/>
              <a:defRPr sz="600"/>
            </a:lvl7pPr>
            <a:lvl8pPr marL="2246406" indent="0">
              <a:buNone/>
              <a:defRPr sz="600"/>
            </a:lvl8pPr>
            <a:lvl9pPr marL="256731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241288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6993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002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1201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5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5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07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63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1983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16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48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480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947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5090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556575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473005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440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7098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9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3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8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734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/>
                <a:ea typeface="Helvetica Light"/>
                <a:cs typeface="Helvetica Light"/>
              </a:defRPr>
            </a:lvl1pPr>
          </a:lstStyle>
          <a:p>
            <a:pPr>
              <a:defRPr/>
            </a:pPr>
            <a:fld id="{2ABC538F-FD86-4DF5-813C-B731B88A984F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734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/>
                <a:ea typeface="Helvetica Light"/>
                <a:cs typeface="Helvetica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6286" hangingPunct="0">
              <a:defRPr>
                <a:latin typeface="Helvetica Light"/>
              </a:defRPr>
            </a:lvl1pPr>
          </a:lstStyle>
          <a:p>
            <a:fld id="{1B087516-341D-4837-AA3A-31B6387CC4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09328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734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/>
                <a:ea typeface="Helvetica Light"/>
                <a:cs typeface="Helvetica Light"/>
              </a:defRPr>
            </a:lvl1pPr>
          </a:lstStyle>
          <a:p>
            <a:pPr>
              <a:defRPr/>
            </a:pPr>
            <a:fld id="{29015FA8-11CE-471F-AA40-C52486233B30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734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/>
                <a:ea typeface="Helvetica Light"/>
                <a:cs typeface="Helvetica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6286" hangingPunct="0">
              <a:defRPr>
                <a:latin typeface="Helvetica Light"/>
              </a:defRPr>
            </a:lvl1pPr>
          </a:lstStyle>
          <a:p>
            <a:fld id="{83F108AA-1CD7-47BB-9E22-62287FFAF1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24103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35"/>
            <a:ext cx="7772400" cy="1362075"/>
          </a:xfrm>
        </p:spPr>
        <p:txBody>
          <a:bodyPr anchor="t"/>
          <a:lstStyle>
            <a:lvl1pPr algn="l">
              <a:defRPr sz="4008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1pPr>
            <a:lvl2pPr marL="444849" indent="0">
              <a:buNone/>
              <a:defRPr sz="1828">
                <a:solidFill>
                  <a:schemeClr val="tx1">
                    <a:tint val="75000"/>
                  </a:schemeClr>
                </a:solidFill>
              </a:defRPr>
            </a:lvl2pPr>
            <a:lvl3pPr marL="889767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3pPr>
            <a:lvl4pPr marL="1334555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4pPr>
            <a:lvl5pPr marL="1779406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5pPr>
            <a:lvl6pPr marL="2224259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6pPr>
            <a:lvl7pPr marL="2669106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7pPr>
            <a:lvl8pPr marL="3113957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8pPr>
            <a:lvl9pPr marL="3558796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734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/>
                <a:ea typeface="Helvetica Light"/>
                <a:cs typeface="Helvetica Light"/>
              </a:defRPr>
            </a:lvl1pPr>
          </a:lstStyle>
          <a:p>
            <a:pPr>
              <a:defRPr/>
            </a:pPr>
            <a:fld id="{A58EAE5D-8059-443F-B489-17CA2267E7BC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734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/>
                <a:ea typeface="Helvetica Light"/>
                <a:cs typeface="Helvetica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6286" hangingPunct="0">
              <a:defRPr>
                <a:latin typeface="Helvetica Light"/>
              </a:defRPr>
            </a:lvl1pPr>
          </a:lstStyle>
          <a:p>
            <a:fld id="{44C970E7-5DDA-42DF-99E5-79E6666FEA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25742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735"/>
            <a:ext cx="4038600" cy="4525963"/>
          </a:xfrm>
        </p:spPr>
        <p:txBody>
          <a:bodyPr/>
          <a:lstStyle>
            <a:lvl1pPr>
              <a:defRPr sz="2812"/>
            </a:lvl1pPr>
            <a:lvl2pPr>
              <a:defRPr sz="2391"/>
            </a:lvl2pPr>
            <a:lvl3pPr>
              <a:defRPr sz="1969"/>
            </a:lvl3pPr>
            <a:lvl4pPr>
              <a:defRPr sz="1828"/>
            </a:lvl4pPr>
            <a:lvl5pPr>
              <a:defRPr sz="1828"/>
            </a:lvl5pPr>
            <a:lvl6pPr>
              <a:defRPr sz="1828"/>
            </a:lvl6pPr>
            <a:lvl7pPr>
              <a:defRPr sz="1828"/>
            </a:lvl7pPr>
            <a:lvl8pPr>
              <a:defRPr sz="1828"/>
            </a:lvl8pPr>
            <a:lvl9pPr>
              <a:defRPr sz="182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735"/>
            <a:ext cx="4038600" cy="4525963"/>
          </a:xfrm>
        </p:spPr>
        <p:txBody>
          <a:bodyPr/>
          <a:lstStyle>
            <a:lvl1pPr>
              <a:defRPr sz="2812"/>
            </a:lvl1pPr>
            <a:lvl2pPr>
              <a:defRPr sz="2391"/>
            </a:lvl2pPr>
            <a:lvl3pPr>
              <a:defRPr sz="1969"/>
            </a:lvl3pPr>
            <a:lvl4pPr>
              <a:defRPr sz="1828"/>
            </a:lvl4pPr>
            <a:lvl5pPr>
              <a:defRPr sz="1828"/>
            </a:lvl5pPr>
            <a:lvl6pPr>
              <a:defRPr sz="1828"/>
            </a:lvl6pPr>
            <a:lvl7pPr>
              <a:defRPr sz="1828"/>
            </a:lvl7pPr>
            <a:lvl8pPr>
              <a:defRPr sz="1828"/>
            </a:lvl8pPr>
            <a:lvl9pPr>
              <a:defRPr sz="182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734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/>
                <a:ea typeface="Helvetica Light"/>
                <a:cs typeface="Helvetica Light"/>
              </a:defRPr>
            </a:lvl1pPr>
          </a:lstStyle>
          <a:p>
            <a:pPr>
              <a:defRPr/>
            </a:pPr>
            <a:fld id="{2D5EC8BB-401A-4FE2-9AF7-6614603E1B5E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734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/>
                <a:ea typeface="Helvetica Light"/>
                <a:cs typeface="Helvetica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6286" hangingPunct="0">
              <a:defRPr>
                <a:latin typeface="Helvetica Light"/>
              </a:defRPr>
            </a:lvl1pPr>
          </a:lstStyle>
          <a:p>
            <a:fld id="{AF319F86-70F6-4150-AE3E-84DE0F219C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69013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391" b="1"/>
            </a:lvl1pPr>
            <a:lvl2pPr marL="444849" indent="0">
              <a:buNone/>
              <a:defRPr sz="1969" b="1"/>
            </a:lvl2pPr>
            <a:lvl3pPr marL="889767" indent="0">
              <a:buNone/>
              <a:defRPr sz="1828" b="1"/>
            </a:lvl3pPr>
            <a:lvl4pPr marL="1334555" indent="0">
              <a:buNone/>
              <a:defRPr sz="1617" b="1"/>
            </a:lvl4pPr>
            <a:lvl5pPr marL="1779406" indent="0">
              <a:buNone/>
              <a:defRPr sz="1617" b="1"/>
            </a:lvl5pPr>
            <a:lvl6pPr marL="2224259" indent="0">
              <a:buNone/>
              <a:defRPr sz="1617" b="1"/>
            </a:lvl6pPr>
            <a:lvl7pPr marL="2669106" indent="0">
              <a:buNone/>
              <a:defRPr sz="1617" b="1"/>
            </a:lvl7pPr>
            <a:lvl8pPr marL="3113957" indent="0">
              <a:buNone/>
              <a:defRPr sz="1617" b="1"/>
            </a:lvl8pPr>
            <a:lvl9pPr marL="3558796" indent="0">
              <a:buNone/>
              <a:defRPr sz="161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391"/>
            </a:lvl1pPr>
            <a:lvl2pPr>
              <a:defRPr sz="1969"/>
            </a:lvl2pPr>
            <a:lvl3pPr>
              <a:defRPr sz="1828"/>
            </a:lvl3pPr>
            <a:lvl4pPr>
              <a:defRPr sz="1617"/>
            </a:lvl4pPr>
            <a:lvl5pPr>
              <a:defRPr sz="1617"/>
            </a:lvl5pPr>
            <a:lvl6pPr>
              <a:defRPr sz="1617"/>
            </a:lvl6pPr>
            <a:lvl7pPr>
              <a:defRPr sz="1617"/>
            </a:lvl7pPr>
            <a:lvl8pPr>
              <a:defRPr sz="1617"/>
            </a:lvl8pPr>
            <a:lvl9pPr>
              <a:defRPr sz="161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391" b="1"/>
            </a:lvl1pPr>
            <a:lvl2pPr marL="444849" indent="0">
              <a:buNone/>
              <a:defRPr sz="1969" b="1"/>
            </a:lvl2pPr>
            <a:lvl3pPr marL="889767" indent="0">
              <a:buNone/>
              <a:defRPr sz="1828" b="1"/>
            </a:lvl3pPr>
            <a:lvl4pPr marL="1334555" indent="0">
              <a:buNone/>
              <a:defRPr sz="1617" b="1"/>
            </a:lvl4pPr>
            <a:lvl5pPr marL="1779406" indent="0">
              <a:buNone/>
              <a:defRPr sz="1617" b="1"/>
            </a:lvl5pPr>
            <a:lvl6pPr marL="2224259" indent="0">
              <a:buNone/>
              <a:defRPr sz="1617" b="1"/>
            </a:lvl6pPr>
            <a:lvl7pPr marL="2669106" indent="0">
              <a:buNone/>
              <a:defRPr sz="1617" b="1"/>
            </a:lvl7pPr>
            <a:lvl8pPr marL="3113957" indent="0">
              <a:buNone/>
              <a:defRPr sz="1617" b="1"/>
            </a:lvl8pPr>
            <a:lvl9pPr marL="3558796" indent="0">
              <a:buNone/>
              <a:defRPr sz="161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391"/>
            </a:lvl1pPr>
            <a:lvl2pPr>
              <a:defRPr sz="1969"/>
            </a:lvl2pPr>
            <a:lvl3pPr>
              <a:defRPr sz="1828"/>
            </a:lvl3pPr>
            <a:lvl4pPr>
              <a:defRPr sz="1617"/>
            </a:lvl4pPr>
            <a:lvl5pPr>
              <a:defRPr sz="1617"/>
            </a:lvl5pPr>
            <a:lvl6pPr>
              <a:defRPr sz="1617"/>
            </a:lvl6pPr>
            <a:lvl7pPr>
              <a:defRPr sz="1617"/>
            </a:lvl7pPr>
            <a:lvl8pPr>
              <a:defRPr sz="1617"/>
            </a:lvl8pPr>
            <a:lvl9pPr>
              <a:defRPr sz="161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734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/>
                <a:ea typeface="Helvetica Light"/>
                <a:cs typeface="Helvetica Light"/>
              </a:defRPr>
            </a:lvl1pPr>
          </a:lstStyle>
          <a:p>
            <a:pPr>
              <a:defRPr/>
            </a:pPr>
            <a:fld id="{BF3520E6-0187-4977-AB0B-4A990D9061D8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734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/>
                <a:ea typeface="Helvetica Light"/>
                <a:cs typeface="Helvetica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6286" hangingPunct="0">
              <a:defRPr>
                <a:latin typeface="Helvetica Light"/>
              </a:defRPr>
            </a:lvl1pPr>
          </a:lstStyle>
          <a:p>
            <a:fld id="{79090396-A726-4FAB-9A3D-16E3D81716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21715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734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/>
                <a:ea typeface="Helvetica Light"/>
                <a:cs typeface="Helvetica Light"/>
              </a:defRPr>
            </a:lvl1pPr>
          </a:lstStyle>
          <a:p>
            <a:pPr>
              <a:defRPr/>
            </a:pPr>
            <a:fld id="{0AC31810-0B01-4C25-B8C8-3CBE8F368C7F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734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/>
                <a:ea typeface="Helvetica Light"/>
                <a:cs typeface="Helvetica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6286" hangingPunct="0">
              <a:defRPr>
                <a:latin typeface="Helvetica Light"/>
              </a:defRPr>
            </a:lvl1pPr>
          </a:lstStyle>
          <a:p>
            <a:fld id="{B7E0E128-1DB5-44EE-A9D2-AC7CBD691F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06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734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/>
                <a:ea typeface="Helvetica Light"/>
                <a:cs typeface="Helvetica Light"/>
              </a:defRPr>
            </a:lvl1pPr>
          </a:lstStyle>
          <a:p>
            <a:pPr>
              <a:defRPr/>
            </a:pPr>
            <a:fld id="{6F9714DD-0BFC-43BB-8E36-70CF11C0A142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734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/>
                <a:ea typeface="Helvetica Light"/>
                <a:cs typeface="Helvetica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6286" hangingPunct="0">
              <a:defRPr>
                <a:latin typeface="Helvetica Light"/>
              </a:defRPr>
            </a:lvl1pPr>
          </a:lstStyle>
          <a:p>
            <a:fld id="{15375FDD-C5E6-4328-A270-1AD1102CE4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05801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96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85"/>
            <a:ext cx="5111750" cy="5853113"/>
          </a:xfrm>
        </p:spPr>
        <p:txBody>
          <a:bodyPr/>
          <a:lstStyle>
            <a:lvl1pPr>
              <a:defRPr sz="3234"/>
            </a:lvl1pPr>
            <a:lvl2pPr>
              <a:defRPr sz="2812"/>
            </a:lvl2pPr>
            <a:lvl3pPr>
              <a:defRPr sz="2391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6"/>
            </a:lvl1pPr>
            <a:lvl2pPr marL="444849" indent="0">
              <a:buNone/>
              <a:defRPr sz="1195"/>
            </a:lvl2pPr>
            <a:lvl3pPr marL="889767" indent="0">
              <a:buNone/>
              <a:defRPr sz="984"/>
            </a:lvl3pPr>
            <a:lvl4pPr marL="1334555" indent="0">
              <a:buNone/>
              <a:defRPr sz="914"/>
            </a:lvl4pPr>
            <a:lvl5pPr marL="1779406" indent="0">
              <a:buNone/>
              <a:defRPr sz="914"/>
            </a:lvl5pPr>
            <a:lvl6pPr marL="2224259" indent="0">
              <a:buNone/>
              <a:defRPr sz="914"/>
            </a:lvl6pPr>
            <a:lvl7pPr marL="2669106" indent="0">
              <a:buNone/>
              <a:defRPr sz="914"/>
            </a:lvl7pPr>
            <a:lvl8pPr marL="3113957" indent="0">
              <a:buNone/>
              <a:defRPr sz="914"/>
            </a:lvl8pPr>
            <a:lvl9pPr marL="3558796" indent="0">
              <a:buNone/>
              <a:defRPr sz="91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734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/>
                <a:ea typeface="Helvetica Light"/>
                <a:cs typeface="Helvetica Light"/>
              </a:defRPr>
            </a:lvl1pPr>
          </a:lstStyle>
          <a:p>
            <a:pPr>
              <a:defRPr/>
            </a:pPr>
            <a:fld id="{25626A6A-9518-4398-9F6A-89647E28B318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734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/>
                <a:ea typeface="Helvetica Light"/>
                <a:cs typeface="Helvetica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6286" hangingPunct="0">
              <a:defRPr>
                <a:latin typeface="Helvetica Light"/>
              </a:defRPr>
            </a:lvl1pPr>
          </a:lstStyle>
          <a:p>
            <a:fld id="{CB46201C-6263-4DC4-82D1-FAF4F9F94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42012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6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34"/>
            </a:lvl1pPr>
            <a:lvl2pPr marL="444849" indent="0">
              <a:buNone/>
              <a:defRPr sz="2812"/>
            </a:lvl2pPr>
            <a:lvl3pPr marL="889767" indent="0">
              <a:buNone/>
              <a:defRPr sz="2391"/>
            </a:lvl3pPr>
            <a:lvl4pPr marL="1334555" indent="0">
              <a:buNone/>
              <a:defRPr sz="1969"/>
            </a:lvl4pPr>
            <a:lvl5pPr marL="1779406" indent="0">
              <a:buNone/>
              <a:defRPr sz="1969"/>
            </a:lvl5pPr>
            <a:lvl6pPr marL="2224259" indent="0">
              <a:buNone/>
              <a:defRPr sz="1969"/>
            </a:lvl6pPr>
            <a:lvl7pPr marL="2669106" indent="0">
              <a:buNone/>
              <a:defRPr sz="1969"/>
            </a:lvl7pPr>
            <a:lvl8pPr marL="3113957" indent="0">
              <a:buNone/>
              <a:defRPr sz="1969"/>
            </a:lvl8pPr>
            <a:lvl9pPr marL="3558796" indent="0">
              <a:buNone/>
              <a:defRPr sz="1969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6"/>
            </a:lvl1pPr>
            <a:lvl2pPr marL="444849" indent="0">
              <a:buNone/>
              <a:defRPr sz="1195"/>
            </a:lvl2pPr>
            <a:lvl3pPr marL="889767" indent="0">
              <a:buNone/>
              <a:defRPr sz="984"/>
            </a:lvl3pPr>
            <a:lvl4pPr marL="1334555" indent="0">
              <a:buNone/>
              <a:defRPr sz="914"/>
            </a:lvl4pPr>
            <a:lvl5pPr marL="1779406" indent="0">
              <a:buNone/>
              <a:defRPr sz="914"/>
            </a:lvl5pPr>
            <a:lvl6pPr marL="2224259" indent="0">
              <a:buNone/>
              <a:defRPr sz="914"/>
            </a:lvl6pPr>
            <a:lvl7pPr marL="2669106" indent="0">
              <a:buNone/>
              <a:defRPr sz="914"/>
            </a:lvl7pPr>
            <a:lvl8pPr marL="3113957" indent="0">
              <a:buNone/>
              <a:defRPr sz="914"/>
            </a:lvl8pPr>
            <a:lvl9pPr marL="3558796" indent="0">
              <a:buNone/>
              <a:defRPr sz="91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734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/>
                <a:ea typeface="Helvetica Light"/>
                <a:cs typeface="Helvetica Light"/>
              </a:defRPr>
            </a:lvl1pPr>
          </a:lstStyle>
          <a:p>
            <a:pPr>
              <a:defRPr/>
            </a:pPr>
            <a:fld id="{172B4817-D9C6-4D6C-8EEE-37CA09EF179E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734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/>
                <a:ea typeface="Helvetica Light"/>
                <a:cs typeface="Helvetica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6286" hangingPunct="0">
              <a:defRPr>
                <a:latin typeface="Helvetica Light"/>
              </a:defRPr>
            </a:lvl1pPr>
          </a:lstStyle>
          <a:p>
            <a:fld id="{C1FC4C77-2927-4752-B18A-D7A00042B7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08936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734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/>
                <a:ea typeface="Helvetica Light"/>
                <a:cs typeface="Helvetica Light"/>
              </a:defRPr>
            </a:lvl1pPr>
          </a:lstStyle>
          <a:p>
            <a:pPr>
              <a:defRPr/>
            </a:pPr>
            <a:fld id="{F9B743BD-ABC8-43AA-ACDE-2A243E86556B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734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/>
                <a:ea typeface="Helvetica Light"/>
                <a:cs typeface="Helvetica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6286" hangingPunct="0">
              <a:defRPr>
                <a:latin typeface="Helvetica Light"/>
              </a:defRPr>
            </a:lvl1pPr>
          </a:lstStyle>
          <a:p>
            <a:fld id="{66111DCC-0045-4F70-83BA-E45BE5FF82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24191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7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7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734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/>
                <a:ea typeface="Helvetica Light"/>
                <a:cs typeface="Helvetica Light"/>
              </a:defRPr>
            </a:lvl1pPr>
          </a:lstStyle>
          <a:p>
            <a:pPr>
              <a:defRPr/>
            </a:pPr>
            <a:fld id="{EDF1D525-3899-4793-8042-411DB84E2F3E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734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/>
                <a:ea typeface="Helvetica Light"/>
                <a:cs typeface="Helvetica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6286" hangingPunct="0">
              <a:defRPr>
                <a:latin typeface="Helvetica Light"/>
              </a:defRPr>
            </a:lvl1pPr>
          </a:lstStyle>
          <a:p>
            <a:fld id="{B5B05FD7-0E06-4F9D-A151-A82796C130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049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8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7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456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2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17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24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eaVert"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  <a:prstGeom prst="rect">
            <a:avLst/>
          </a:prstGeom>
        </p:spPr>
        <p:txBody>
          <a:bodyPr vert="eaVert"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54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16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5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18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34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44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57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5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827" indent="0">
              <a:buNone/>
              <a:defRPr sz="1300"/>
            </a:lvl2pPr>
            <a:lvl3pPr marL="641661" indent="0">
              <a:buNone/>
              <a:defRPr sz="1100"/>
            </a:lvl3pPr>
            <a:lvl4pPr marL="962495" indent="0">
              <a:buNone/>
              <a:defRPr sz="1000"/>
            </a:lvl4pPr>
            <a:lvl5pPr marL="1283329" indent="0">
              <a:buNone/>
              <a:defRPr sz="1000"/>
            </a:lvl5pPr>
            <a:lvl6pPr marL="1604166" indent="0">
              <a:buNone/>
              <a:defRPr sz="1000"/>
            </a:lvl6pPr>
            <a:lvl7pPr marL="1924994" indent="0">
              <a:buNone/>
              <a:defRPr sz="1000"/>
            </a:lvl7pPr>
            <a:lvl8pPr marL="2245831" indent="0">
              <a:buNone/>
              <a:defRPr sz="1000"/>
            </a:lvl8pPr>
            <a:lvl9pPr marL="256666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065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027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060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673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850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747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7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566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163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54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10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10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38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251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25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40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995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836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1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10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0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663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8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827" indent="0">
              <a:buNone/>
              <a:defRPr sz="1400" b="1"/>
            </a:lvl2pPr>
            <a:lvl3pPr marL="641661" indent="0">
              <a:buNone/>
              <a:defRPr sz="1300" b="1"/>
            </a:lvl3pPr>
            <a:lvl4pPr marL="962495" indent="0">
              <a:buNone/>
              <a:defRPr sz="1100" b="1"/>
            </a:lvl4pPr>
            <a:lvl5pPr marL="1283329" indent="0">
              <a:buNone/>
              <a:defRPr sz="1100" b="1"/>
            </a:lvl5pPr>
            <a:lvl6pPr marL="1604166" indent="0">
              <a:buNone/>
              <a:defRPr sz="1100" b="1"/>
            </a:lvl6pPr>
            <a:lvl7pPr marL="1924994" indent="0">
              <a:buNone/>
              <a:defRPr sz="1100" b="1"/>
            </a:lvl7pPr>
            <a:lvl8pPr marL="2245831" indent="0">
              <a:buNone/>
              <a:defRPr sz="1100" b="1"/>
            </a:lvl8pPr>
            <a:lvl9pPr marL="256666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827" indent="0">
              <a:buNone/>
              <a:defRPr sz="1400" b="1"/>
            </a:lvl2pPr>
            <a:lvl3pPr marL="641661" indent="0">
              <a:buNone/>
              <a:defRPr sz="1300" b="1"/>
            </a:lvl3pPr>
            <a:lvl4pPr marL="962495" indent="0">
              <a:buNone/>
              <a:defRPr sz="1100" b="1"/>
            </a:lvl4pPr>
            <a:lvl5pPr marL="1283329" indent="0">
              <a:buNone/>
              <a:defRPr sz="1100" b="1"/>
            </a:lvl5pPr>
            <a:lvl6pPr marL="1604166" indent="0">
              <a:buNone/>
              <a:defRPr sz="1100" b="1"/>
            </a:lvl6pPr>
            <a:lvl7pPr marL="1924994" indent="0">
              <a:buNone/>
              <a:defRPr sz="1100" b="1"/>
            </a:lvl7pPr>
            <a:lvl8pPr marL="2245831" indent="0">
              <a:buNone/>
              <a:defRPr sz="1100" b="1"/>
            </a:lvl8pPr>
            <a:lvl9pPr marL="256666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223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2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8882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0358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9835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eaVert"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64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  <a:prstGeom prst="rect">
            <a:avLst/>
          </a:prstGeom>
        </p:spPr>
        <p:txBody>
          <a:bodyPr vert="eaVert"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167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160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4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250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7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03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247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276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222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757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053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31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318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49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1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84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5554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807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623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305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294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930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525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57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847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746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5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85" y="273511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85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827" indent="0">
              <a:buNone/>
              <a:defRPr sz="800"/>
            </a:lvl2pPr>
            <a:lvl3pPr marL="641661" indent="0">
              <a:buNone/>
              <a:defRPr sz="700"/>
            </a:lvl3pPr>
            <a:lvl4pPr marL="962495" indent="0">
              <a:buNone/>
              <a:defRPr sz="600"/>
            </a:lvl4pPr>
            <a:lvl5pPr marL="1283329" indent="0">
              <a:buNone/>
              <a:defRPr sz="600"/>
            </a:lvl5pPr>
            <a:lvl6pPr marL="1604166" indent="0">
              <a:buNone/>
              <a:defRPr sz="600"/>
            </a:lvl6pPr>
            <a:lvl7pPr marL="1924994" indent="0">
              <a:buNone/>
              <a:defRPr sz="600"/>
            </a:lvl7pPr>
            <a:lvl8pPr marL="2245831" indent="0">
              <a:buNone/>
              <a:defRPr sz="600"/>
            </a:lvl8pPr>
            <a:lvl9pPr marL="256666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0115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794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814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702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540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422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008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421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669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08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6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142" indent="0" algn="ctr">
              <a:buNone/>
              <a:defRPr/>
            </a:lvl2pPr>
            <a:lvl3pPr marL="642288" indent="0" algn="ctr">
              <a:buNone/>
              <a:defRPr/>
            </a:lvl3pPr>
            <a:lvl4pPr marL="963431" indent="0" algn="ctr">
              <a:buNone/>
              <a:defRPr/>
            </a:lvl4pPr>
            <a:lvl5pPr marL="1284579" indent="0" algn="ctr">
              <a:buNone/>
              <a:defRPr/>
            </a:lvl5pPr>
            <a:lvl6pPr marL="1605724" indent="0" algn="ctr">
              <a:buNone/>
              <a:defRPr/>
            </a:lvl6pPr>
            <a:lvl7pPr marL="1926868" indent="0" algn="ctr">
              <a:buNone/>
              <a:defRPr/>
            </a:lvl7pPr>
            <a:lvl8pPr marL="2248016" indent="0" algn="ctr">
              <a:buNone/>
              <a:defRPr/>
            </a:lvl8pPr>
            <a:lvl9pPr marL="256916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73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73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827" indent="0">
              <a:buNone/>
              <a:defRPr sz="2000"/>
            </a:lvl2pPr>
            <a:lvl3pPr marL="641661" indent="0">
              <a:buNone/>
              <a:defRPr sz="1700"/>
            </a:lvl3pPr>
            <a:lvl4pPr marL="962495" indent="0">
              <a:buNone/>
              <a:defRPr sz="1400"/>
            </a:lvl4pPr>
            <a:lvl5pPr marL="1283329" indent="0">
              <a:buNone/>
              <a:defRPr sz="1400"/>
            </a:lvl5pPr>
            <a:lvl6pPr marL="1604166" indent="0">
              <a:buNone/>
              <a:defRPr sz="1400"/>
            </a:lvl6pPr>
            <a:lvl7pPr marL="1924994" indent="0">
              <a:buNone/>
              <a:defRPr sz="1400"/>
            </a:lvl7pPr>
            <a:lvl8pPr marL="2245831" indent="0">
              <a:buNone/>
              <a:defRPr sz="1400"/>
            </a:lvl8pPr>
            <a:lvl9pPr marL="2566661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73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827" indent="0">
              <a:buNone/>
              <a:defRPr sz="800"/>
            </a:lvl2pPr>
            <a:lvl3pPr marL="641661" indent="0">
              <a:buNone/>
              <a:defRPr sz="700"/>
            </a:lvl3pPr>
            <a:lvl4pPr marL="962495" indent="0">
              <a:buNone/>
              <a:defRPr sz="600"/>
            </a:lvl4pPr>
            <a:lvl5pPr marL="1283329" indent="0">
              <a:buNone/>
              <a:defRPr sz="600"/>
            </a:lvl5pPr>
            <a:lvl6pPr marL="1604166" indent="0">
              <a:buNone/>
              <a:defRPr sz="600"/>
            </a:lvl6pPr>
            <a:lvl7pPr marL="1924994" indent="0">
              <a:buNone/>
              <a:defRPr sz="600"/>
            </a:lvl7pPr>
            <a:lvl8pPr marL="2245831" indent="0">
              <a:buNone/>
              <a:defRPr sz="600"/>
            </a:lvl8pPr>
            <a:lvl9pPr marL="256666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3349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142" indent="0">
              <a:buNone/>
              <a:defRPr sz="1300"/>
            </a:lvl2pPr>
            <a:lvl3pPr marL="642288" indent="0">
              <a:buNone/>
              <a:defRPr sz="1100"/>
            </a:lvl3pPr>
            <a:lvl4pPr marL="963431" indent="0">
              <a:buNone/>
              <a:defRPr sz="1000"/>
            </a:lvl4pPr>
            <a:lvl5pPr marL="1284579" indent="0">
              <a:buNone/>
              <a:defRPr sz="1000"/>
            </a:lvl5pPr>
            <a:lvl6pPr marL="1605724" indent="0">
              <a:buNone/>
              <a:defRPr sz="1000"/>
            </a:lvl6pPr>
            <a:lvl7pPr marL="1926868" indent="0">
              <a:buNone/>
              <a:defRPr sz="1000"/>
            </a:lvl7pPr>
            <a:lvl8pPr marL="2248016" indent="0">
              <a:buNone/>
              <a:defRPr sz="1000"/>
            </a:lvl8pPr>
            <a:lvl9pPr marL="256916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17251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91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91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802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42" indent="0">
              <a:buNone/>
              <a:defRPr sz="1400" b="1"/>
            </a:lvl2pPr>
            <a:lvl3pPr marL="642288" indent="0">
              <a:buNone/>
              <a:defRPr sz="1300" b="1"/>
            </a:lvl3pPr>
            <a:lvl4pPr marL="963431" indent="0">
              <a:buNone/>
              <a:defRPr sz="1100" b="1"/>
            </a:lvl4pPr>
            <a:lvl5pPr marL="1284579" indent="0">
              <a:buNone/>
              <a:defRPr sz="1100" b="1"/>
            </a:lvl5pPr>
            <a:lvl6pPr marL="1605724" indent="0">
              <a:buNone/>
              <a:defRPr sz="1100" b="1"/>
            </a:lvl6pPr>
            <a:lvl7pPr marL="1926868" indent="0">
              <a:buNone/>
              <a:defRPr sz="1100" b="1"/>
            </a:lvl7pPr>
            <a:lvl8pPr marL="2248016" indent="0">
              <a:buNone/>
              <a:defRPr sz="1100" b="1"/>
            </a:lvl8pPr>
            <a:lvl9pPr marL="2569160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42" indent="0">
              <a:buNone/>
              <a:defRPr sz="1400" b="1"/>
            </a:lvl2pPr>
            <a:lvl3pPr marL="642288" indent="0">
              <a:buNone/>
              <a:defRPr sz="1300" b="1"/>
            </a:lvl3pPr>
            <a:lvl4pPr marL="963431" indent="0">
              <a:buNone/>
              <a:defRPr sz="1100" b="1"/>
            </a:lvl4pPr>
            <a:lvl5pPr marL="1284579" indent="0">
              <a:buNone/>
              <a:defRPr sz="1100" b="1"/>
            </a:lvl5pPr>
            <a:lvl6pPr marL="1605724" indent="0">
              <a:buNone/>
              <a:defRPr sz="1100" b="1"/>
            </a:lvl6pPr>
            <a:lvl7pPr marL="1926868" indent="0">
              <a:buNone/>
              <a:defRPr sz="1100" b="1"/>
            </a:lvl7pPr>
            <a:lvl8pPr marL="2248016" indent="0">
              <a:buNone/>
              <a:defRPr sz="1100" b="1"/>
            </a:lvl8pPr>
            <a:lvl9pPr marL="2569160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477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045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0454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6" y="273492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6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142" indent="0">
              <a:buNone/>
              <a:defRPr sz="800"/>
            </a:lvl2pPr>
            <a:lvl3pPr marL="642288" indent="0">
              <a:buNone/>
              <a:defRPr sz="700"/>
            </a:lvl3pPr>
            <a:lvl4pPr marL="963431" indent="0">
              <a:buNone/>
              <a:defRPr sz="600"/>
            </a:lvl4pPr>
            <a:lvl5pPr marL="1284579" indent="0">
              <a:buNone/>
              <a:defRPr sz="600"/>
            </a:lvl5pPr>
            <a:lvl6pPr marL="1605724" indent="0">
              <a:buNone/>
              <a:defRPr sz="600"/>
            </a:lvl6pPr>
            <a:lvl7pPr marL="1926868" indent="0">
              <a:buNone/>
              <a:defRPr sz="600"/>
            </a:lvl7pPr>
            <a:lvl8pPr marL="2248016" indent="0">
              <a:buNone/>
              <a:defRPr sz="600"/>
            </a:lvl8pPr>
            <a:lvl9pPr marL="256916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45987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4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4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142" indent="0">
              <a:buNone/>
              <a:defRPr sz="2000"/>
            </a:lvl2pPr>
            <a:lvl3pPr marL="642288" indent="0">
              <a:buNone/>
              <a:defRPr sz="1700"/>
            </a:lvl3pPr>
            <a:lvl4pPr marL="963431" indent="0">
              <a:buNone/>
              <a:defRPr sz="1400"/>
            </a:lvl4pPr>
            <a:lvl5pPr marL="1284579" indent="0">
              <a:buNone/>
              <a:defRPr sz="1400"/>
            </a:lvl5pPr>
            <a:lvl6pPr marL="1605724" indent="0">
              <a:buNone/>
              <a:defRPr sz="1400"/>
            </a:lvl6pPr>
            <a:lvl7pPr marL="1926868" indent="0">
              <a:buNone/>
              <a:defRPr sz="1400"/>
            </a:lvl7pPr>
            <a:lvl8pPr marL="2248016" indent="0">
              <a:buNone/>
              <a:defRPr sz="1400"/>
            </a:lvl8pPr>
            <a:lvl9pPr marL="2569160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4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142" indent="0">
              <a:buNone/>
              <a:defRPr sz="800"/>
            </a:lvl2pPr>
            <a:lvl3pPr marL="642288" indent="0">
              <a:buNone/>
              <a:defRPr sz="700"/>
            </a:lvl3pPr>
            <a:lvl4pPr marL="963431" indent="0">
              <a:buNone/>
              <a:defRPr sz="600"/>
            </a:lvl4pPr>
            <a:lvl5pPr marL="1284579" indent="0">
              <a:buNone/>
              <a:defRPr sz="600"/>
            </a:lvl5pPr>
            <a:lvl6pPr marL="1605724" indent="0">
              <a:buNone/>
              <a:defRPr sz="600"/>
            </a:lvl6pPr>
            <a:lvl7pPr marL="1926868" indent="0">
              <a:buNone/>
              <a:defRPr sz="600"/>
            </a:lvl7pPr>
            <a:lvl8pPr marL="2248016" indent="0">
              <a:buNone/>
              <a:defRPr sz="600"/>
            </a:lvl8pPr>
            <a:lvl9pPr marL="256916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71254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846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88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8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007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42" tIns="35642" rIns="35642" bIns="356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007" y="1946710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42" tIns="35642" rIns="35642" bIns="356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66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827" algn="ctr" defTabSz="40995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661" algn="ctr" defTabSz="40995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495" algn="ctr" defTabSz="40995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329" algn="ctr" defTabSz="40995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355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4715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2085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9443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6796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7633" indent="-267355" algn="l" defTabSz="40995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8466" indent="-267355" algn="l" defTabSz="40995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99298" indent="-267355" algn="l" defTabSz="40995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0129" indent="-267355" algn="l" defTabSz="40995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827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661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495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329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166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4994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5831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6661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016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25" tIns="35625" rIns="35625" bIns="356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016" y="1946719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25" tIns="35625" rIns="35625" bIns="356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627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</p:sldLayoutIdLst>
  <p:txStyles>
    <p:titleStyle>
      <a:lvl1pPr algn="ctr" defTabSz="409764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9764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09764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09764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09764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678" algn="ctr" defTabSz="409764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364" algn="ctr" defTabSz="409764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052" algn="ctr" defTabSz="409764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2737" algn="ctr" defTabSz="409764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230" indent="-267230" algn="l" defTabSz="409764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4468" indent="-267230" algn="l" defTabSz="409764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1716" indent="-267230" algn="l" defTabSz="409764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8952" indent="-267230" algn="l" defTabSz="409764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6178" indent="-267230" algn="l" defTabSz="409764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6869" indent="-267230" algn="l" defTabSz="409764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7555" indent="-267230" algn="l" defTabSz="409764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98239" indent="-267230" algn="l" defTabSz="409764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18923" indent="-267230" algn="l" defTabSz="409764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3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678" algn="l" defTabSz="6413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364" algn="l" defTabSz="6413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052" algn="l" defTabSz="6413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2737" algn="l" defTabSz="6413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3428" algn="l" defTabSz="6413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4106" algn="l" defTabSz="6413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4796" algn="l" defTabSz="6413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5479" algn="l" defTabSz="6413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011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35" tIns="35635" rIns="35635" bIns="356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011" y="1946714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35" tIns="35635" rIns="35635" bIns="356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384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1" r:id="rId1"/>
    <p:sldLayoutId id="2147484562" r:id="rId2"/>
    <p:sldLayoutId id="2147484563" r:id="rId3"/>
    <p:sldLayoutId id="2147484564" r:id="rId4"/>
    <p:sldLayoutId id="2147484565" r:id="rId5"/>
    <p:sldLayoutId id="2147484566" r:id="rId6"/>
    <p:sldLayoutId id="2147484567" r:id="rId7"/>
    <p:sldLayoutId id="2147484568" r:id="rId8"/>
    <p:sldLayoutId id="2147484569" r:id="rId9"/>
    <p:sldLayoutId id="2147484570" r:id="rId10"/>
    <p:sldLayoutId id="2147484571" r:id="rId11"/>
  </p:sldLayoutIdLst>
  <p:txStyles>
    <p:titleStyle>
      <a:lvl1pPr algn="ctr" defTabSz="40986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986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0986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0986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0986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761" algn="ctr" defTabSz="40986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529" algn="ctr" defTabSz="40986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298" algn="ctr" defTabSz="40986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066" algn="ctr" defTabSz="40986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300" indent="-267300" algn="l" defTabSz="40986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4605" indent="-267300" algn="l" defTabSz="40986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1921" indent="-267300" algn="l" defTabSz="40986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9225" indent="-267300" algn="l" defTabSz="40986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6521" indent="-267300" algn="l" defTabSz="40986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7293" indent="-267300" algn="l" defTabSz="40986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8061" indent="-267300" algn="l" defTabSz="40986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98828" indent="-267300" algn="l" defTabSz="40986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19593" indent="-267300" algn="l" defTabSz="40986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5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761" algn="l" defTabSz="6415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529" algn="l" defTabSz="6415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298" algn="l" defTabSz="6415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066" algn="l" defTabSz="6415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3838" algn="l" defTabSz="6415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4599" algn="l" defTabSz="6415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5371" algn="l" defTabSz="6415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6135" algn="l" defTabSz="6415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002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2" tIns="35652" rIns="35652" bIns="356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002" y="1946705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2" tIns="35652" rIns="35652" bIns="356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866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5" r:id="rId1"/>
    <p:sldLayoutId id="2147484586" r:id="rId2"/>
    <p:sldLayoutId id="2147484587" r:id="rId3"/>
    <p:sldLayoutId id="2147484588" r:id="rId4"/>
    <p:sldLayoutId id="2147484589" r:id="rId5"/>
    <p:sldLayoutId id="2147484590" r:id="rId6"/>
    <p:sldLayoutId id="2147484591" r:id="rId7"/>
    <p:sldLayoutId id="2147484592" r:id="rId8"/>
    <p:sldLayoutId id="2147484593" r:id="rId9"/>
    <p:sldLayoutId id="2147484594" r:id="rId10"/>
    <p:sldLayoutId id="2147484595" r:id="rId11"/>
  </p:sldLayoutIdLst>
  <p:txStyles>
    <p:titleStyle>
      <a:lvl1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910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826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741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658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424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4852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2290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9717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7139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8058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8972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99887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0799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10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826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741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658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576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487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406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318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6" tIns="45709" rIns="91416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9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06" indent="-22854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90" indent="-22854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87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959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647" y="274588"/>
            <a:ext cx="822870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6449" tIns="63225" rIns="126449" bIns="632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647" y="1600647"/>
            <a:ext cx="8228707" cy="452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6449" tIns="63225" rIns="126449" bIns="632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647" y="6356821"/>
            <a:ext cx="2133079" cy="365001"/>
          </a:xfrm>
          <a:prstGeom prst="rect">
            <a:avLst/>
          </a:prstGeom>
        </p:spPr>
        <p:txBody>
          <a:bodyPr vert="horz" lIns="126449" tIns="63225" rIns="126449" bIns="63225" rtlCol="0" anchor="ctr"/>
          <a:lstStyle>
            <a:lvl1pPr algn="l" defTabSz="889767" fontAlgn="auto" hangingPunct="1">
              <a:spcBef>
                <a:spcPts val="0"/>
              </a:spcBef>
              <a:spcAft>
                <a:spcPts val="0"/>
              </a:spcAft>
              <a:defRPr sz="1195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7DC99ECE-7EE0-410F-9DA1-D0575F21E0D2}" type="datetimeFigureOut">
              <a:rPr lang="en-US">
                <a:sym typeface="Helvetica Light"/>
              </a:rPr>
              <a:pPr>
                <a:defRPr/>
              </a:pPr>
              <a:t>4/23/2018</a:t>
            </a:fld>
            <a:endParaRPr lang="en-US">
              <a:sym typeface="Helvetica Ligh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75" y="6356821"/>
            <a:ext cx="2895451" cy="365001"/>
          </a:xfrm>
          <a:prstGeom prst="rect">
            <a:avLst/>
          </a:prstGeom>
        </p:spPr>
        <p:txBody>
          <a:bodyPr vert="horz" lIns="126449" tIns="63225" rIns="126449" bIns="63225" rtlCol="0" anchor="ctr"/>
          <a:lstStyle>
            <a:lvl1pPr algn="ctr" defTabSz="889767" fontAlgn="auto" hangingPunct="1">
              <a:spcBef>
                <a:spcPts val="0"/>
              </a:spcBef>
              <a:spcAft>
                <a:spcPts val="0"/>
              </a:spcAft>
              <a:defRPr sz="1195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ym typeface="Helvetica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75" y="6356821"/>
            <a:ext cx="2133079" cy="365001"/>
          </a:xfrm>
          <a:prstGeom prst="rect">
            <a:avLst/>
          </a:prstGeom>
        </p:spPr>
        <p:txBody>
          <a:bodyPr vert="horz" wrap="square" lIns="126449" tIns="63225" rIns="126449" bIns="63225" numCol="1" anchor="ctr" anchorCtr="0" compatLnSpc="1">
            <a:prstTxWarp prst="textNoShape">
              <a:avLst/>
            </a:prstTxWarp>
          </a:bodyPr>
          <a:lstStyle>
            <a:lvl1pPr algn="r" defTabSz="889589" hangingPunct="1">
              <a:defRPr sz="1195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86CB91-52A0-4415-9FD5-1E0D283D6BF9}" type="slidenum">
              <a:rPr lang="en-US" altLang="en-US" smtClean="0">
                <a:sym typeface="Helvetica Ligh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4399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</p:sldLayoutIdLst>
  <p:txStyles>
    <p:titleStyle>
      <a:lvl1pPr algn="ctr" defTabSz="889589" rtl="0" fontAlgn="base">
        <a:spcBef>
          <a:spcPct val="0"/>
        </a:spcBef>
        <a:spcAft>
          <a:spcPct val="0"/>
        </a:spcAft>
        <a:defRPr sz="443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89589" rtl="0" fontAlgn="base">
        <a:spcBef>
          <a:spcPct val="0"/>
        </a:spcBef>
        <a:spcAft>
          <a:spcPct val="0"/>
        </a:spcAft>
        <a:defRPr sz="4430">
          <a:solidFill>
            <a:schemeClr val="tx1"/>
          </a:solidFill>
          <a:latin typeface="Calibri" panose="020F0502020204030204" pitchFamily="34" charset="0"/>
        </a:defRPr>
      </a:lvl2pPr>
      <a:lvl3pPr algn="ctr" defTabSz="889589" rtl="0" fontAlgn="base">
        <a:spcBef>
          <a:spcPct val="0"/>
        </a:spcBef>
        <a:spcAft>
          <a:spcPct val="0"/>
        </a:spcAft>
        <a:defRPr sz="4430">
          <a:solidFill>
            <a:schemeClr val="tx1"/>
          </a:solidFill>
          <a:latin typeface="Calibri" panose="020F0502020204030204" pitchFamily="34" charset="0"/>
        </a:defRPr>
      </a:lvl3pPr>
      <a:lvl4pPr algn="ctr" defTabSz="889589" rtl="0" fontAlgn="base">
        <a:spcBef>
          <a:spcPct val="0"/>
        </a:spcBef>
        <a:spcAft>
          <a:spcPct val="0"/>
        </a:spcAft>
        <a:defRPr sz="4430">
          <a:solidFill>
            <a:schemeClr val="tx1"/>
          </a:solidFill>
          <a:latin typeface="Calibri" panose="020F0502020204030204" pitchFamily="34" charset="0"/>
        </a:defRPr>
      </a:lvl4pPr>
      <a:lvl5pPr algn="ctr" defTabSz="889589" rtl="0" fontAlgn="base">
        <a:spcBef>
          <a:spcPct val="0"/>
        </a:spcBef>
        <a:spcAft>
          <a:spcPct val="0"/>
        </a:spcAft>
        <a:defRPr sz="4430">
          <a:solidFill>
            <a:schemeClr val="tx1"/>
          </a:solidFill>
          <a:latin typeface="Calibri" panose="020F0502020204030204" pitchFamily="34" charset="0"/>
        </a:defRPr>
      </a:lvl5pPr>
      <a:lvl6pPr marL="321457" algn="ctr" defTabSz="889589" rtl="0" fontAlgn="base">
        <a:spcBef>
          <a:spcPct val="0"/>
        </a:spcBef>
        <a:spcAft>
          <a:spcPct val="0"/>
        </a:spcAft>
        <a:defRPr sz="4430">
          <a:solidFill>
            <a:schemeClr val="tx1"/>
          </a:solidFill>
          <a:latin typeface="Calibri" panose="020F0502020204030204" pitchFamily="34" charset="0"/>
        </a:defRPr>
      </a:lvl6pPr>
      <a:lvl7pPr marL="642915" algn="ctr" defTabSz="889589" rtl="0" fontAlgn="base">
        <a:spcBef>
          <a:spcPct val="0"/>
        </a:spcBef>
        <a:spcAft>
          <a:spcPct val="0"/>
        </a:spcAft>
        <a:defRPr sz="4430">
          <a:solidFill>
            <a:schemeClr val="tx1"/>
          </a:solidFill>
          <a:latin typeface="Calibri" panose="020F0502020204030204" pitchFamily="34" charset="0"/>
        </a:defRPr>
      </a:lvl7pPr>
      <a:lvl8pPr marL="964372" algn="ctr" defTabSz="889589" rtl="0" fontAlgn="base">
        <a:spcBef>
          <a:spcPct val="0"/>
        </a:spcBef>
        <a:spcAft>
          <a:spcPct val="0"/>
        </a:spcAft>
        <a:defRPr sz="4430">
          <a:solidFill>
            <a:schemeClr val="tx1"/>
          </a:solidFill>
          <a:latin typeface="Calibri" panose="020F0502020204030204" pitchFamily="34" charset="0"/>
        </a:defRPr>
      </a:lvl8pPr>
      <a:lvl9pPr marL="1285829" algn="ctr" defTabSz="889589" rtl="0" fontAlgn="base">
        <a:spcBef>
          <a:spcPct val="0"/>
        </a:spcBef>
        <a:spcAft>
          <a:spcPct val="0"/>
        </a:spcAft>
        <a:defRPr sz="443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32619" indent="-332619" algn="l" defTabSz="889589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22163" indent="-277927" algn="l" defTabSz="889589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12" kern="1200">
          <a:solidFill>
            <a:schemeClr val="tx1"/>
          </a:solidFill>
          <a:latin typeface="+mn-lt"/>
          <a:ea typeface="+mn-ea"/>
          <a:cs typeface="+mn-cs"/>
        </a:defRPr>
      </a:lvl2pPr>
      <a:lvl3pPr marL="1111707" indent="-222118" algn="l" defTabSz="889589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91" kern="1200">
          <a:solidFill>
            <a:schemeClr val="tx1"/>
          </a:solidFill>
          <a:latin typeface="+mn-lt"/>
          <a:ea typeface="+mn-ea"/>
          <a:cs typeface="+mn-cs"/>
        </a:defRPr>
      </a:lvl3pPr>
      <a:lvl4pPr marL="1555943" indent="-222118" algn="l" defTabSz="889589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69" kern="1200">
          <a:solidFill>
            <a:schemeClr val="tx1"/>
          </a:solidFill>
          <a:latin typeface="+mn-lt"/>
          <a:ea typeface="+mn-ea"/>
          <a:cs typeface="+mn-cs"/>
        </a:defRPr>
      </a:lvl4pPr>
      <a:lvl5pPr marL="2001295" indent="-222118" algn="l" defTabSz="889589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69" kern="1200">
          <a:solidFill>
            <a:schemeClr val="tx1"/>
          </a:solidFill>
          <a:latin typeface="+mn-lt"/>
          <a:ea typeface="+mn-ea"/>
          <a:cs typeface="+mn-cs"/>
        </a:defRPr>
      </a:lvl5pPr>
      <a:lvl6pPr marL="2446675" indent="-222275" algn="l" defTabSz="889767" rtl="0" eaLnBrk="1" latinLnBrk="0" hangingPunct="1">
        <a:spcBef>
          <a:spcPct val="20000"/>
        </a:spcBef>
        <a:buFont typeface="Arial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6pPr>
      <a:lvl7pPr marL="2891533" indent="-222275" algn="l" defTabSz="889767" rtl="0" eaLnBrk="1" latinLnBrk="0" hangingPunct="1">
        <a:spcBef>
          <a:spcPct val="20000"/>
        </a:spcBef>
        <a:buFont typeface="Arial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7pPr>
      <a:lvl8pPr marL="3336380" indent="-222275" algn="l" defTabSz="889767" rtl="0" eaLnBrk="1" latinLnBrk="0" hangingPunct="1">
        <a:spcBef>
          <a:spcPct val="20000"/>
        </a:spcBef>
        <a:buFont typeface="Arial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8pPr>
      <a:lvl9pPr marL="3781213" indent="-222275" algn="l" defTabSz="889767" rtl="0" eaLnBrk="1" latinLnBrk="0" hangingPunct="1">
        <a:spcBef>
          <a:spcPct val="20000"/>
        </a:spcBef>
        <a:buFont typeface="Arial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76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444849" algn="l" defTabSz="88976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2pPr>
      <a:lvl3pPr marL="889767" algn="l" defTabSz="88976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3pPr>
      <a:lvl4pPr marL="1334555" algn="l" defTabSz="88976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4pPr>
      <a:lvl5pPr marL="1779406" algn="l" defTabSz="88976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5pPr>
      <a:lvl6pPr marL="2224259" algn="l" defTabSz="88976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2669106" algn="l" defTabSz="88976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3113957" algn="l" defTabSz="88976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3558796" algn="l" defTabSz="88976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2" tIns="45697" rIns="91392" bIns="456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3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412" indent="-22848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380" indent="-22848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350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316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393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4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412" indent="-22848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380" indent="-22848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350" indent="-22848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316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393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6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412" indent="-22848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380" indent="-22848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350" indent="-22848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316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2" tIns="45697" rIns="91392" bIns="456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9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412" indent="-22848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380" indent="-22848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350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316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393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412" indent="-22848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380" indent="-22848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350" indent="-22848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316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393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412" indent="-22848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380" indent="-22848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350" indent="-22848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316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416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706" indent="-22854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790" indent="-22854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875" indent="-22854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892988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80" tIns="35680" rIns="35680" bIns="3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 bwMode="auto">
          <a:xfrm>
            <a:off x="892988" y="1946691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80" tIns="35680" rIns="35680" bIns="3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992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9" r:id="rId3"/>
    <p:sldLayoutId id="2147484540" r:id="rId4"/>
    <p:sldLayoutId id="2147484541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</p:sldLayoutIdLst>
  <p:txStyles>
    <p:titleStyle>
      <a:lvl1pPr algn="ctr" defTabSz="410352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352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352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352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352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142" algn="ctr" defTabSz="410352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288" algn="ctr" defTabSz="410352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3431" algn="ctr" defTabSz="410352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4579" algn="ctr" defTabSz="410352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618" indent="-267618" algn="l" defTabSz="410352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238" indent="-267618" algn="l" defTabSz="410352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2864" indent="-267618" algn="l" defTabSz="410352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0482" indent="-267618" algn="l" defTabSz="410352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8101" indent="-267618" algn="l" defTabSz="410352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59248" indent="-267618" algn="l" defTabSz="410352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0389" indent="-267618" algn="l" defTabSz="410352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1536" indent="-267618" algn="l" defTabSz="410352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2675" indent="-267618" algn="l" defTabSz="410352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28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142" algn="l" defTabSz="64228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288" algn="l" defTabSz="64228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431" algn="l" defTabSz="64228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579" algn="l" defTabSz="64228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5724" algn="l" defTabSz="64228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6868" algn="l" defTabSz="64228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016" algn="l" defTabSz="64228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160" algn="l" defTabSz="64228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9bH7oN4v3eMM3M&amp;tbnid=87EdjfdGe2JjGM:&amp;ved=0CAUQjRw&amp;url=http://www.rwf2000.com/ATC/ATC-Hist-09.htm&amp;ei=F_JTU_qVMoXNsQSdhYHoCA&amp;bvm=bv.65058239,d.b2I&amp;psig=AFQjCNGj22h8fWU0KNhnunXy_W1aOM7l-A&amp;ust=139809676541948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1pibdNBAwk5e4M&amp;tbnid=lFDf8K0plLFzOM:&amp;ved=0CAUQjRw&amp;url=http://www.nationalmuseum.af.mil/factsheets/factsheet.asp?id%3D2613&amp;ei=c_JTU_LtI8mqsASF2ID4Bw&amp;bvm=bv.65058239,d.b2I&amp;psig=AFQjCNEsjliqyq5Lz6220NOAx7jYHpP_mA&amp;ust=139809684838391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5.xml"/><Relationship Id="rId6" Type="http://schemas.openxmlformats.org/officeDocument/2006/relationships/image" Target="../media/image14.jpeg"/><Relationship Id="rId5" Type="http://schemas.openxmlformats.org/officeDocument/2006/relationships/hyperlink" Target="http://www.google.com/url?sa=i&amp;rct=j&amp;q=&amp;esrc=s&amp;frm=1&amp;source=images&amp;cd=&amp;cad=rja&amp;uact=8&amp;docid=1pibdNBAwk5e4M&amp;tbnid=lFDf8K0plLFzOM:&amp;ved=0CAUQjRw&amp;url=http://www.boeing.com/boeing/history/bna/hounddog.page&amp;ei=ivJTU5byKorKsQSVhYCwAQ&amp;bvm=bv.65058239,d.b2I&amp;psig=AFQjCNEsjliqyq5Lz6220NOAx7jYHpP_mA&amp;ust=1398096848383910" TargetMode="Externa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-x3PbrFUTLnInM&amp;tbnid=3hT2ipPv_-RFlM:&amp;ved=0CAUQjRw&amp;url=http://blog.veppocig.com/how-an-electronic-cigarette-with-liquid-nicotine-can-help-you-beat-cravings-when-you-travel/&amp;ei=_PJTU8j6KonKsQSJyIC4DQ&amp;bvm=bv.65058239,d.b2I&amp;psig=AFQjCNEsOXDLQYIo5oIo1Ve-eJcd_eDtug&amp;ust=139809697259496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5.xml"/><Relationship Id="rId6" Type="http://schemas.openxmlformats.org/officeDocument/2006/relationships/image" Target="../media/image16.jpeg"/><Relationship Id="rId5" Type="http://schemas.openxmlformats.org/officeDocument/2006/relationships/hyperlink" Target="https://www.google.com/url?sa=i&amp;rct=j&amp;q=&amp;esrc=s&amp;frm=1&amp;source=images&amp;cd=&amp;cad=rja&amp;uact=8&amp;docid=0Zbhd_zvfbOwvM&amp;tbnid=Bpk2rAAzU99i2M:&amp;ved=0CAUQjRw&amp;url=https://plus.google.com/%2BPhillipTang1&amp;ei=RvNTU5uZF5PksASWwIGQAw&amp;bvm=bv.65058239,d.b2I&amp;psig=AFQjCNEsOXDLQYIo5oIo1Ve-eJcd_eDtug&amp;ust=1398096972594966" TargetMode="Externa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2lr6basbNym9BM&amp;tbnid=uf7RNOhbWU7Y3M:&amp;ved=0CAUQjRw&amp;url=http://airandspace.si.edu/exhibitions/america-by-air/online/abaImage.cfm?webID%3D406.p5&amp;ei=k_NTU9rrC8uosATghoCgCw&amp;bvm=bv.65058239,d.b2U&amp;psig=AFQjCNENGZ8t6Tf885aqkYKUANZgizxa5A&amp;ust=139809715187000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5.xml"/><Relationship Id="rId6" Type="http://schemas.openxmlformats.org/officeDocument/2006/relationships/image" Target="../media/image18.jpeg"/><Relationship Id="rId5" Type="http://schemas.openxmlformats.org/officeDocument/2006/relationships/hyperlink" Target="http://www.google.com/url?sa=i&amp;rct=j&amp;q=&amp;esrc=s&amp;frm=1&amp;source=images&amp;cd=&amp;cad=rja&amp;uact=8&amp;docid=mDijg6gzqFk60M&amp;tbnid=LWSRBkw6zRg8QM:&amp;ved=0CAUQjRw&amp;url=http://www.airlinerphotos.com/main.php/switzerland/2009/bsl/N724FD.jpg.html&amp;ei=q_NTU5bUFKi_sQSD_4CgAw&amp;bvm=bv.65058239,d.b2U&amp;psig=AFQjCNENGZ8t6Tf885aqkYKUANZgizxa5A&amp;ust=1398097151870008" TargetMode="Externa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://www.google.com/url?sa=i&amp;rct=j&amp;q=&amp;esrc=s&amp;frm=1&amp;source=images&amp;cd=&amp;cad=rja&amp;docid=QaKFyHB76-Ve9M&amp;tbnid=CMDc2ew8VJttvM:&amp;ved=0CAUQjRw&amp;url=http://www.slideshare.net/ccoyure/power-plant-part-1&amp;ei=7zrdUtXNJdagsQTAq4GIBQ&amp;bvm=bv.59568121,d.eW0&amp;psig=AFQjCNHOAyF67eyiA75ZpFajbeUAW1h1ew&amp;ust=139031659399864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pPr algn="ctr" defTabSz="409215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pPr algn="ctr" defTabSz="409215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25" tIns="32111" rIns="64225" bIns="32111"/>
          <a:lstStyle/>
          <a:p>
            <a:pPr algn="ctr" defTabSz="409215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14" y="685353"/>
            <a:ext cx="8786813" cy="5866805"/>
          </a:xfrm>
        </p:spPr>
        <p:txBody>
          <a:bodyPr lIns="88802" tIns="50750" rIns="88802" bIns="50750" anchor="t"/>
          <a:lstStyle/>
          <a:p>
            <a:pPr marL="549713" indent="-472775" defTabSz="91320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tx1"/>
                </a:solidFill>
              </a:rPr>
              <a:t>What is a METAR and how often are they issued?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Describe PIREPs and what information can pilots confirm? 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What </a:t>
            </a:r>
            <a:r>
              <a:rPr lang="en-US" altLang="en-US" sz="2500" b="1" dirty="0">
                <a:solidFill>
                  <a:schemeClr val="tx1"/>
                </a:solidFill>
              </a:rPr>
              <a:t>are the two methods upper air observations can be made?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rgbClr val="0070C0"/>
                </a:solidFill>
              </a:rPr>
              <a:t>Describe </a:t>
            </a:r>
            <a:r>
              <a:rPr lang="en-US" altLang="en-US" sz="2500" b="1" dirty="0">
                <a:solidFill>
                  <a:srgbClr val="0070C0"/>
                </a:solidFill>
              </a:rPr>
              <a:t>the good rule of thumb is for pilots with respect to flying when thunderstorms are present. 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tx1"/>
                </a:solidFill>
              </a:rPr>
              <a:t>Name the four type of weather observations.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51" y="0"/>
            <a:ext cx="8229823" cy="837158"/>
          </a:xfrm>
        </p:spPr>
        <p:txBody>
          <a:bodyPr lIns="88802" tIns="50750" rIns="88802" bIns="50750"/>
          <a:lstStyle/>
          <a:p>
            <a:pPr algn="l" defTabSz="913208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4/23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1541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pPr algn="ctr" defTabSz="409215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pPr algn="ctr" defTabSz="409215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25" tIns="32111" rIns="64225" bIns="32111"/>
          <a:lstStyle/>
          <a:p>
            <a:pPr algn="ctr" defTabSz="409215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14" y="685353"/>
            <a:ext cx="8786813" cy="5866805"/>
          </a:xfrm>
        </p:spPr>
        <p:txBody>
          <a:bodyPr lIns="88802" tIns="50750" rIns="88802" bIns="50750" anchor="t"/>
          <a:lstStyle/>
          <a:p>
            <a:pPr marL="549713" indent="-472775" defTabSz="91320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is a METAR and how often are they issued?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Describe PIREPs and what information can pilots confirm? 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are the two methods upper air observations can be made?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rgbClr val="0070C0"/>
                </a:solidFill>
              </a:rPr>
              <a:t>Describe </a:t>
            </a:r>
            <a:r>
              <a:rPr lang="en-US" altLang="en-US" sz="2500" b="1" dirty="0">
                <a:solidFill>
                  <a:srgbClr val="0070C0"/>
                </a:solidFill>
              </a:rPr>
              <a:t>the good rule of thumb is for pilots with respect to flying when thunderstorms are present. 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Name the four type of weather observations.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51" y="0"/>
            <a:ext cx="8229823" cy="837158"/>
          </a:xfrm>
        </p:spPr>
        <p:txBody>
          <a:bodyPr lIns="88802" tIns="50750" rIns="88802" bIns="50750"/>
          <a:lstStyle/>
          <a:p>
            <a:pPr algn="l" defTabSz="913208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4/23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69633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/>
              <a:t>Clouds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76200" y="914402"/>
            <a:ext cx="5047422" cy="5693681"/>
          </a:xfrm>
          <a:prstGeom prst="rect">
            <a:avLst/>
          </a:prstGeom>
          <a:noFill/>
        </p:spPr>
        <p:txBody>
          <a:bodyPr wrap="square" lIns="91212" tIns="45607" rIns="91212" bIns="45607" rtlCol="0">
            <a:spAutoFit/>
          </a:bodyPr>
          <a:lstStyle/>
          <a:p>
            <a:pPr marL="342086" indent="-342086" defTabSz="91215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It is impossible to fly over thunderstorms in light aircraft. </a:t>
            </a:r>
          </a:p>
          <a:p>
            <a:pPr marL="342086" indent="-342086" defTabSz="912152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086" indent="-342086" defTabSz="91215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A good rule of thumb is to circumnavigate thunderstorms </a:t>
            </a:r>
            <a:r>
              <a:rPr lang="en-US" sz="2800" b="1" dirty="0">
                <a:solidFill>
                  <a:srgbClr val="000000"/>
                </a:solidFill>
              </a:rPr>
              <a:t>identified as severe or giving an intense radar echo </a:t>
            </a:r>
            <a:r>
              <a:rPr lang="en-US" sz="2800" b="1" dirty="0">
                <a:solidFill>
                  <a:srgbClr val="FF0000"/>
                </a:solidFill>
              </a:rPr>
              <a:t>by at least 20 nautical miles (NM) </a:t>
            </a:r>
            <a:r>
              <a:rPr lang="en-US" sz="2800" b="1" dirty="0">
                <a:solidFill>
                  <a:srgbClr val="000000"/>
                </a:solidFill>
              </a:rPr>
              <a:t>since hail may fall for miles outside of the clouds.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67009"/>
            <a:ext cx="41529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47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pPr algn="ctr" defTabSz="409215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pPr algn="ctr" defTabSz="409215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25" tIns="32111" rIns="64225" bIns="32111"/>
          <a:lstStyle/>
          <a:p>
            <a:pPr algn="ctr" defTabSz="409215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14" y="685353"/>
            <a:ext cx="8786813" cy="5866805"/>
          </a:xfrm>
        </p:spPr>
        <p:txBody>
          <a:bodyPr lIns="88802" tIns="50750" rIns="88802" bIns="50750" anchor="t"/>
          <a:lstStyle/>
          <a:p>
            <a:pPr marL="549713" indent="-472775" defTabSz="91320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is a METAR and how often are they issued?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Describe PIREPs and what information can pilots confirm? 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are the two methods upper air observations can be made?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Describe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the good rule of thumb is for pilots with respect to flying when thunderstorms are present. 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tx1"/>
                </a:solidFill>
              </a:rPr>
              <a:t>Name the four type of weather observations.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51" y="0"/>
            <a:ext cx="8229823" cy="837158"/>
          </a:xfrm>
        </p:spPr>
        <p:txBody>
          <a:bodyPr lIns="88802" tIns="50750" rIns="88802" bIns="50750"/>
          <a:lstStyle/>
          <a:p>
            <a:pPr algn="l" defTabSz="913208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4/23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69633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Observations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78" y="1768443"/>
            <a:ext cx="5562600" cy="1815696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There </a:t>
            </a:r>
            <a:r>
              <a:rPr lang="en-US" sz="2800" b="1" dirty="0">
                <a:solidFill>
                  <a:srgbClr val="FF0000"/>
                </a:solidFill>
              </a:rPr>
              <a:t>are four types of weather observations: surface, upper air, radar, and satellite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21764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90453"/>
            <a:ext cx="3662555" cy="486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68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7" y="175263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7502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0" tIns="49530" rIns="49530" bIns="49530" anchor="ctr"/>
          <a:lstStyle/>
          <a:p>
            <a:pPr defTabSz="889722">
              <a:defRPr/>
            </a:pPr>
            <a:endParaRPr lang="en-US" sz="1828">
              <a:solidFill>
                <a:prstClr val="black"/>
              </a:solidFill>
              <a:sym typeface="Helvetica Light"/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0" tIns="49530" rIns="49530" bIns="49530" anchor="ctr"/>
          <a:lstStyle/>
          <a:p>
            <a:pPr defTabSz="889722">
              <a:defRPr/>
            </a:pPr>
            <a:endParaRPr lang="en-US" sz="1828">
              <a:solidFill>
                <a:prstClr val="black"/>
              </a:solidFill>
              <a:sym typeface="Helvetica Light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675808" cy="5182568"/>
          </a:xfrm>
        </p:spPr>
        <p:txBody>
          <a:bodyPr vert="horz" wrap="square" lIns="86361" tIns="49530" rIns="86361" bIns="4953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15046" indent="-165020" defTabSz="889471" fontAlgn="auto">
              <a:lnSpc>
                <a:spcPct val="80000"/>
              </a:lnSpc>
              <a:spcBef>
                <a:spcPts val="281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812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April 23</a:t>
            </a:r>
          </a:p>
          <a:p>
            <a:pPr marL="215046" indent="-165020" defTabSz="889471" fontAlgn="auto">
              <a:lnSpc>
                <a:spcPct val="80000"/>
              </a:lnSpc>
              <a:spcBef>
                <a:spcPts val="281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  <a:defRPr/>
            </a:pPr>
            <a:endParaRPr lang="en-US" sz="218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333692" indent="-333692" defTabSz="889767" fontAlgn="auto">
              <a:spcAft>
                <a:spcPts val="0"/>
              </a:spcAft>
              <a:defRPr/>
            </a:pPr>
            <a:r>
              <a:rPr lang="en-US" sz="2812" dirty="0">
                <a:latin typeface="Helvetica" pitchFamily="34" charset="0"/>
                <a:cs typeface="Helvetica" pitchFamily="34" charset="0"/>
              </a:rPr>
              <a:t>1921 — First Air Squadron, USMC, completes photo mosaic map of Dominican Republic coastline.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vert="horz" wrap="square" lIns="86361" tIns="49530" rIns="86361" bIns="4953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889471" fontAlgn="auto">
              <a:spcAft>
                <a:spcPts val="0"/>
              </a:spcAft>
              <a:defRPr/>
            </a:pPr>
            <a:r>
              <a:rPr lang="en-US" sz="4078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369" y="3504903"/>
            <a:ext cx="5257354" cy="315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3665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0" tIns="49530" rIns="49530" bIns="49530" anchor="ctr"/>
          <a:lstStyle/>
          <a:p>
            <a:pPr defTabSz="889722">
              <a:defRPr/>
            </a:pPr>
            <a:endParaRPr lang="en-US" sz="1828">
              <a:solidFill>
                <a:prstClr val="black"/>
              </a:solidFill>
              <a:sym typeface="Helvetica Light"/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0" tIns="49530" rIns="49530" bIns="49530" anchor="ctr"/>
          <a:lstStyle/>
          <a:p>
            <a:pPr defTabSz="889722">
              <a:defRPr/>
            </a:pPr>
            <a:endParaRPr lang="en-US" sz="1828">
              <a:solidFill>
                <a:prstClr val="black"/>
              </a:solidFill>
              <a:sym typeface="Helvetica Light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675808" cy="5182568"/>
          </a:xfrm>
        </p:spPr>
        <p:txBody>
          <a:bodyPr vert="horz" wrap="square" lIns="86361" tIns="49530" rIns="86361" bIns="4953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15046" indent="-165020" defTabSz="889471" fontAlgn="auto">
              <a:lnSpc>
                <a:spcPct val="80000"/>
              </a:lnSpc>
              <a:spcBef>
                <a:spcPts val="281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812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April 23</a:t>
            </a:r>
          </a:p>
          <a:p>
            <a:pPr marL="215046" indent="-165020" defTabSz="889471" fontAlgn="auto">
              <a:lnSpc>
                <a:spcPct val="80000"/>
              </a:lnSpc>
              <a:spcBef>
                <a:spcPts val="281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  <a:defRPr/>
            </a:pPr>
            <a:endParaRPr lang="en-US" sz="218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333692" indent="-333692" defTabSz="889767" fontAlgn="auto">
              <a:spcAft>
                <a:spcPts val="0"/>
              </a:spcAft>
              <a:defRPr/>
            </a:pPr>
            <a:r>
              <a:rPr lang="en-US" sz="2812" dirty="0">
                <a:latin typeface="Helvetica" pitchFamily="34" charset="0"/>
                <a:cs typeface="Helvetica" pitchFamily="34" charset="0"/>
              </a:rPr>
              <a:t>1939 — The United States Civil Aeronautics Authority raises the eligibility age for obtaining a private pilot license to 18 years from the previous 16 years of age.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vert="horz" wrap="square" lIns="86361" tIns="49530" rIns="86361" bIns="4953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889471" fontAlgn="auto">
              <a:spcAft>
                <a:spcPts val="0"/>
              </a:spcAft>
              <a:defRPr/>
            </a:pPr>
            <a:r>
              <a:rPr lang="en-US" sz="4078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2774" name="Picture 2" descr="http://www.rwf2000.com/ATC/gifs2012-03/CAB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451" y="2971354"/>
            <a:ext cx="3267150" cy="15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5023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0" tIns="49530" rIns="49530" bIns="49530" anchor="ctr"/>
          <a:lstStyle/>
          <a:p>
            <a:pPr defTabSz="889722">
              <a:defRPr/>
            </a:pPr>
            <a:endParaRPr lang="en-US" sz="1828">
              <a:solidFill>
                <a:prstClr val="black"/>
              </a:solidFill>
              <a:sym typeface="Helvetica Light"/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0" tIns="49530" rIns="49530" bIns="49530" anchor="ctr"/>
          <a:lstStyle/>
          <a:p>
            <a:pPr defTabSz="889722">
              <a:defRPr/>
            </a:pPr>
            <a:endParaRPr lang="en-US" sz="1828">
              <a:solidFill>
                <a:prstClr val="black"/>
              </a:solidFill>
              <a:sym typeface="Helvetica Light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675808" cy="5182568"/>
          </a:xfrm>
        </p:spPr>
        <p:txBody>
          <a:bodyPr vert="horz" wrap="square" lIns="86361" tIns="49530" rIns="86361" bIns="4953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15046" indent="-165020" defTabSz="889471" fontAlgn="auto">
              <a:lnSpc>
                <a:spcPct val="80000"/>
              </a:lnSpc>
              <a:spcBef>
                <a:spcPts val="281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812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April 23</a:t>
            </a:r>
          </a:p>
          <a:p>
            <a:pPr marL="215046" indent="-165020" defTabSz="889471" fontAlgn="auto">
              <a:lnSpc>
                <a:spcPct val="80000"/>
              </a:lnSpc>
              <a:spcBef>
                <a:spcPts val="281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  <a:defRPr/>
            </a:pPr>
            <a:endParaRPr lang="en-US" sz="218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333692" indent="-333692" defTabSz="889767" fontAlgn="auto">
              <a:spcAft>
                <a:spcPts val="0"/>
              </a:spcAft>
              <a:defRPr/>
            </a:pPr>
            <a:r>
              <a:rPr lang="en-US" sz="2812" dirty="0">
                <a:latin typeface="Helvetica" pitchFamily="34" charset="0"/>
                <a:cs typeface="Helvetica" pitchFamily="34" charset="0"/>
              </a:rPr>
              <a:t>1959 — The North American Aviation GAM-77 “Hound Dog” strategic missile was launched for the first time from a Boeing B-52 “</a:t>
            </a:r>
            <a:r>
              <a:rPr lang="en-US" sz="2812" dirty="0" err="1">
                <a:latin typeface="Helvetica" pitchFamily="34" charset="0"/>
                <a:cs typeface="Helvetica" pitchFamily="34" charset="0"/>
              </a:rPr>
              <a:t>Stratofortress</a:t>
            </a:r>
            <a:r>
              <a:rPr lang="en-US" sz="2812" dirty="0">
                <a:latin typeface="Helvetica" pitchFamily="34" charset="0"/>
                <a:cs typeface="Helvetica" pitchFamily="34" charset="0"/>
              </a:rPr>
              <a:t>.”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vert="horz" wrap="square" lIns="86361" tIns="49530" rIns="86361" bIns="4953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889471" fontAlgn="auto">
              <a:spcAft>
                <a:spcPts val="0"/>
              </a:spcAft>
              <a:defRPr/>
            </a:pPr>
            <a:r>
              <a:rPr lang="en-US" sz="4078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3798" name="Picture 2" descr="http://www.nationalmuseum.af.mil/shared/media/photodb/photos/061127-F-1234S-02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549" y="1349500"/>
            <a:ext cx="3655591" cy="253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4" descr="http://www.boeing.com/assets/images/history/bna/images/hounddog_n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768" y="4114354"/>
            <a:ext cx="3172271" cy="253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5093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0" tIns="49530" rIns="49530" bIns="49530" anchor="ctr"/>
          <a:lstStyle/>
          <a:p>
            <a:pPr defTabSz="889722">
              <a:defRPr/>
            </a:pPr>
            <a:endParaRPr lang="en-US" sz="1828">
              <a:solidFill>
                <a:prstClr val="black"/>
              </a:solidFill>
              <a:sym typeface="Helvetica Light"/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0" tIns="49530" rIns="49530" bIns="49530" anchor="ctr"/>
          <a:lstStyle/>
          <a:p>
            <a:pPr defTabSz="889722">
              <a:defRPr/>
            </a:pPr>
            <a:endParaRPr lang="en-US" sz="1828">
              <a:solidFill>
                <a:prstClr val="black"/>
              </a:solidFill>
              <a:sym typeface="Helvetica Light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675808" cy="5182568"/>
          </a:xfrm>
        </p:spPr>
        <p:txBody>
          <a:bodyPr vert="horz" wrap="square" lIns="86361" tIns="49530" rIns="86361" bIns="4953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215046" indent="-165020" defTabSz="889471" fontAlgn="auto">
              <a:lnSpc>
                <a:spcPct val="80000"/>
              </a:lnSpc>
              <a:spcBef>
                <a:spcPts val="281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812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April 23</a:t>
            </a:r>
          </a:p>
          <a:p>
            <a:pPr marL="215046" indent="-165020" defTabSz="889471" fontAlgn="auto">
              <a:lnSpc>
                <a:spcPct val="80000"/>
              </a:lnSpc>
              <a:spcBef>
                <a:spcPts val="281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  <a:defRPr/>
            </a:pPr>
            <a:endParaRPr lang="en-US" sz="218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333692" indent="-333692" defTabSz="889767" fontAlgn="auto">
              <a:spcAft>
                <a:spcPts val="0"/>
              </a:spcAft>
              <a:defRPr/>
            </a:pPr>
            <a:r>
              <a:rPr lang="en-US" sz="2812" dirty="0">
                <a:latin typeface="Helvetica" pitchFamily="34" charset="0"/>
                <a:cs typeface="Helvetica" pitchFamily="34" charset="0"/>
              </a:rPr>
              <a:t>1988 — The United States government's ban on smoking on flights of two hours or less goes into effect. </a:t>
            </a:r>
          </a:p>
          <a:p>
            <a:pPr marL="333692" indent="-333692" defTabSz="889767" fontAlgn="auto">
              <a:spcAft>
                <a:spcPts val="0"/>
              </a:spcAft>
              <a:defRPr/>
            </a:pPr>
            <a:r>
              <a:rPr lang="en-US" sz="2812" dirty="0">
                <a:latin typeface="Helvetica" pitchFamily="34" charset="0"/>
                <a:cs typeface="Helvetica" pitchFamily="34" charset="0"/>
              </a:rPr>
              <a:t>“No Smoking” signs remain lit on 80% of domestic airline flights. </a:t>
            </a:r>
          </a:p>
          <a:p>
            <a:pPr marL="333692" indent="-333692" defTabSz="889767" fontAlgn="auto">
              <a:spcAft>
                <a:spcPts val="0"/>
              </a:spcAft>
              <a:defRPr/>
            </a:pPr>
            <a:r>
              <a:rPr lang="en-US" sz="2812" dirty="0">
                <a:latin typeface="Helvetica" pitchFamily="34" charset="0"/>
                <a:cs typeface="Helvetica" pitchFamily="34" charset="0"/>
              </a:rPr>
              <a:t>Flight attendants are to be armed with gum and candy for those in anguish.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vert="horz" wrap="square" lIns="86361" tIns="49530" rIns="86361" bIns="4953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889471" fontAlgn="auto">
              <a:spcAft>
                <a:spcPts val="0"/>
              </a:spcAft>
              <a:defRPr/>
            </a:pPr>
            <a:r>
              <a:rPr lang="en-US" sz="4078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4822" name="Picture 2" descr="http://cloudnine.hillarymilesproductions.com/wp-content/uploads/2010/10/smoking-sign-on-airplane-small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11" y="1600647"/>
            <a:ext cx="3590850" cy="247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4" descr="http://images.smh.com.au/2013/08/09/4648542/trv-th-No-Smoking-Sign-20130809162750292587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15" y="4496098"/>
            <a:ext cx="3047256" cy="20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6891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0" tIns="49530" rIns="49530" bIns="49530" anchor="ctr"/>
          <a:lstStyle/>
          <a:p>
            <a:pPr defTabSz="889722">
              <a:defRPr/>
            </a:pPr>
            <a:endParaRPr lang="en-US" sz="1828">
              <a:solidFill>
                <a:prstClr val="black"/>
              </a:solidFill>
              <a:sym typeface="Helvetica Light"/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0" tIns="49530" rIns="49530" bIns="49530" anchor="ctr"/>
          <a:lstStyle/>
          <a:p>
            <a:pPr defTabSz="889722">
              <a:defRPr/>
            </a:pPr>
            <a:endParaRPr lang="en-US" sz="1828">
              <a:solidFill>
                <a:prstClr val="black"/>
              </a:solidFill>
              <a:sym typeface="Helvetica Light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675808" cy="5182568"/>
          </a:xfrm>
        </p:spPr>
        <p:txBody>
          <a:bodyPr vert="horz" wrap="square" lIns="86361" tIns="49530" rIns="86361" bIns="4953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215046" indent="-165020" defTabSz="889471" fontAlgn="auto">
              <a:lnSpc>
                <a:spcPct val="80000"/>
              </a:lnSpc>
              <a:spcBef>
                <a:spcPts val="281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812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April 23</a:t>
            </a:r>
          </a:p>
          <a:p>
            <a:pPr marL="215046" indent="-165020" defTabSz="889471" fontAlgn="auto">
              <a:lnSpc>
                <a:spcPct val="80000"/>
              </a:lnSpc>
              <a:spcBef>
                <a:spcPts val="281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  <a:defRPr/>
            </a:pPr>
            <a:endParaRPr lang="en-US" sz="218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333692" indent="-333692" defTabSz="889767" fontAlgn="auto">
              <a:spcAft>
                <a:spcPts val="0"/>
              </a:spcAft>
              <a:defRPr/>
            </a:pPr>
            <a:r>
              <a:rPr lang="en-US" sz="2812" dirty="0">
                <a:latin typeface="Helvetica" pitchFamily="34" charset="0"/>
                <a:cs typeface="Helvetica" pitchFamily="34" charset="0"/>
              </a:rPr>
              <a:t>1994 — Airbus delivers the first of 25 Airbus A300-600F dedicated freighters to the specialized package carrier, FedEx. </a:t>
            </a:r>
          </a:p>
          <a:p>
            <a:pPr marL="333692" indent="-333692" defTabSz="889767" fontAlgn="auto">
              <a:spcAft>
                <a:spcPts val="0"/>
              </a:spcAft>
              <a:defRPr/>
            </a:pPr>
            <a:r>
              <a:rPr lang="en-US" sz="2812" dirty="0">
                <a:latin typeface="Helvetica" pitchFamily="34" charset="0"/>
                <a:cs typeface="Helvetica" pitchFamily="34" charset="0"/>
              </a:rPr>
              <a:t>This all-cargo version can carry up to a maximum payload of 120,855 </a:t>
            </a:r>
            <a:r>
              <a:rPr lang="en-US" sz="2812" dirty="0" err="1">
                <a:latin typeface="Helvetica" pitchFamily="34" charset="0"/>
                <a:cs typeface="Helvetica" pitchFamily="34" charset="0"/>
              </a:rPr>
              <a:t>lb</a:t>
            </a:r>
            <a:r>
              <a:rPr lang="en-US" sz="2812" dirty="0">
                <a:latin typeface="Helvetica" pitchFamily="34" charset="0"/>
                <a:cs typeface="Helvetica" pitchFamily="34" charset="0"/>
              </a:rPr>
              <a:t> over a range of 1,900 nautical miles.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vert="horz" wrap="square" lIns="86361" tIns="49530" rIns="86361" bIns="4953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889471" fontAlgn="auto">
              <a:spcAft>
                <a:spcPts val="0"/>
              </a:spcAft>
              <a:defRPr/>
            </a:pPr>
            <a:r>
              <a:rPr lang="en-US" sz="4078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5846" name="Picture 2" descr="http://airandspace.si.edu/exhibitions/america-by-air/online/images/640/S.406.p5-P.2000-6113_64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037" y="1981275"/>
            <a:ext cx="4478238" cy="147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4" descr="http://www.airlinerphotos.com/main.php?g2_view=core.DownloadItem&amp;g2_itemId=10328&amp;g2_serialNumber=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26" y="3824139"/>
            <a:ext cx="3826371" cy="255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4564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7" y="175263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112725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7" y="175263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5490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806086"/>
              </p:ext>
            </p:extLst>
          </p:nvPr>
        </p:nvGraphicFramePr>
        <p:xfrm>
          <a:off x="554728" y="657054"/>
          <a:ext cx="8078788" cy="4623352"/>
        </p:xfrm>
        <a:graphic>
          <a:graphicData uri="http://schemas.openxmlformats.org/drawingml/2006/table">
            <a:tbl>
              <a:tblPr firstRow="1" firstCol="1" bandRow="1"/>
              <a:tblGrid>
                <a:gridCol w="1150258"/>
                <a:gridCol w="1153325"/>
                <a:gridCol w="1155777"/>
                <a:gridCol w="1153937"/>
                <a:gridCol w="1155777"/>
                <a:gridCol w="1155777"/>
                <a:gridCol w="1153937"/>
              </a:tblGrid>
              <a:tr h="2250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22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23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14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Airspace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24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14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Airspace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25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14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Airspace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14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Airspace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28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930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5560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29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30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16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Aeromedical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16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Aeromedical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16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Aeromedical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3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16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Aeromedical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4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5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6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7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GPS Navigation</a:t>
                      </a:r>
                      <a:endParaRPr kumimoji="0" lang="en-US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 charset="0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8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GPS Navigation</a:t>
                      </a:r>
                      <a:endParaRPr kumimoji="0" lang="en-US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 charset="0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9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Rocket Launch</a:t>
                      </a:r>
                      <a:endParaRPr kumimoji="0" lang="en-US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 charset="0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Rocket Launch</a:t>
                      </a:r>
                      <a:endParaRPr kumimoji="0" lang="en-US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 charset="0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11</a:t>
                      </a:r>
                    </a:p>
                    <a:p>
                      <a:pPr marL="0" marR="0" lvl="0" indent="0" algn="l" defTabSz="64182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Patriots Point</a:t>
                      </a:r>
                      <a:endParaRPr kumimoji="0" 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12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13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14</a:t>
                      </a:r>
                    </a:p>
                    <a:p>
                      <a:pPr marL="0" marR="0" lvl="0" indent="0" algn="l" defTabSz="64182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  <a:endParaRPr kumimoji="0" 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15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GS Final Exam Review Part 1</a:t>
                      </a:r>
                      <a:endParaRPr lang="en-US" sz="1300" b="1" dirty="0" smtClean="0">
                        <a:solidFill>
                          <a:srgbClr val="FF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16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GS Final Exam Review Part 2</a:t>
                      </a:r>
                      <a:endParaRPr lang="en-US" sz="1300" b="1" dirty="0" smtClean="0">
                        <a:solidFill>
                          <a:srgbClr val="FF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17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GS Final Exam</a:t>
                      </a:r>
                      <a:endParaRPr lang="en-US" sz="1300" b="1" dirty="0" smtClean="0">
                        <a:solidFill>
                          <a:srgbClr val="FF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18</a:t>
                      </a:r>
                    </a:p>
                    <a:p>
                      <a:pPr marL="0" marR="0" lvl="0" indent="0" algn="l" defTabSz="64182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19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20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21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22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23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24</a:t>
                      </a:r>
                      <a:endParaRPr kumimoji="0" lang="en-US" alt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 charset="0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25</a:t>
                      </a:r>
                      <a:endParaRPr kumimoji="0" 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26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527" name="Oval 2"/>
          <p:cNvSpPr>
            <a:spLocks noChangeArrowheads="1"/>
          </p:cNvSpPr>
          <p:nvPr/>
        </p:nvSpPr>
        <p:spPr bwMode="auto">
          <a:xfrm>
            <a:off x="1524000" y="673218"/>
            <a:ext cx="1339453" cy="1186733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22" tIns="32109" rIns="64222" bIns="32109"/>
          <a:lstStyle/>
          <a:p>
            <a:pPr algn="ctr" defTabSz="409236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18409" y="-112387"/>
            <a:ext cx="455143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D0D0D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April / May 2018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5776009" y="-126242"/>
            <a:ext cx="2187678" cy="2362200"/>
          </a:xfrm>
          <a:prstGeom prst="star5">
            <a:avLst/>
          </a:prstGeom>
          <a:noFill/>
          <a:ln w="79375" cap="flat" cmpd="sng" algn="ctr">
            <a:solidFill>
              <a:srgbClr val="0070C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90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27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2nd Quarter Requirements</a:t>
            </a:r>
            <a:br>
              <a:rPr lang="en-US" sz="4000" b="1" dirty="0" smtClean="0"/>
            </a:br>
            <a:r>
              <a:rPr lang="en-US" sz="4000" b="1" dirty="0" smtClean="0"/>
              <a:t>(3 weeks – May 18)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295400"/>
            <a:ext cx="9067800" cy="5632150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All students will complete the following: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Take notes - All in class quizzes and tests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Private Pilot Syllabus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Lessons 1 – 5 (Taxiing through Air Traffic Control)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Must pass written with 80%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Successfully complete 3 times on small </a:t>
            </a:r>
            <a:r>
              <a:rPr lang="en-US" sz="2400" b="1" dirty="0" err="1" smtClean="0">
                <a:solidFill>
                  <a:srgbClr val="FF0000"/>
                </a:solidFill>
              </a:rPr>
              <a:t>sim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Successfully complete 1 time on Main </a:t>
            </a:r>
            <a:r>
              <a:rPr lang="en-US" sz="2400" b="1" dirty="0" err="1" smtClean="0">
                <a:solidFill>
                  <a:srgbClr val="FF0000"/>
                </a:solidFill>
              </a:rPr>
              <a:t>sim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Complete ERAU Aviation 101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3 quizzes and 1 test 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Student will receive zero points for all incomplete work – NO make-up / extra credit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endParaRPr lang="en-US" sz="2400" b="1" dirty="0">
              <a:solidFill>
                <a:srgbClr val="FF0000"/>
              </a:solidFill>
            </a:endParaRPr>
          </a:p>
          <a:p>
            <a:pPr marL="342328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NOTE: All unfinished Student Pilot and ERAU must be complete prior to starting Private Pilot and last 3 quizzes and test for ERAU.</a:t>
            </a:r>
          </a:p>
        </p:txBody>
      </p:sp>
    </p:spTree>
    <p:extLst>
      <p:ext uri="{BB962C8B-B14F-4D97-AF65-F5344CB8AC3E}">
        <p14:creationId xmlns:p14="http://schemas.microsoft.com/office/powerpoint/2010/main" val="405626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46" y="1752648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55842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/>
          </p:cNvSpPr>
          <p:nvPr/>
        </p:nvSpPr>
        <p:spPr bwMode="auto">
          <a:xfrm>
            <a:off x="178594" y="75902"/>
            <a:ext cx="8965406" cy="8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712" tIns="50705" rIns="88712" bIns="50705"/>
          <a:lstStyle/>
          <a:p>
            <a:pPr algn="ctr" defTabSz="91232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Chapter </a:t>
            </a:r>
            <a:r>
              <a:rPr lang="en-US" sz="38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14– </a:t>
            </a:r>
            <a:r>
              <a:rPr lang="en-US" sz="36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Airspace</a:t>
            </a:r>
            <a:endParaRPr lang="en-US" sz="3600" b="1" dirty="0">
              <a:solidFill>
                <a:srgbClr val="00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91232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FAA – Pilot’s Handbook of Aeronautical Knowledge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219201"/>
            <a:ext cx="3937000" cy="5107739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xMTEhQUEhQUFRUXFRgXFBcYGBUWFBUYGRgWGBYVFhQYHSggGBolHRgVIjEhJSkrLi4uFx8zODMsNygtLisBCgoKDg0OGxAQGy8kICQsLSwsLSwsLC0sLCwvLCwsLCwsLCwsLSwsLCwsLCwsLCwsLCwsLCwsLCwsLCwsLCwsLP/AABEIAQAAxQMBIgACEQEDEQH/xAAcAAACAgMBAQAAAAAAAAAAAAAEBQMGAAIHAQj/xABLEAABAwIEAgcDBwcLBAIDAAABAgMRACEEBRIxQVEGEyJhcYGRMqGxFCNCUsHR8AckU3KCwuEVFjM0Q1Rik6Kz8URzw9KSsjWDhP/EABkBAQEBAQEBAAAAAAAAAAAAAAABAgMEBf/EADERAAICAQIDBgUDBQEAAAAAAAABAhEDEjEhQVEEE3GhsfAiYYGRwTJC0QUUM1LxI//aAAwDAQACEQMRAD8A5G2qvFG9axFeJoAtDBBFWHBYewpvgMh63DodCeyob8O/4H0rRljT2Tw99Qp4xhwLxUykQanU0UwFCJAIniDsaxSZoCJ9rUhSeYrzJ8NoRfc3NTiBcmgcJmhW5pgabxzoBtSHPHJWByHxp6DVazBUuK8Y9KA1wSoWk94ozN09ugmBx5Ufm52PhQAqDenmX+z50kUKc5Yex50AZWq1gCTYVjiwBJ2qt5nmJWYFkj30BtmuYlZ0psn40tipWGSo06w+XjTB4igK/T/IXgpJSd0/DhSXENFKiDwNbYHEdWsK4bHwO/47qAt1C5miWl+E+l6KBmtXkykjmCPdUKVAitTUhrQiqQe9E93f2P36yveie7v7H79ZVIUzHYeDPMVAy1Min+Ow0oSeVeZflZKhNCl9/JZmn5q4goEYcJ1KJ36xatAIj6xNG9JcxLcnQRIB9oggFJuJG0Kn04UuyTL1N4V0N6AX+vEFaErUWMMpbQQgmV/OL+iDG9F/KcOWgXWg4FDCIgrcBHXYPrlaSFC+rnIFCCDFZiHSFBMAJCbGZibk8/urRt8kgRTXJg0MUjBHD2SrBhToU72i9hg66l0lZAUpRUU6QmyFUxyQsPlCiw0hJdw7Kta8QQVLLmoNBBJClJCbrVAKe+oUSY/AL6kK7PziVFCQe3CSpJUREASkjfhQnRzI1nrHFKbQEASVmANRMbA3MH0q04bGjSz8y2YwOMuS7J0rfEGFgQdJn9YxFoWZOuWXS6mWFBKXwCNYknQtE/SSQTyNwbGgIsSyW1rbVGpCilUXEpJBvVUcSVKMAkkk2vzNX5eXpSjErcOpxhb6H1lSu2shKGFmT+kKz3xea0wDbKMQ0prDJSmX09pTwWgjDEqZfbU5KXgZuOypK5HcBRW9j4UwzFILaSOVOU4BjqGpbbC3GUOQn5UXQo4vQZMlpLPVSkSdUxuSCWr+DYUeq+TNgddjmgQt/UkMNBbShLpGqTeQR3CgKQ0klANFYHFBEgzBqxuYNoYVvQzpPzQWSVh1Ky0VKDiFqIIWe2hSQBpBHdS97LhPZoBTm+PBTpSJnckfClDLWpQHM1Zl5Vq3NRfySAdzQGmFwoTTFCYr0Jr2KhRPn2EmFjwV9hpERVzcQCCDsRBqp4tgoUUnh7xwNUg6yHFakaDunbw4fd6Uzqp4HEdWsK4bHwO9WwUBVH0QpQ5Ej31ERTDMWPnVd5kedeIy4n2uyPf6VG0gHdFN3f2P369pp0awqU9ZA+rvf61ZU1ChDgrtg70Yyo/VNAZIrskd9Ng4EglVoE1SmmIzFxPVkFSerJLcbgq3gd9V5TmKI0/OFIU2QNNvmkdU1w+ijsjupvkb/W4tGr2ZMDuro+Hy4EDS6lXeEpINtt/41SpJ7uih9I8TjVIYfacc0pKFQEiUrQkpQonTJgFQEzE0DkmbYthOlvrACUq9mSCmdJuNxJ9a6pgsGfZLwKVGfYTB4QL28v8AmJGVlBCS4DBB9kXHETPGl/IuiP8AsvP+ClZe48NC0KXKAtKezsFlRUmCNiVKMHnU2B+UNJUGypOqx7MgwZEggir60hAIgJv4Xpm0wg8E+6hg5kWHlMvoUFqW+42taoNwjWYI5lSwZ7qIThMYtxKi44dCipHZEgkaSSQLki0qm1dQThE8hRLbKQOHuoDm7eWYko0FZ0ztpG2vrImNtfajaa3GWupVOpU61rmPpOJCXDt9IATXRCE32tvtbjUCynu48uFj8DQHP8fhHlIShS1FCYgEfVEJvEmEki9BON10DH6erO21q5nicUL3oCQgVFiIoFeLFeO4iU7UBsXhI77fdU1JHXjTTDv6kg/iaAnpVnmF1J1jdO/eP4Uzgmp8LhgqQdov3zUbriUowQTYCT3VashQS3CzBTw3McKFx7aGVFIHhFyR3moMJjVpcSfZSbHmRxrNt7CqH2YMgJ1ABMC5N1Efj40lU4Sewn9o/iKsKUp5FU89qU47sKIJ8AOVFHqWz3o4okuySfZ/frK96Nbufs/vV5WzIDk7EICuZ/4obO8RfT6/ZTZoBKByAqsYh3Uoq5mhRt0PP523511JDR3LKAYj2+BERMeArlvQ/wDrbfnXSk4WP+m3Pa7aeRMi/OKGSZWCsghtGoe0LxvMpM2Mje+9FvMdYiSy3rCRCdQMgW5WiE3+6hEo9nSwbXA1ABOo9oQfAE+NGYXCBKtKWOyoJSTqSBA02iZtHuqgjZwZPZ6lvTIKpVsCIM+EC/GPOnTWABKwtltWxBKrn2UoBBFtjHhQLGGhU/JhOnSe2n2dtO+0fGiUNQlSfktjFusTCtKgQd7EG48KgCkYcwofJ0BJ0yesBkDtBQtcT8K1dw4kgYdCkyIJVBMgSYg7EnjwqJxlMH82HG2tImIIm/EzULbUAxh9MgFQCwZIIA2PAavSONATLY1LIcZb09m4VKhAi44xCY291DrSoFMMt9nbt3AJ9oWtu5bjzFaO4MT/AFXzDiAeHfxgeVEPYFokkoBJBBmZIO4N6FF7uG0pPzKE2VcKEgwdhHK1c2xCACZNdMxzLaUKUlMEBRsTxmbT3muPYzGEk0ASt0UVh06wYqtrfvc1ZejhSTQAmIw0GjsCiAR5/fR2OwoCiIrZtsCgIIrdneOcTXpTXqBUZSLM8LKSQACnYncjjVYeeuIvE++raqq5m2B0kkbG4+71qWBjkmOK0aSbpt5cPuqXMsPqTPEfDjVey3E9W4k8NleB/E+VW8J7p58aMAPR1u7n7P71ZRGTgpU536SP9VZW9DM2hFmuIAatuq330hrdxskmTsTUQRUKPeh4/O2/OustIxMCW0EwJ7UDvF+P48KN0DysIdQtQ7R2ngK6CHhokPrjVY9WZsJIjTMdpPpHOoaUq5WClT4IlpM3+kCIEceZv6UfgVukjWhKU6ZMGTqtA329r3eYil6nAA8syCB2ITPAkkenhUTeLsD1yxJsOrExaxABHpzFWiuaa2Xn/I/Lleh6kD+OB2eUJUP7M2EKJABTsY3PKN61TixAPXrgkj2L+5MiJFzG1U5lkCq16yKSNYzV2Q+okkXLcbDh2YvUAxcyoPriJMt7crafsqAfLeodxykqscJEPOCSE/0ZMnw08bn/AIqN9/sz1y4mJ0G0KTJjT5cr91UBec4iGXP1TXz7icxUSYteu049zU2sdapXZMAogG3E6RXGRl6iCeVAQsFSjcmrr0UFxVWwmHqz5MdJqFLdmrcgKHKD9lDJFh4UQ29qBHMe+LV4tqwqAGWmsQmpCK9QmjKaJbvw91QZjg0rRF54CQYI76KeQUjVG1RMHUvT51aVWZbd0U5vArWrSAZm/IcyatziYT4CjdCe8+6o8YBoMCN/HasmiDLmdzzA/erKIy1s6QOOhJPmVx7orK6mCkZ00hAbQi9pUec1FkmE6x1I4C58BUWNwakHmOB51YehjHZWrjIFYNFiwOJ6t5sDdRgVZsBju2nU8s7EgoHGSASkWkTVQLR+V4c8O19lW7A4oDfEA8QdH0YuI40DJHcYNIPXmJIko39nhHCd+/uoRWLvHXqm0gti0pCgdrfea3VmA/vA7MA9iJFvHhWvym5T14kLOrsiwCQSkco3nvqkI04yQfnyYEToEgykTEX3/wBVZh8akEjriZIN0cNRkbeXlNa/KpBIfMXX7FwmCqPIfCtQ/wBlJ68C5MhFlC1o4G/qaAldx2nd89kwodWN9oHZ2FR/KoTd5RkwDomIEnhfcVo1iLn58ERYBF72n1I99eHFwB8+JBNyjcQNIPK3HjNATNYjUTDxgzEI234xOwN6MeWNCgXjM6SerjSSSZsIuLTtagcPiu0UqeBNgBpggkAgg8dwRTVrGJ0kHEAwST2e4EDuA386ATYl8FCh1uqUkAaNMkCSZA7jVG6P4ILMEbyKv2OcspJd1GCQCiCZBsDz3qj5E7pPnNQorxWW9U4pJ4GPuqfDpg096TthSkuD6Sb+I/hFKEptQB+DxPaI/G1WVxMiao6XYX6VcsK+Cn1oCBbdesWJopaah01CkONXCTEzwmhm7KQv6yb9xBIPlEUY+jUUjzPlWYnCkIB4A/GLz5VVxRGbSaGxYJAAkkm1GIFhULphSTEwayisOwGH7SxySgDyBrKOy/SoE847udZW7Zk5YzmYXCVBKRFzwNPOj7yUr0JiFC0VSxVn6HIMrWowhI3O01CltU2NSFkgaDMmwA40xbz0L7CHm4tEJO3Hj6fgDmvSbPS6dCLNg/8AyPM91GdAtClOTuNJHvoDoGOzENABTzYkdnsxECDxjlQq+kLd4fb9q1vo3tvv7N+41V/yh4cFlCx9FUeornLz1qoO1fzja1CX2yniBYk+PvqdXSXDR/Sp9a4SzcimbmC4R7STHiOFCHXz0nwv6VPqKz+c+F/Sp9RXCMQ1pNRRQHe/5z4X9Kn1FWHLc8YWkKStJtvafXyHpXzK2yVbCrf0PxfV9k8ZFAdU6QZ6yELSFiSCN655ljlxSzP3QVzXuXYmoUtOLXKAD5UsKoqVeJ7NKsTiwDQHmIxACx5U5wObwImqRi8XCt68w+NUow2FLPJAKj6JoDo7edDnXn8rid6qWCyjMHPYwmII5qQWx6uaRT7CdB8yWJUhtr9d1Nv8vVXKWXHHeS+5pRfQc5djQtZE8Ld0/wAYpjisT2dBA1HkZ4zJ8eVCZP0NWyuX8UwLXSJJv3qI7+HCrUx0ZbBkqUfQfZXCXbMUefka7uTEjbcAVBjG+I4VcUZU0Poz4k0pznDpDgAhI0C3M6lfwqYu2RyTUYplljaVsXZStHaseHLvrKLwGGAKvL7ayvZ73ORyHLMIXXUI5m/hxq8u4NlZVh0jShCQVaTHaO0xvtSLo0ptltx5Sk69kpkT6V50YcedfWG0LdK7kISVEX3J4DvNUoSjoukpUibkzq4gC/wpT0WSprFqaVZUFJ8QZEfjjXT8ryR5BBeCUGCNJWgrv3JJ4TSnot0NLLzz7q0uK1FKCNR0ySVTqA7UaRbvrdfDZzt6gPHYUYlC2dQ5KiCUEQbjgY5865JmGHU24pChCkkpPl9ldxzHKynF4d9Nplp7/EkgqbJ5lKgQO5Zrl/TJhs4x8oIKdZ9RAV7waUtN/MW9X0Kwg1b8O2XcOCPaTC0/BQpA3g52vVpypfVtMA7aFg+Bdc++smyuZnhZB5g+43H2UpDJNXTE4cao4G33UtXgoJoAPKsLe/GpnBoVbgZohMJvQGZ4uTagNcwxeo1PgX7UnNT4d2KAeOY+1PvycZdh8W8+MSkKS2hKkgrUgSVEGdJE7VRH8RTr8n2EbexiUPNpdRpWdKgSCQkkbd9c8kHKLSdfMqdM687hMoYBIGAbXB0qX1KlA8LqJNAv9MmEJA+XYVu2zLTjgmeEC4jwrMPlLaTbLsKkWvpQriJIlM7SaEyk6MZmPVJbSQrDaQQlKUjq+0IG0idq8i7Cv3Sb9/Ozfe9Ebu9NGFnsYjGOiTZnDlNuABMX2vQ7nSNKUrWcHma0hJ1LelCQkgpJ1Xiyj607GY4j6TuHSIOyuPCQT40qz/MvzPEJcxDLilNwkJWgHvASDKprouyY0vf4J3jI8qxzriEqYywFBHZWt5J1R2SSk6eI9RVrYxeLUkFaG2zxAKTHnqNU/o/mrIwTCFYlpladRu4kKBKnAApBMx2gY4wKNLzS9KRjZVP0VkqVcnZPG/urX9rifFomuRZT8oO7qR5j7EfbS1KyolSiSdpJJ2J2naocE2htWrrXFGI7SXVDvNk7/eedSYTa/wBo4k7VVihBpxSGpvcYYAe15fbWVmAQO1bl9tZXTiQ5hi8pDTSSQCqbmrh0Hz7qcMWm0oBUohR0q1kkKI7SSPopMcr7capnOYBxuUnep+h6VadRBgvJCTBgw0/MHYx/zUyXobQW5eOioSkXVYOGVEyTE3J4k86fZXnmGWpbIUNQWrmFG++k+0O8TVbyj+jc/XV8TQeLycLGqOJIPEGTcEXBr1SdxTOMNy95jh2wguKUNCApZVwASkqk+EV85Z1HWOQdQ1rgjYjUYI8d66YrN32GnEvaX2tBSUuEhatXZCdSfbF7g8JvXMs3UkrWUJKUFSihJM6UkkpTPGBAq4thMteJwaIAS2hNhJCQD4W+FQ4rDwlruQr3uLpd0jzN1t0IQvSNCTEJ3lXMSNhb7ZodWPdWlkBSyoJUHISdy4opuBGxG1ePDwgjtLcJedix8qAexdWXKsMkwXEg/rDvjj32qxfyPlro+fQgd6NSFWMf2e97eNq3rj1JTOf5XkuIxaXFNaAlv2ipWm54JEEk/fVZxiClakq3Bg8q6DmuQlpxTWAxEYZYOorKy4hRlKtISgagYSBeSZE2qnZz0few41qKVokDUkkm8wSCNpBEzcgxMU7yD4JimLEVijUQVW2qtg1NGZaogkgkW4WNCkURgNzUYDm2lLWEi5JAEnjTLDdFMS7HVNBztESCnSkAxJJ28N61yEfneH5F1FjYRI3rtf5ScrZay3EFtASQgxBiCtxKlK8Z91tq8+WbiuBpI4Pj8rcYWEOo0KKQsA6bpV7KhHnUbYrUkm5JJ5m59a2brqrriQPwuBKk6yOz1iEi4urWiBHK4k1Z8t6P4tYQ4yytYCrKSCRKTz5bVnQfK0PtKSsGA6kza+lSF6fAlInnNWHpYx1TKyhS0nSAAlRATAMQNgOJ5xXzp9vjHP3PP/h3WFuOoYMOahcEEEhQNilQJCkkcwQRW57uH8f41XehuPKwtCySqdYJ3M+17/jVlHG8bc++vatzkF5evfy+2srXLkb8TabxzrK2mRxOLhzsEVfsvYPZ7atKENFKLaQVMJJ3H+NXhxrnijvXSMEd/wDtsf7Df4954VjtLaxuhHcdZYpCUlJUZJJPnfj40ewtKAQVCN5Jgd+9U/OHyhpaxugavIXPuv8AHeKQfzutCjvXp7NkWbFx5HGcdEuBv0szkvPK6uzKRoRaOsN9bl+HAdyZ41W0sKdJAgQJUo2SlI3Uo8AKnx2ZIUCb/j8fGnqsMGsG7zLS1LNrnQePdMd3ibb7RmWCCS3ZiEZTlbNMzz9LZQGwFlQmZgBPCCOO8RtfjWmLzlxLSFgJlSSeNoWtNr2sPKTxvQGPyx0pw6QmdCVA3AAJ02ub7GjMXlTimWkwJCDMkcXHDvXHH2TGltZqWV3uNeiuHxGJguKSgHbSmCBw3O8WHKfGrVj+hZWypTT7jZuAqGzBiBKdO3CxkDaKS9HcaEVcMJjW3JHWobtJKyQLRPCDuLEivlzUu8ajEzCblzOJs4rFJOKQ+6vW1oFjABKwiUxFim3gYo3P3CrLgVEqPWJubneAZ4WESbmIEAGZ+mOYJbxS0YdQUFgdY4UCVEbBBULDiY4gXtUGfqJy6T+lTwFpPIQEzHiY4AX+lKPwRdcbR0g239Ckg1vNRit66GiYDY0XgGZXp2kgTykxNDsiUnug/fTBlJAStNiIg8iDY1GU650M6KMowhceKFYjUlTYChKYPYgA3JPC+1F9PMyWvB41M6kQpQ4FP5wEISQb7IWfPbaq90c6YIOAfQ+U/KUJJYcKAtRNygSQfZUTE27Rqu530vxbzfVPFpQeaBcVoCVnQCpPaSQNxy4mvLlg5L4FzV348fL8FvjxKxTvovkK8U+G7pTutR7ISN7ki1pM8h4UiNdP6PZiy6NKCohIScQlADa1tAAOJBCu12oUQACQkxe49FW6uiN0rJsuw7WWOoaddTDyUuIV2ikgkwJKRG3Eca16aZ3h3UOJaeQtUTpSoao8N4rT8qJYOJy/qpnqTbtABrsdT/5OM2vXPHWwnFOBJBAQ4JBMHa4JvFeCf9MxvN/cW7X2Ose0SS0UPsmxnVOoXwBhX6psfv8AKuiqX2VHuFctbq6ZJj9eHIJukaT4X0n0+FeyjFlkyx4X8B9tZQeXOQkd6QfKVVldO6QeVs5E+YrouFP+2x/sN/ju9K5u+a6Kwf8AbY/2G/x3eMVw7V/jYhuLelmL0slsXW52QO76R8h7ze+yrK+iYWz1jqiCqeqbSUghI3cWVbgnZI7zyBPxmC67HNIO3VyrhYFUgd+3/M09ewvV6LglaVKOmyRBWnshJMC09xJ410xR7rBFr9zOM56ptdEcuzpr5OrqnOGqDFiJsQRI8gbVZ2syS9gXSCNSWVpXtYhBE9wPDxgXk15iMjTjcWtC3DDTZ0pCUpIKkgSCFSdJvEQLDxB6LstjD4tKULO6SC4m50kWITABkiZO9tzWc+qeKM5Loag0pNItWIbjRwlIPrWiV3Xfgn96rflGHSpMlKZ6po7A6SQqQJvuIvyoENfPYi36P/6mvo4pVGvH1PLkhcr97FRcaMykqSeMCx8qHxbrgT2lK5cvfFWrFt0rcRwN6kseNvU0YUH1K+0lKrESO+D9lSdKmgnL4AsHU98ST6THeTHAC7BWWGZQD4eU2PhfwoPpmkjAJmQesRvFp1KH6sgTAubEwAmePaZRail1PRgi034HPRUgqMVIKwdg3K0yojmCKb5W1qaWniKT5WqFjyNWTK06XXE8DUexUBYBBKtIBJuABvJsI84orHYbShrrArUWF9XyQUqdQUlPHVpJBG2sG9S4FOjEHuBI8gSL+MVY+lWIHyVlGmSDqB5XM35XNSNu0GB4fIsEcOwpwOoUtpJUtCiRqhO4MgEk7AcDQ2KwQy9TWJwzxcBWUwpI5GZIMKG4IgbmleH6RPtAIBQtCeyApIgAWEEQfU15m2e/KG0oLYRpVqsqUmxFkxb1NTg0CTpT0jXiVNPBKUKbQW0pSOyAm4sSee3dWmd4RKMa6EglIbSpMngtptZJPGCo+6gXcMSEpPCVEctUW8YAppnqJdZVElWDZn9ZLekn/R7q0l/5/cnM1bplleIKXAOCwE+e6ft9aV4ZVHBq6b7X8xesLc0dAwY7Sh9VKE+gP31la5E6FpKuJgnxvPvrK6WZo5fkmWnE4hDQMAmVq+qgXWrxjbvIq9OqT1jhRZEpSjuShKUC/GIiftqh9HseWnzBA1tqQCbATBknl2ac55n7bTRSy4hblkiCFFPNRja0+Z5kkeXtFySguZuPUbZDmCDj0g8UqbSe/wBryFiPMU0xrRQGUndLbgO/Bx4Ta/n323rlGAecS6h2SVJMjlMEbU5T0ixIWVSFAkkJM9md9JFxx9TETXomvgjBcmjlp4t9Sx5Vg+rxisSStYKCAhCJIslN1SBw2E8uFDZZ0eW0844krhxStSFIShIklQghZJIkptEyRbcKWOkj5K+t7QUmEgE9gmZIvMn3Rak7yMQoSp103j2lC4EbAx3VKuCg9vfiKd6l79Dp+BxLrU6FJTq0zJQqZkJMDz25ACACa8xmaKCNS3RAlSlcAkbEwBMwTAjV3AE1QP5w4oACEbAElJlXAk3iTxttawtQmNxuJeTpcXKdyAEpBg3JIEnh6DlXFQklpXBeLN1bt+g+d6cNnZt5X62mDeb3uOOwmwskQRXunSr6WBx9pczPMBN+Z52HsjTQODwCNlIVvFiOUnfupk3lmGN5xInSY0Mq9qyfpiq4Y+fqatgTvTrEH2UNDfcLWb85UJk3NrwJsAKT5xnj+J0h1QITcJAgTxVxJJkySb+lWBeU4XicURCjPVYbZJg367n61j/R/A6UQrG6ipQWAnD9mACJ1ORtOxPfFaj3a2ojsporarSMlwXPH8PoYT6W39pWHKcDzzDj9HCcLfXrprj1M0yu4FULHpVmQqHEK5ge61Rpy3AAj/8AISDywnj9anScPhCEkIx5g27LHxmjlHqhYvxhSl1ClDszCuccweFOc6aCmQQ6CgC08jyI3PdUWL+SKEFGMPkyDQK8LhIj89A3v1R+ArHG+EiOSZXnxJJ5kn1qJIp87gcMr2Xyk/40ge+w99eYvo4sJltQUYuDY/snbyNdljbXAjyRW/ANybABzUNiVWm8RzqfpBgbMwQSlGjusVKHxI8hztD0fxYbbXNlDcQeydr+P43rwuFSQ5cpAJF5EmRA5XrGqkboUtLvw34beVMS5IHuNKArtHbgLbWAFFtO8Kyilp6JYqOtBJtp779qayl/Rlfad/Y/frK2QqD7QNaMYYTUinKxhyFDxoApLN6Pawki4kVo9wo3CvWoAcMgbJA8bmnPSzJi0wkAEEvFPqtQTHl8Km6LY3CNrWrFpSsADQFexMnUSNidonmaddOM0S9hmihQMradYVBUCSsHqykXUCZFuVW2yUkVzLcnIZGrfq8Srv7C8Okb/r0yd6NtlREabu7W/o8U20Byjt7cad5KyteGSp0ALLWKChoU3Gp7DAdhdxZI3+2mz2FlR29p/wD1Y9lX7tWiWUjE9GlIQtQUCkBwE7kDry0tXZmVHTtwoLqTMi11KHZcgGNLY9nYD31cekeG/NMTCtEod7QJBTqxzi5kbVy75If76v8AzXPvrKwwe6I5S5MsAwQ2kwNAshRsm8GY3Vel5yh1Kj1agpB1GFhQKSoyqCAbGl/yU/31f+a599Z8kP8AfV/5rn311UMaVKC8/wAmPivjJ+RacuytgAF9LqlWKtKiEA90QojvonF4bBhPzeGWtUQNSnEpHj2r+FU35If76v8AzXPvrPkh/vq/81z764ywRlLVx8LdeR0U2lX4HjacUieqCGxMwlCbftb++ul5Q87pY1GT1eG195+TvlZ8SdNcVVk6SZOJJJ4lxRJ99di6Pt6EYYJUD8zhUk7yE4R+/dNr1XiindKyJ9CnBBdQFpvPMQZFiCOBBkEd1KsW+to/ONKj6w2+731ecRhmkPkNmQpGpwcEqBCUHxUAqf8Atjnf0tIr5sqxTcUbWVXWWKl5P7r82c0x+KQ42pKE9olPaMWSDJ24khPlNKnGlEdpRUe8k/Grb+UxCW2cOUQkqecClAAEwhEAkbi5qipxSiLkxz+ya9uNtxTR3UsDXCL+9heFxCm1Sn04elG4nN1qTpSNIi8Wn7hSpDoqYLFbcU9zgbtWrZx6owsVo4atAsvQ9Ul79j9+srToZu9+x+/XlaBViusSqtKkS1zoQch2Ug91E5cNZjUhP6ytI9aVMmBFF4B9pKwXkqWjiEmD5XHxoUaP5c6D7OpJI7SCFpv4bedW78qeYBJ1ACA5IUBtofWFJnxRMfeaAy3BZO+62cPjnsM5rR826k6VXHYCiADO3tnej86yN7EvDD4V3CPlKVudop6ooL7pCEwlQ1p6xKf2TetPTyMLVzoHynO1O4YLSSR1ON48W14RfKb7cfKnGNxpQpZUSAFYm5IA7OKZeTM7SNV9joNxxUOdGs4aAQ3gkaAVkJafw6UjWADuEncAmN4FAno3m59rLlmyEmX2JISdSpOr6Rie4RXOUmtl6G6XUbZpmja0OM3VrUps2BHaeW+CQsQRpMkRbyqqDCYeJ6pHshX9Fh/pK0o/s91b08b6K5mQS6wwxIcku4psXcPaV2ArZPZFDYjLilRBxeV6gqdKcU6vTCdKEnQwY07+Ncu8zrkvIOEXzYvOFw1/m27at2WY7NlGQnabbUE9iMOFFKcM25pMKIaZCQYnTKwmTG/Kp3gALYnALACR2X3jZJlW7A9o3Napw6A2kjEYJJV1moKdUgAlQJUk9WSZB4gR312WfJVOK9++hjulf6mM8ryzDPAQnBpJF0lDWsHkQRB8iRRuK6KoSJbbwrn+Hq2gT+ra9VxWHST/AFnLd5/rC+UAf0PCozl6T/1OWnYf1hXD/wDVxrnJ5nK1wXSl68GbShVc/Fmz7TQJCsGAeI6sj3AWrpWR43ssBKSgFvCiIiAWcQ0lMEDZSdp+lXPcKXWxDeOwCRyGKOnn7JbimLWd4tMRjctsQRL6LaSSn+z4aj61q8l7eZkMYxJbRJJUo3UqI1KgXjgIAAHICgMVj8Usw2Utp5nf4H4UItbyrnE5cf8A+of+lRlp4/8AU5env+UT7gmvPHs2Vu5I1HNDH+mKb6y4+W3qCZ2y+Gi4851qUKSNOonSVyNYSYAFgCd+0KRnHII2Phb8RVnXlTKgflGPC0mJQykkGCD7XakSBw4UZjGMuBT1bKVKVEBGpIE7auA8Ir2w7M9NyaX1NP8AqeThGr8I0vwUEIUTITA5CpNChwNWR0NpVdJAgG1wAR60QGG1CRcVxlOuRErKmSa811Y3sCn6oNDLyxP1D5E0U0HFoM6Eru94N/8AkrKYdEstCS7Gq+jlw193fWVvUjJS0mpAsChtVZNUBBerzVzqHVXhVQHrioII3BkeVH4vNkOj51nUrtGQtSU6lKnVpHISAKXTWVlxTLY0GfR7LagJkDrnCI0wE+E376hcznUIU0lVkjtKUqYMk350DWQKmhe2xZKrGjgwwN/oDj93Ctv5Td+jpTsYSkAW23moK9FXRHoLPFvuK3UT7vhUfU0QCK2SRIq1RDdvL+yFSASeNO8JlohMjcIvfjr+4etMstylvTqg3TzJHC8HjRSWSIANpSPTUD7yPSlloUIwKYHZ4Dn+iKuXO1evYMWGie0Rb9VBm4jjRxcUAJ3gT49Qr7UmhMxxaoEA/wBJHKxbaUD76Fo0TgU/o1eqP/aljoIUYUgQSItIg8e+mSXuaj9lTN4UrvpnvIHxNdHBxVtpHLWnwQoDivro91E5etRdbGtEa0zATJuKafyUfqo933Vo3gVJcQoITAWkmybQRcEVjXB819zVPoyZpgKUQoiyG/G6BM1N8mSggpIuYKefePDj3eVB4ll8qAQkRoQLkAAhIB+FFMYQpupQKuJ+wchXHJkilVm9EnsgnSK16sVC6uONDnEnlXFOzLg1uWTIGx2/2f3qyg+jmIJ6yRHs8R/irK6xXAlHL9VZqrNB5H0NZoPI+hruUyayazQrkfQ1mg8j6GgPZryazQrkfQ1mg8j6GgM1V7NeaDyPoazQeR9DQGaqzVWaDyPoazQeR9DQHuqvdda6DyPoazQrkfQ0Axy/NloJBW5BEbk6b2MHh4Uzbzw2+fHDdH+Kf4+cVW9B5H0NZoPI+hrLRpSLJ/LJP9sBt9EW358gY8TUT2Y6hBf5chFhO29gAO+kGg8j6Gs0HkfQ0p9RY2bxWgyh1Mx9LtnafpSN7TRJ6QOj+1bP7B+ykGg8j6Gs0HkfQ0cVLfj9EROth2vpC7+lSPBs/aKiVnjkz1qz4JAFtpE0p0HkfQ1nVnkfQ0UEtl5IWxwvPybwSfIeGxqJeerOw99K+rVyPoazq1cj6GmhECXsxcUfaI7hb30Op1R3Uo+Kia86tXI+hrNCuR9DVoFo6Cbv+Df/AJKyvegqDL8g7N8P+5WVQ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8580" y="-1951033"/>
            <a:ext cx="313372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97" y="1219200"/>
            <a:ext cx="3929030" cy="51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6637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05" tIns="50705" rIns="50705" bIns="50705" anchor="ctr"/>
          <a:lstStyle/>
          <a:p>
            <a:pPr defTabSz="409932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05" tIns="50705" rIns="50705" bIns="50705" anchor="ctr"/>
          <a:lstStyle/>
          <a:p>
            <a:pPr defTabSz="409932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165" tIns="32078" rIns="64165" bIns="32078"/>
          <a:lstStyle/>
          <a:p>
            <a:pPr defTabSz="409932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65" y="1219200"/>
            <a:ext cx="8534549" cy="4054078"/>
          </a:xfrm>
        </p:spPr>
        <p:txBody>
          <a:bodyPr lIns="88712" tIns="50705" rIns="88712" bIns="50705" anchor="t"/>
          <a:lstStyle/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the </a:t>
            </a: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two categories of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airspace. </a:t>
            </a: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within </a:t>
            </a: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these two categories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the </a:t>
            </a: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four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types of airspace. </a:t>
            </a: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Explain the </a:t>
            </a: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dimensions of various classes of airspace.</a:t>
            </a: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b="1" u="sng" dirty="0" smtClean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u="sng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EQ</a:t>
            </a:r>
            <a:r>
              <a:rPr lang="en-US" sz="28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: </a:t>
            </a:r>
            <a:endParaRPr lang="en-US" sz="20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8868" lvl="1" indent="-153720" defTabSz="912320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0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8868" lvl="1" indent="-153720" defTabSz="912320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0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importance of Aeronautical Knowledge for the student pilot learning to fly.</a:t>
            </a:r>
            <a:endParaRPr lang="en-US" sz="2000" b="1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70" y="274588"/>
            <a:ext cx="8229823" cy="1143000"/>
          </a:xfrm>
        </p:spPr>
        <p:txBody>
          <a:bodyPr lIns="88712" tIns="50705" rIns="88712" bIns="50705"/>
          <a:lstStyle/>
          <a:p>
            <a:pPr algn="l" defTabSz="912320" eaLnBrk="1">
              <a:defRPr/>
            </a:pPr>
            <a:r>
              <a:rPr lang="en-U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332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Introduction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77" y="1066800"/>
            <a:ext cx="9124123" cy="2246583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two categories of airspace are: regulatory </a:t>
            </a:r>
            <a:r>
              <a:rPr lang="en-US" sz="2800" b="1" dirty="0" smtClean="0">
                <a:solidFill>
                  <a:srgbClr val="FF0000"/>
                </a:solidFill>
              </a:rPr>
              <a:t>and Non- regulatory.</a:t>
            </a: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/>
              <a:t>Within </a:t>
            </a:r>
            <a:r>
              <a:rPr lang="en-US" sz="2800" b="1" dirty="0"/>
              <a:t>these two categories </a:t>
            </a:r>
            <a:r>
              <a:rPr lang="en-US" sz="2800" b="1" dirty="0">
                <a:solidFill>
                  <a:srgbClr val="FF0000"/>
                </a:solidFill>
              </a:rPr>
              <a:t>there are </a:t>
            </a:r>
            <a:r>
              <a:rPr lang="en-US" sz="2800" b="1" dirty="0" smtClean="0">
                <a:solidFill>
                  <a:srgbClr val="FF0000"/>
                </a:solidFill>
              </a:rPr>
              <a:t>four types</a:t>
            </a:r>
            <a:r>
              <a:rPr lang="en-US" sz="2800" b="1" dirty="0">
                <a:solidFill>
                  <a:srgbClr val="FF0000"/>
                </a:solidFill>
              </a:rPr>
              <a:t>: controlled, uncontrolled, special use, and </a:t>
            </a:r>
            <a:r>
              <a:rPr lang="en-US" sz="2800" b="1" dirty="0" smtClean="0">
                <a:solidFill>
                  <a:srgbClr val="FF0000"/>
                </a:solidFill>
              </a:rPr>
              <a:t>other airspace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99195"/>
            <a:ext cx="7580509" cy="302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75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Controlled Airspace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77" y="1066800"/>
            <a:ext cx="9124123" cy="3539245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/>
              <a:t>Controlled airspace is a generic term that covers the different </a:t>
            </a:r>
            <a:r>
              <a:rPr lang="en-US" sz="2800" b="1" dirty="0" smtClean="0"/>
              <a:t>classifications of </a:t>
            </a:r>
            <a:r>
              <a:rPr lang="en-US" sz="2800" b="1" dirty="0"/>
              <a:t>airspace </a:t>
            </a:r>
            <a:endParaRPr lang="en-US" sz="2800" b="1" dirty="0" smtClean="0"/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Controlled </a:t>
            </a:r>
            <a:r>
              <a:rPr lang="en-US" sz="2800" b="1" dirty="0">
                <a:solidFill>
                  <a:srgbClr val="FF0000"/>
                </a:solidFill>
              </a:rPr>
              <a:t>airspace consists of:</a:t>
            </a:r>
          </a:p>
          <a:p>
            <a:pPr marL="798519" lvl="1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Class </a:t>
            </a:r>
            <a:r>
              <a:rPr lang="en-US" sz="2800" b="1" dirty="0">
                <a:solidFill>
                  <a:srgbClr val="FF0000"/>
                </a:solidFill>
              </a:rPr>
              <a:t>A</a:t>
            </a:r>
          </a:p>
          <a:p>
            <a:pPr marL="798519" lvl="1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Class </a:t>
            </a:r>
            <a:r>
              <a:rPr lang="en-US" sz="2800" b="1" dirty="0">
                <a:solidFill>
                  <a:srgbClr val="FF0000"/>
                </a:solidFill>
              </a:rPr>
              <a:t>B</a:t>
            </a:r>
          </a:p>
          <a:p>
            <a:pPr marL="798519" lvl="1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Class </a:t>
            </a:r>
            <a:r>
              <a:rPr lang="en-US" sz="2800" b="1" dirty="0">
                <a:solidFill>
                  <a:srgbClr val="FF0000"/>
                </a:solidFill>
              </a:rPr>
              <a:t>C</a:t>
            </a:r>
          </a:p>
          <a:p>
            <a:pPr marL="798519" lvl="1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Class </a:t>
            </a:r>
            <a:r>
              <a:rPr lang="en-US" sz="2800" b="1" dirty="0">
                <a:solidFill>
                  <a:srgbClr val="FF0000"/>
                </a:solidFill>
              </a:rPr>
              <a:t>D</a:t>
            </a:r>
          </a:p>
          <a:p>
            <a:pPr marL="798519" lvl="1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Class 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07" y="4038600"/>
            <a:ext cx="632449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22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Class A Airspace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77" y="1066800"/>
            <a:ext cx="9124123" cy="1815696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Airspace </a:t>
            </a:r>
            <a:r>
              <a:rPr lang="en-US" sz="2800" b="1" dirty="0">
                <a:solidFill>
                  <a:srgbClr val="FF0000"/>
                </a:solidFill>
              </a:rPr>
              <a:t>from 18,000 feet mean sea level (MSL) up to and including flight level (FL) 600,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All </a:t>
            </a:r>
            <a:r>
              <a:rPr lang="en-US" sz="2800" b="1" dirty="0">
                <a:solidFill>
                  <a:srgbClr val="FF0000"/>
                </a:solidFill>
              </a:rPr>
              <a:t>operation in Class A airspace is </a:t>
            </a:r>
            <a:r>
              <a:rPr lang="en-US" sz="2800" b="1" dirty="0"/>
              <a:t>conducted under instrument flight rules</a:t>
            </a:r>
            <a:r>
              <a:rPr lang="en-US" sz="2800" b="1" dirty="0">
                <a:solidFill>
                  <a:srgbClr val="FF0000"/>
                </a:solidFill>
              </a:rPr>
              <a:t> (IFR</a:t>
            </a:r>
            <a:r>
              <a:rPr lang="en-US" sz="2800" b="1" dirty="0" smtClean="0">
                <a:solidFill>
                  <a:srgbClr val="FF0000"/>
                </a:solidFill>
              </a:rPr>
              <a:t>).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45325"/>
            <a:ext cx="8037709" cy="320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4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Class B Airspace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77" y="1066800"/>
            <a:ext cx="9124123" cy="3108357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Airspace </a:t>
            </a:r>
            <a:r>
              <a:rPr lang="en-US" sz="2800" b="1" dirty="0">
                <a:solidFill>
                  <a:srgbClr val="FF0000"/>
                </a:solidFill>
              </a:rPr>
              <a:t>from the surface to 10,000 feet MSL surrounding the nation’s busiest airports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/>
              <a:t>Class </a:t>
            </a:r>
            <a:r>
              <a:rPr lang="en-US" sz="2800" b="1" dirty="0"/>
              <a:t>B airspace areas resemble upside-down wedding </a:t>
            </a:r>
            <a:r>
              <a:rPr lang="en-US" sz="2800" b="1" dirty="0" smtClean="0"/>
              <a:t>cakes </a:t>
            </a: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ATC </a:t>
            </a:r>
            <a:r>
              <a:rPr lang="en-US" sz="2800" b="1" dirty="0">
                <a:solidFill>
                  <a:srgbClr val="FF0000"/>
                </a:solidFill>
              </a:rPr>
              <a:t>clearance is required for all aircraft to operate in the area, </a:t>
            </a:r>
            <a:r>
              <a:rPr lang="en-US" sz="2800" b="1" dirty="0"/>
              <a:t>and all aircraft that are so cleared receive separation services within the airspace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33875"/>
            <a:ext cx="5751709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64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pPr algn="ctr" defTabSz="409215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pPr algn="ctr" defTabSz="409215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25" tIns="32111" rIns="64225" bIns="32111"/>
          <a:lstStyle/>
          <a:p>
            <a:pPr algn="ctr" defTabSz="409215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14" y="685353"/>
            <a:ext cx="8786813" cy="5866805"/>
          </a:xfrm>
        </p:spPr>
        <p:txBody>
          <a:bodyPr lIns="88802" tIns="50750" rIns="88802" bIns="50750" anchor="t"/>
          <a:lstStyle/>
          <a:p>
            <a:pPr marL="549713" indent="-472775" defTabSz="91320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tx1"/>
                </a:solidFill>
              </a:rPr>
              <a:t>What is a METAR and how often are they issued?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Describe PIREPs and what information can pilots confirm? 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are the two methods upper air observations can be made?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Describe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the good rule of thumb is for pilots with respect to flying when thunderstorms are present. 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Name the four type of weather observations.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51" y="0"/>
            <a:ext cx="8229823" cy="837158"/>
          </a:xfrm>
        </p:spPr>
        <p:txBody>
          <a:bodyPr lIns="88802" tIns="50750" rIns="88802" bIns="50750"/>
          <a:lstStyle/>
          <a:p>
            <a:pPr algn="l" defTabSz="913208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4/23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69633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Class C Airspace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77" y="1066800"/>
            <a:ext cx="9124123" cy="4401019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Surface </a:t>
            </a:r>
            <a:r>
              <a:rPr lang="en-US" sz="2800" b="1" dirty="0">
                <a:solidFill>
                  <a:srgbClr val="FF0000"/>
                </a:solidFill>
              </a:rPr>
              <a:t>to 4,000 feet </a:t>
            </a:r>
            <a:r>
              <a:rPr lang="en-US" sz="2800" b="1" dirty="0"/>
              <a:t>above the airport elevation </a:t>
            </a:r>
            <a:r>
              <a:rPr lang="en-US" sz="2800" b="1" dirty="0" smtClean="0"/>
              <a:t>surrounding </a:t>
            </a:r>
            <a:r>
              <a:rPr lang="en-US" sz="2800" b="1" dirty="0"/>
              <a:t>those airports that have an operational control tower, are serviced by a radar approach control, and have a certain number of IFR operations or passenger enplanements. </a:t>
            </a:r>
            <a:endParaRPr lang="en-US" sz="2800" b="1" dirty="0" smtClean="0"/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Airspace </a:t>
            </a:r>
            <a:r>
              <a:rPr lang="en-US" sz="2800" b="1" dirty="0">
                <a:solidFill>
                  <a:srgbClr val="FF0000"/>
                </a:solidFill>
              </a:rPr>
              <a:t>usually consists of a surface area with a five NM radius, an outer circle with a ten NM radius that extends from 1,200 feet to 4,000 feet </a:t>
            </a:r>
            <a:r>
              <a:rPr lang="en-US" sz="2800" b="1" dirty="0"/>
              <a:t>above the airport elevation, and an outer area. </a:t>
            </a:r>
            <a:endParaRPr lang="en-US" sz="2800" b="1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83590"/>
            <a:ext cx="3694309" cy="147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29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Class C Airspace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77" y="1066800"/>
            <a:ext cx="9124123" cy="2246583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Each </a:t>
            </a:r>
            <a:r>
              <a:rPr lang="en-US" sz="2800" b="1" dirty="0">
                <a:solidFill>
                  <a:srgbClr val="FF0000"/>
                </a:solidFill>
              </a:rPr>
              <a:t>aircraft must establish two-way radio communications with the ATC facility </a:t>
            </a:r>
            <a:r>
              <a:rPr lang="en-US" sz="2800" b="1" dirty="0"/>
              <a:t>providing air traffic services</a:t>
            </a:r>
            <a:r>
              <a:rPr lang="en-US" sz="2800" b="1" dirty="0">
                <a:solidFill>
                  <a:srgbClr val="FF0000"/>
                </a:solidFill>
              </a:rPr>
              <a:t> prior to entering the airspace </a:t>
            </a:r>
            <a:r>
              <a:rPr lang="en-US" sz="2800" b="1" dirty="0"/>
              <a:t>and thereafter maintain those communications while within the airspace</a:t>
            </a:r>
            <a:r>
              <a:rPr lang="en-US" sz="2800" b="1" dirty="0" smtClean="0"/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29075"/>
            <a:ext cx="5751709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03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Class D Airspace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77" y="1066800"/>
            <a:ext cx="9124123" cy="3539245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Surface </a:t>
            </a:r>
            <a:r>
              <a:rPr lang="en-US" sz="2800" b="1" dirty="0">
                <a:solidFill>
                  <a:srgbClr val="FF0000"/>
                </a:solidFill>
              </a:rPr>
              <a:t>to 2,500 feet above the airport </a:t>
            </a:r>
            <a:r>
              <a:rPr lang="en-US" sz="2800" b="1" dirty="0"/>
              <a:t>elevation (charted in MSL) surrounding those airports that have an operational control tower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 </a:t>
            </a: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Aircraft </a:t>
            </a:r>
            <a:r>
              <a:rPr lang="en-US" sz="2800" b="1" dirty="0">
                <a:solidFill>
                  <a:srgbClr val="FF0000"/>
                </a:solidFill>
              </a:rPr>
              <a:t>must establish </a:t>
            </a:r>
            <a:r>
              <a:rPr lang="en-US" sz="2800" b="1" dirty="0"/>
              <a:t>two-way radio </a:t>
            </a:r>
            <a:r>
              <a:rPr lang="en-US" sz="2800" b="1" dirty="0">
                <a:solidFill>
                  <a:srgbClr val="FF0000"/>
                </a:solidFill>
              </a:rPr>
              <a:t>communications with the ATC facility </a:t>
            </a:r>
            <a:r>
              <a:rPr lang="en-US" sz="2800" b="1" dirty="0" smtClean="0"/>
              <a:t>and </a:t>
            </a:r>
            <a:r>
              <a:rPr lang="en-US" sz="2800" b="1" dirty="0"/>
              <a:t>thereafter maintain those communications while in the airspace.</a:t>
            </a:r>
            <a:endParaRPr lang="en-US" sz="2800" b="1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33875"/>
            <a:ext cx="5751709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75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Class E Airspace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77" y="1066800"/>
            <a:ext cx="9124123" cy="2677470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Airspace </a:t>
            </a:r>
            <a:r>
              <a:rPr lang="en-US" sz="2800" b="1" dirty="0">
                <a:solidFill>
                  <a:srgbClr val="FF0000"/>
                </a:solidFill>
              </a:rPr>
              <a:t>extends upward from either the surface </a:t>
            </a:r>
            <a:r>
              <a:rPr lang="en-US" sz="2800" b="1" dirty="0"/>
              <a:t>or a designated altitude to </a:t>
            </a:r>
            <a:r>
              <a:rPr lang="en-US" sz="2800" b="1" dirty="0" smtClean="0"/>
              <a:t>the overlying </a:t>
            </a:r>
            <a:r>
              <a:rPr lang="en-US" sz="2800" b="1" dirty="0"/>
              <a:t>or adjacent controlled airspace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 </a:t>
            </a: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Beginning </a:t>
            </a:r>
            <a:r>
              <a:rPr lang="en-US" sz="2800" b="1" dirty="0">
                <a:solidFill>
                  <a:srgbClr val="FF0000"/>
                </a:solidFill>
              </a:rPr>
              <a:t>at either 700 or 1,200 feet above ground level (AGL) </a:t>
            </a:r>
            <a:r>
              <a:rPr lang="en-US" sz="2800" b="1" dirty="0" smtClean="0">
                <a:solidFill>
                  <a:srgbClr val="FF0000"/>
                </a:solidFill>
              </a:rPr>
              <a:t>below </a:t>
            </a:r>
            <a:r>
              <a:rPr lang="en-US" sz="2800" b="1" dirty="0">
                <a:solidFill>
                  <a:srgbClr val="FF0000"/>
                </a:solidFill>
              </a:rPr>
              <a:t>18,000 feet MSL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29075"/>
            <a:ext cx="5751709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81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Uncontrolled Airspace – Class G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77" y="1066800"/>
            <a:ext cx="9124123" cy="3539245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Class </a:t>
            </a:r>
            <a:r>
              <a:rPr lang="en-US" sz="2800" b="1" dirty="0">
                <a:solidFill>
                  <a:srgbClr val="FF0000"/>
                </a:solidFill>
              </a:rPr>
              <a:t>G </a:t>
            </a:r>
            <a:r>
              <a:rPr lang="en-US" sz="2800" b="1" dirty="0"/>
              <a:t>airspace is the portion of the airspace that has not been designated as Class A, B, C, D, or E. </a:t>
            </a: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/>
              <a:t>Therefore </a:t>
            </a:r>
            <a:r>
              <a:rPr lang="en-US" sz="2800" b="1" dirty="0"/>
              <a:t>designated </a:t>
            </a:r>
            <a:r>
              <a:rPr lang="en-US" sz="2800" b="1" dirty="0">
                <a:solidFill>
                  <a:srgbClr val="FF0000"/>
                </a:solidFill>
              </a:rPr>
              <a:t>uncontrolled airspace.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/>
              <a:t>Pilots </a:t>
            </a:r>
            <a:r>
              <a:rPr lang="en-US" sz="2800" b="1" dirty="0"/>
              <a:t>should remember </a:t>
            </a:r>
            <a:r>
              <a:rPr lang="en-US" sz="2800" b="1" dirty="0">
                <a:solidFill>
                  <a:srgbClr val="FF0000"/>
                </a:solidFill>
              </a:rPr>
              <a:t>there are visual flight rules (VFR) minimums which apply to Class G airspace.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10075"/>
            <a:ext cx="5751709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03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9" y="1752611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46967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2nd Quarter Requirements</a:t>
            </a:r>
            <a:br>
              <a:rPr lang="en-US" sz="4000" b="1" dirty="0" smtClean="0"/>
            </a:br>
            <a:r>
              <a:rPr lang="en-US" sz="4000" b="1" dirty="0" smtClean="0"/>
              <a:t>(3 weeks – May 18)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295400"/>
            <a:ext cx="9067800" cy="5632150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All students will complete the following: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Take notes - All in class quizzes and tests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Private Pilot Syllabus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Lessons 1 – 5 (Taxiing through Air Traffic Control)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Must pass written with 80%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Successfully complete 3 times on small </a:t>
            </a:r>
            <a:r>
              <a:rPr lang="en-US" sz="2400" b="1" dirty="0" err="1" smtClean="0">
                <a:solidFill>
                  <a:srgbClr val="FF0000"/>
                </a:solidFill>
              </a:rPr>
              <a:t>sim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Successfully complete 1 time on Main </a:t>
            </a:r>
            <a:r>
              <a:rPr lang="en-US" sz="2400" b="1" dirty="0" err="1" smtClean="0">
                <a:solidFill>
                  <a:srgbClr val="FF0000"/>
                </a:solidFill>
              </a:rPr>
              <a:t>sim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Complete ERAU Aviation 101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3 quizzes and 1 test 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Student will receive zero points for all incomplete work – NO make-up / extra credit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endParaRPr lang="en-US" sz="2400" b="1" dirty="0">
              <a:solidFill>
                <a:srgbClr val="FF0000"/>
              </a:solidFill>
            </a:endParaRPr>
          </a:p>
          <a:p>
            <a:pPr marL="342328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NOTE: All unfinished Student Pilot and ERAU must be complete prior to starting Private Pilot and last 3 quizzes and test for ERAU.</a:t>
            </a:r>
          </a:p>
        </p:txBody>
      </p:sp>
    </p:spTree>
    <p:extLst>
      <p:ext uri="{BB962C8B-B14F-4D97-AF65-F5344CB8AC3E}">
        <p14:creationId xmlns:p14="http://schemas.microsoft.com/office/powerpoint/2010/main" val="99383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Special Use Airspace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77" y="1066800"/>
            <a:ext cx="9124123" cy="4831906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/>
              <a:t>Designation </a:t>
            </a:r>
            <a:r>
              <a:rPr lang="en-US" sz="2800" b="1" dirty="0"/>
              <a:t>for airspace in which certain activities must be confined, or where limitations may be imposed on aircraft operations that are not part of those activities. </a:t>
            </a:r>
            <a:endParaRPr lang="en-US" sz="2800" b="1" dirty="0" smtClean="0"/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Special use airspace usually consists of:</a:t>
            </a:r>
          </a:p>
          <a:p>
            <a:pPr marL="798519" lvl="1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Prohibited </a:t>
            </a:r>
            <a:r>
              <a:rPr lang="en-US" sz="2800" b="1" dirty="0">
                <a:solidFill>
                  <a:srgbClr val="FF0000"/>
                </a:solidFill>
              </a:rPr>
              <a:t>areas</a:t>
            </a:r>
          </a:p>
          <a:p>
            <a:pPr marL="798519" lvl="1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Restricted </a:t>
            </a:r>
            <a:r>
              <a:rPr lang="en-US" sz="2800" b="1" dirty="0">
                <a:solidFill>
                  <a:srgbClr val="FF0000"/>
                </a:solidFill>
              </a:rPr>
              <a:t>areas</a:t>
            </a:r>
          </a:p>
          <a:p>
            <a:pPr marL="798519" lvl="1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Warning </a:t>
            </a:r>
            <a:r>
              <a:rPr lang="en-US" sz="2800" b="1" dirty="0">
                <a:solidFill>
                  <a:srgbClr val="FF0000"/>
                </a:solidFill>
              </a:rPr>
              <a:t>areas</a:t>
            </a:r>
          </a:p>
          <a:p>
            <a:pPr marL="798519" lvl="1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Military </a:t>
            </a:r>
            <a:r>
              <a:rPr lang="en-US" sz="2800" b="1" dirty="0">
                <a:solidFill>
                  <a:srgbClr val="FF0000"/>
                </a:solidFill>
              </a:rPr>
              <a:t>operation areas (MOAs)</a:t>
            </a:r>
          </a:p>
          <a:p>
            <a:pPr marL="798519" lvl="1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Alert areas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0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Prohibited Areas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77" y="1066800"/>
            <a:ext cx="9124123" cy="2246583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/>
              <a:t>Contain </a:t>
            </a:r>
            <a:r>
              <a:rPr lang="en-US" sz="2800" b="1" dirty="0"/>
              <a:t>airspace of defined dimensions within which the flight of aircraft is prohibited. </a:t>
            </a:r>
            <a:endParaRPr lang="en-US" sz="2800" b="1" dirty="0" smtClean="0"/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E</a:t>
            </a:r>
            <a:r>
              <a:rPr lang="en-US" sz="2800" b="1" dirty="0" smtClean="0">
                <a:solidFill>
                  <a:srgbClr val="FF0000"/>
                </a:solidFill>
              </a:rPr>
              <a:t>stablished </a:t>
            </a:r>
            <a:r>
              <a:rPr lang="en-US" sz="2800" b="1" dirty="0">
                <a:solidFill>
                  <a:srgbClr val="FF0000"/>
                </a:solidFill>
              </a:rPr>
              <a:t>for security or other reasons associated with the national welfare.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/>
              <a:t>These </a:t>
            </a:r>
            <a:r>
              <a:rPr lang="en-US" sz="2800" b="1" dirty="0"/>
              <a:t>areas </a:t>
            </a:r>
            <a:r>
              <a:rPr lang="en-US" sz="2800" b="1" dirty="0" smtClean="0"/>
              <a:t>are </a:t>
            </a:r>
            <a:r>
              <a:rPr lang="en-US" sz="2800" b="1" dirty="0">
                <a:solidFill>
                  <a:srgbClr val="FF0000"/>
                </a:solidFill>
              </a:rPr>
              <a:t>depicted on aeronautical charts. 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309" y="3596604"/>
            <a:ext cx="4951697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84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Restricted Areas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77" y="1066800"/>
            <a:ext cx="9124123" cy="2677470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/>
              <a:t>Areas </a:t>
            </a:r>
            <a:r>
              <a:rPr lang="en-US" sz="2800" b="1" dirty="0"/>
              <a:t>where operations are hazardous to nonparticipating aircraft and contain airspace within which the flight of aircraft, while not wholly prohibited, is subject to restrictions. </a:t>
            </a:r>
            <a:endParaRPr lang="en-US" sz="2800" b="1" dirty="0" smtClean="0"/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Restricted </a:t>
            </a:r>
            <a:r>
              <a:rPr lang="en-US" sz="2800" b="1" dirty="0">
                <a:solidFill>
                  <a:srgbClr val="FF0000"/>
                </a:solidFill>
              </a:rPr>
              <a:t>areas denote the existence of unusual, often invisible, hazards to aircraft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3809110"/>
            <a:ext cx="3562350" cy="289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33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/>
              <a:t>Aviation Routine Weather Report (METAR)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600200"/>
            <a:ext cx="8514522" cy="2677470"/>
          </a:xfrm>
          <a:prstGeom prst="rect">
            <a:avLst/>
          </a:prstGeom>
          <a:noFill/>
        </p:spPr>
        <p:txBody>
          <a:bodyPr wrap="square" lIns="91236" tIns="45619" rIns="91236" bIns="45619" rtlCol="0">
            <a:spAutoFit/>
          </a:bodyPr>
          <a:lstStyle/>
          <a:p>
            <a:pPr marL="342173" indent="-342173" defTabSz="912386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A METAR is </a:t>
            </a:r>
            <a:r>
              <a:rPr lang="en-US" sz="2800" b="1" dirty="0">
                <a:solidFill>
                  <a:srgbClr val="000000"/>
                </a:solidFill>
              </a:rPr>
              <a:t>an observation of </a:t>
            </a:r>
            <a:r>
              <a:rPr lang="en-US" sz="2800" b="1" dirty="0">
                <a:solidFill>
                  <a:srgbClr val="FF0000"/>
                </a:solidFill>
              </a:rPr>
              <a:t>current surface weather </a:t>
            </a:r>
            <a:r>
              <a:rPr lang="en-US" sz="2800" b="1" dirty="0">
                <a:solidFill>
                  <a:srgbClr val="000000"/>
                </a:solidFill>
              </a:rPr>
              <a:t>reported in a standard international format. </a:t>
            </a:r>
          </a:p>
          <a:p>
            <a:pPr marL="342173" indent="-342173" defTabSz="912386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173" indent="-342173" defTabSz="912386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METARS are issued hourly </a:t>
            </a:r>
            <a:r>
              <a:rPr lang="en-US" sz="2800" b="1" dirty="0">
                <a:solidFill>
                  <a:srgbClr val="000000"/>
                </a:solidFill>
              </a:rPr>
              <a:t>unless significant weather changes have occurred.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050" y="4495800"/>
            <a:ext cx="4791075" cy="215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94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Restricted Areas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77" y="1066800"/>
            <a:ext cx="9124123" cy="2677470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Penetration </a:t>
            </a:r>
            <a:r>
              <a:rPr lang="en-US" sz="2800" b="1" dirty="0">
                <a:solidFill>
                  <a:srgbClr val="FF0000"/>
                </a:solidFill>
              </a:rPr>
              <a:t>of restricted areas without authorization from the using or controlling agency may be extremely hazardous to the aircraft and its occupants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Restricted areas are charted with an “R” followed by a </a:t>
            </a:r>
            <a:r>
              <a:rPr lang="en-US" sz="2800" b="1" dirty="0" smtClean="0">
                <a:solidFill>
                  <a:srgbClr val="FF0000"/>
                </a:solidFill>
              </a:rPr>
              <a:t>number.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38" y="3555119"/>
            <a:ext cx="3781012" cy="307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83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Warning Areas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77" y="1066800"/>
            <a:ext cx="9124123" cy="3539245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/>
              <a:t>Similar </a:t>
            </a:r>
            <a:r>
              <a:rPr lang="en-US" sz="2800" b="1" dirty="0"/>
              <a:t>in nature to restricted areas; however, the United States government does not have sole jurisdiction over the airspace</a:t>
            </a:r>
            <a:r>
              <a:rPr lang="en-US" sz="2800" b="1" dirty="0">
                <a:solidFill>
                  <a:srgbClr val="FF0000"/>
                </a:solidFill>
              </a:rPr>
              <a:t>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Extending </a:t>
            </a:r>
            <a:r>
              <a:rPr lang="en-US" sz="2800" b="1" dirty="0">
                <a:solidFill>
                  <a:srgbClr val="FF0000"/>
                </a:solidFill>
              </a:rPr>
              <a:t>from 12 NM outward from the coast of the United States, containing activity that may be hazardous to nonparticipating aircraft.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Airspace </a:t>
            </a:r>
            <a:r>
              <a:rPr lang="en-US" sz="2800" b="1" dirty="0">
                <a:solidFill>
                  <a:srgbClr val="FF0000"/>
                </a:solidFill>
              </a:rPr>
              <a:t>is designated with a “W” followed by a number </a:t>
            </a:r>
            <a:r>
              <a:rPr lang="en-US" sz="2800" b="1" dirty="0"/>
              <a:t>(e.g., W-237). 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84" y="4267200"/>
            <a:ext cx="3688781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22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Military Operation Areas (MOAs)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77" y="1066800"/>
            <a:ext cx="9124123" cy="2677470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Purpose </a:t>
            </a:r>
            <a:r>
              <a:rPr lang="en-US" sz="2800" b="1" dirty="0">
                <a:solidFill>
                  <a:srgbClr val="FF0000"/>
                </a:solidFill>
              </a:rPr>
              <a:t>of separating certain military training activities from IFR traffic.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/>
              <a:t>Whenever </a:t>
            </a:r>
            <a:r>
              <a:rPr lang="en-US" sz="2800" b="1" dirty="0"/>
              <a:t>an MOA is being </a:t>
            </a:r>
            <a:r>
              <a:rPr lang="en-US" sz="2800" b="1" dirty="0" smtClean="0"/>
              <a:t>used ATC </a:t>
            </a:r>
            <a:r>
              <a:rPr lang="en-US" sz="2800" b="1" dirty="0"/>
              <a:t>reroutes or restricts nonparticipating IFR traffic. </a:t>
            </a:r>
            <a:endParaRPr lang="en-US" sz="2800" b="1" dirty="0" smtClean="0"/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/>
              <a:t>MOAs </a:t>
            </a:r>
            <a:r>
              <a:rPr lang="en-US" sz="2800" b="1" dirty="0"/>
              <a:t>are depicted on </a:t>
            </a:r>
            <a:r>
              <a:rPr lang="en-US" sz="2800" b="1" dirty="0" smtClean="0"/>
              <a:t>sectional and </a:t>
            </a:r>
            <a:r>
              <a:rPr lang="en-US" sz="2800" b="1" dirty="0"/>
              <a:t>en route low altitude </a:t>
            </a:r>
            <a:r>
              <a:rPr lang="en-US" sz="2800" b="1" dirty="0" smtClean="0"/>
              <a:t>charts.</a:t>
            </a:r>
            <a:endParaRPr lang="en-US" sz="2800" b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744270"/>
            <a:ext cx="4191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30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Alert Areas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77" y="1066800"/>
            <a:ext cx="9124123" cy="2677470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/>
              <a:t>Depicted </a:t>
            </a:r>
            <a:r>
              <a:rPr lang="en-US" sz="2800" b="1" dirty="0"/>
              <a:t>on aeronautical charts with an “A” followed by a number (e.g., A-211) to inform nonparticipating pilots of areas that may </a:t>
            </a:r>
            <a:r>
              <a:rPr lang="en-US" sz="2800" b="1" dirty="0">
                <a:solidFill>
                  <a:srgbClr val="FF0000"/>
                </a:solidFill>
              </a:rPr>
              <a:t>contain a high volume of pilot training or an unusual type of aerial activity.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Pilots </a:t>
            </a:r>
            <a:r>
              <a:rPr lang="en-US" sz="2800" b="1" dirty="0">
                <a:solidFill>
                  <a:srgbClr val="FF0000"/>
                </a:solidFill>
              </a:rPr>
              <a:t>should exercise caution in alert areas. 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48357"/>
            <a:ext cx="5067300" cy="270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30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Other Airspace Areas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5169" y="1179678"/>
            <a:ext cx="9124123" cy="1384809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/>
              <a:t>Military </a:t>
            </a:r>
            <a:r>
              <a:rPr lang="en-US" sz="2800" b="1" dirty="0"/>
              <a:t>training route (MTR</a:t>
            </a:r>
            <a:r>
              <a:rPr lang="en-US" sz="2800" b="1" dirty="0" smtClean="0"/>
              <a:t>)</a:t>
            </a:r>
          </a:p>
          <a:p>
            <a:endParaRPr lang="en-US" sz="2800" b="1" dirty="0"/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/>
              <a:t>T</a:t>
            </a:r>
            <a:r>
              <a:rPr lang="en-US" sz="2800" b="1" dirty="0" smtClean="0"/>
              <a:t>emporary </a:t>
            </a:r>
            <a:r>
              <a:rPr lang="en-US" sz="2800" b="1" dirty="0"/>
              <a:t>flight restriction (</a:t>
            </a:r>
            <a:r>
              <a:rPr lang="en-US" sz="2800" b="1" dirty="0" smtClean="0"/>
              <a:t>TFR</a:t>
            </a:r>
            <a:r>
              <a:rPr lang="en-US" sz="2800" b="1" dirty="0"/>
              <a:t>)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81400"/>
            <a:ext cx="4404558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92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Military Training Routes (MTRs)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5169" y="1179678"/>
            <a:ext cx="9124123" cy="1815696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Routes </a:t>
            </a:r>
            <a:r>
              <a:rPr lang="en-US" sz="2800" b="1" dirty="0">
                <a:solidFill>
                  <a:srgbClr val="FF0000"/>
                </a:solidFill>
              </a:rPr>
              <a:t>used by military aircraft to maintain proficiency in tactical flying.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/>
              <a:t>Usually </a:t>
            </a:r>
            <a:r>
              <a:rPr lang="en-US" sz="2800" b="1" dirty="0"/>
              <a:t>established below 10,000 feet MSL for operations at speeds in excess of 250 knots. 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182" y="3429000"/>
            <a:ext cx="5124895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30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Temporary Flight Restrictions (TFR)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5169" y="1179678"/>
            <a:ext cx="9124123" cy="4401019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A flight data center (FDC) Notice to Airmen (NOTAM) is issued to designate a TFR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/>
              <a:t>The </a:t>
            </a:r>
            <a:r>
              <a:rPr lang="en-US" sz="2800" b="1" dirty="0"/>
              <a:t>NOTAM begins with the phrase “FLIGHT RESTRICTIONS” followed by the location of the temporary restriction, effective time period, area defined in statute miles, and altitudes affected. </a:t>
            </a:r>
            <a:endParaRPr lang="en-US" sz="2800" b="1" dirty="0" smtClean="0"/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 smtClean="0"/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/>
              <a:t>The </a:t>
            </a:r>
            <a:r>
              <a:rPr lang="en-US" sz="2800" b="1" dirty="0"/>
              <a:t>pilot should check the NOTAMs as part of flight planning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7048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Temporary Flight Restrictions (TFR)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5169" y="1179678"/>
            <a:ext cx="9124123" cy="4401019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Some </a:t>
            </a:r>
            <a:r>
              <a:rPr lang="en-US" sz="2800" b="1" dirty="0">
                <a:solidFill>
                  <a:srgbClr val="FF0000"/>
                </a:solidFill>
              </a:rPr>
              <a:t>of the purposes for establishing a TFR are:</a:t>
            </a:r>
          </a:p>
          <a:p>
            <a:pPr marL="798519" lvl="1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Protect </a:t>
            </a:r>
            <a:r>
              <a:rPr lang="en-US" sz="2800" b="1" dirty="0">
                <a:solidFill>
                  <a:srgbClr val="FF0000"/>
                </a:solidFill>
              </a:rPr>
              <a:t>persons and property in the air or on the surface from an existing or imminent hazard.</a:t>
            </a:r>
          </a:p>
          <a:p>
            <a:pPr marL="798519" lvl="1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Provide </a:t>
            </a:r>
            <a:r>
              <a:rPr lang="en-US" sz="2800" b="1" dirty="0">
                <a:solidFill>
                  <a:srgbClr val="FF0000"/>
                </a:solidFill>
              </a:rPr>
              <a:t>a safe environment for the operation of disaster relief aircraft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pPr marL="798519" lvl="1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Protect </a:t>
            </a:r>
            <a:r>
              <a:rPr lang="en-US" sz="2800" b="1" dirty="0">
                <a:solidFill>
                  <a:srgbClr val="FF0000"/>
                </a:solidFill>
              </a:rPr>
              <a:t>the President, Vice President, or other public figures.</a:t>
            </a:r>
          </a:p>
          <a:p>
            <a:pPr marL="798519" lvl="1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Provide </a:t>
            </a:r>
            <a:r>
              <a:rPr lang="en-US" sz="2800" b="1" dirty="0">
                <a:solidFill>
                  <a:srgbClr val="FF0000"/>
                </a:solidFill>
              </a:rPr>
              <a:t>a safe environment for space agency operations.</a:t>
            </a:r>
          </a:p>
        </p:txBody>
      </p:sp>
    </p:spTree>
    <p:extLst>
      <p:ext uri="{BB962C8B-B14F-4D97-AF65-F5344CB8AC3E}">
        <p14:creationId xmlns:p14="http://schemas.microsoft.com/office/powerpoint/2010/main" val="160087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Temporary Flight Restrictions (TFR)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5169" y="1179678"/>
            <a:ext cx="9124123" cy="3970132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/>
              <a:t>Since the events of September 11, 2001, the use of TFRs has become much more common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/>
              <a:t> </a:t>
            </a: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/>
              <a:t>It </a:t>
            </a:r>
            <a:r>
              <a:rPr lang="en-US" sz="2800" b="1" dirty="0"/>
              <a:t>is a pilot’s responsibility to be aware of TFRs in their proposed area of flight. </a:t>
            </a:r>
            <a:endParaRPr lang="en-US" sz="2800" b="1" dirty="0" smtClean="0"/>
          </a:p>
          <a:p>
            <a:endParaRPr lang="en-US" sz="2800" b="1" dirty="0" smtClean="0"/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/>
              <a:t>One </a:t>
            </a:r>
            <a:r>
              <a:rPr lang="en-US" sz="2800" b="1" dirty="0"/>
              <a:t>way to check is to visit the FAA website, www.tfr.faa.gov, and verify that there is not a TFR in the </a:t>
            </a:r>
            <a:r>
              <a:rPr lang="en-US" sz="2800" b="1" dirty="0" smtClean="0"/>
              <a:t>area.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5888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Air Traffic Control and the National Airspace System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5169" y="1308504"/>
            <a:ext cx="9124123" cy="1815696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primary purpose of the ATC system is to prevent a collision between aircraft operating in the system and to organize and expedite the flow of </a:t>
            </a:r>
            <a:r>
              <a:rPr lang="en-US" sz="2800" b="1" dirty="0" smtClean="0">
                <a:solidFill>
                  <a:srgbClr val="FF0000"/>
                </a:solidFill>
              </a:rPr>
              <a:t>traffic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3720606"/>
            <a:ext cx="3532187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96793"/>
            <a:ext cx="40130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8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pPr algn="ctr" defTabSz="409215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pPr algn="ctr" defTabSz="409215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25" tIns="32111" rIns="64225" bIns="32111"/>
          <a:lstStyle/>
          <a:p>
            <a:pPr algn="ctr" defTabSz="409215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14" y="685353"/>
            <a:ext cx="8786813" cy="5866805"/>
          </a:xfrm>
        </p:spPr>
        <p:txBody>
          <a:bodyPr lIns="88802" tIns="50750" rIns="88802" bIns="50750" anchor="t"/>
          <a:lstStyle/>
          <a:p>
            <a:pPr marL="549713" indent="-472775" defTabSz="91320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is a METAR and how often are they issued?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Describe PIREPs and what information can pilots confirm? 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are the two methods upper air observations can be made?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Describe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the good rule of thumb is for pilots with respect to flying when thunderstorms are present. 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Name the four type of weather observations.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51" y="0"/>
            <a:ext cx="8229823" cy="837158"/>
          </a:xfrm>
        </p:spPr>
        <p:txBody>
          <a:bodyPr lIns="88802" tIns="50750" rIns="88802" bIns="50750"/>
          <a:lstStyle/>
          <a:p>
            <a:pPr algn="l" defTabSz="913208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4/23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69633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Operating in the Various Types of Airspace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5169" y="1282191"/>
            <a:ext cx="9124123" cy="1384809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/>
              <a:t>It is important that pilots be familiar with the operational requirements for each of the various types or classes of airspace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56" y="3133726"/>
            <a:ext cx="8123890" cy="319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9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Basic VFR Weather Minimums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5169" y="1179678"/>
            <a:ext cx="9124123" cy="3108357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No pilot may operate an aircraft under basic VFR when the flight visibility is less, </a:t>
            </a:r>
            <a:r>
              <a:rPr lang="en-US" sz="2800" b="1" dirty="0"/>
              <a:t>or at a distance from clouds that is less, than that prescribed for the corresponding altitude and class of airspace</a:t>
            </a:r>
            <a:r>
              <a:rPr lang="en-US" sz="2800" b="1" dirty="0" smtClean="0"/>
              <a:t>.</a:t>
            </a: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Basic VFR weather minimum.</a:t>
            </a:r>
          </a:p>
          <a:p>
            <a:pPr marL="798519" lvl="1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1,000' ceiling and 3SM of </a:t>
            </a:r>
            <a:r>
              <a:rPr lang="en-US" sz="2800" b="1" dirty="0" smtClean="0">
                <a:solidFill>
                  <a:srgbClr val="FF0000"/>
                </a:solidFill>
              </a:rPr>
              <a:t>visibility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344781"/>
            <a:ext cx="2877208" cy="239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38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Basic VFR Weather Minimums</a:t>
            </a:r>
            <a:endParaRPr lang="en-US" sz="4000" b="1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58068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32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Chapter Summary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43000"/>
            <a:ext cx="9144000" cy="1384809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/>
              <a:t>This chapter introduces the various classifications of airspace and provides information on the requirements to operate in such airspace.</a:t>
            </a:r>
            <a:endParaRPr lang="en-US" sz="2800" b="1" dirty="0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56" y="3133726"/>
            <a:ext cx="8123890" cy="319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02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9" y="1752611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564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Pilot Weather Report (PIREPs)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60231"/>
            <a:ext cx="8514522" cy="1815696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PIREPs provide </a:t>
            </a:r>
            <a:r>
              <a:rPr lang="en-US" sz="2800" b="1" dirty="0">
                <a:solidFill>
                  <a:srgbClr val="000000"/>
                </a:solidFill>
              </a:rPr>
              <a:t>valuable information regarding </a:t>
            </a:r>
            <a:r>
              <a:rPr lang="en-US" sz="2800" b="1" dirty="0">
                <a:solidFill>
                  <a:srgbClr val="FF0000"/>
                </a:solidFill>
              </a:rPr>
              <a:t>the conditions as they actually exist in the air, </a:t>
            </a:r>
            <a:r>
              <a:rPr lang="en-US" sz="2800" b="1" dirty="0">
                <a:solidFill>
                  <a:srgbClr val="000000"/>
                </a:solidFill>
              </a:rPr>
              <a:t>which cannot be gathered from any other source. </a:t>
            </a:r>
            <a:endParaRPr lang="en-US" sz="2800" b="1" dirty="0" smtClean="0">
              <a:solidFill>
                <a:srgbClr val="000000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4" y="2847975"/>
            <a:ext cx="610108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16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Pilot Weather Report (PIREPs)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60231"/>
            <a:ext cx="8514522" cy="3970132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Pilots </a:t>
            </a:r>
            <a:r>
              <a:rPr lang="en-US" sz="2800" b="1" dirty="0">
                <a:solidFill>
                  <a:srgbClr val="FF0000"/>
                </a:solidFill>
              </a:rPr>
              <a:t>can </a:t>
            </a:r>
            <a:r>
              <a:rPr lang="en-US" sz="2800" b="1" dirty="0" smtClean="0">
                <a:solidFill>
                  <a:srgbClr val="FF0000"/>
                </a:solidFill>
              </a:rPr>
              <a:t>confirm</a:t>
            </a:r>
          </a:p>
          <a:p>
            <a:pPr marL="798519" lvl="1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height </a:t>
            </a:r>
            <a:r>
              <a:rPr lang="en-US" sz="2800" b="1" dirty="0">
                <a:solidFill>
                  <a:srgbClr val="FF0000"/>
                </a:solidFill>
              </a:rPr>
              <a:t>of </a:t>
            </a:r>
            <a:r>
              <a:rPr lang="en-US" sz="2800" b="1" dirty="0" smtClean="0">
                <a:solidFill>
                  <a:srgbClr val="FF0000"/>
                </a:solidFill>
              </a:rPr>
              <a:t>bases</a:t>
            </a:r>
          </a:p>
          <a:p>
            <a:pPr marL="798519" lvl="1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tops </a:t>
            </a:r>
            <a:r>
              <a:rPr lang="en-US" sz="2800" b="1" dirty="0">
                <a:solidFill>
                  <a:srgbClr val="FF0000"/>
                </a:solidFill>
              </a:rPr>
              <a:t>of clouds,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798519" lvl="1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locations </a:t>
            </a:r>
            <a:r>
              <a:rPr lang="en-US" sz="2800" b="1" dirty="0">
                <a:solidFill>
                  <a:srgbClr val="FF0000"/>
                </a:solidFill>
              </a:rPr>
              <a:t>of wind shear and </a:t>
            </a:r>
            <a:r>
              <a:rPr lang="en-US" sz="2800" b="1" dirty="0" smtClean="0">
                <a:solidFill>
                  <a:srgbClr val="FF0000"/>
                </a:solidFill>
              </a:rPr>
              <a:t>turbulence</a:t>
            </a:r>
          </a:p>
          <a:p>
            <a:pPr marL="798519" lvl="1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location </a:t>
            </a:r>
            <a:r>
              <a:rPr lang="en-US" sz="2800" b="1" dirty="0">
                <a:solidFill>
                  <a:srgbClr val="FF0000"/>
                </a:solidFill>
              </a:rPr>
              <a:t>of inflight icing.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When </a:t>
            </a:r>
            <a:r>
              <a:rPr lang="en-US" sz="2800" b="1" dirty="0">
                <a:solidFill>
                  <a:srgbClr val="000000"/>
                </a:solidFill>
              </a:rPr>
              <a:t>unexpected weather conditions are encountered, pilots are encouraged to make a report to a FSS or ATC. 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36212"/>
            <a:ext cx="2819400" cy="171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95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pPr algn="ctr" defTabSz="409215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pPr algn="ctr" defTabSz="409215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25" tIns="32111" rIns="64225" bIns="32111"/>
          <a:lstStyle/>
          <a:p>
            <a:pPr algn="ctr" defTabSz="409215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14" y="685353"/>
            <a:ext cx="8786813" cy="5866805"/>
          </a:xfrm>
        </p:spPr>
        <p:txBody>
          <a:bodyPr lIns="88802" tIns="50750" rIns="88802" bIns="50750" anchor="t"/>
          <a:lstStyle/>
          <a:p>
            <a:pPr marL="549713" indent="-472775" defTabSz="91320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is a METAR and how often are they issued?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Describe PIREPs and what information can pilots confirm? 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What </a:t>
            </a:r>
            <a:r>
              <a:rPr lang="en-US" altLang="en-US" sz="2500" b="1" dirty="0">
                <a:solidFill>
                  <a:schemeClr val="tx1"/>
                </a:solidFill>
              </a:rPr>
              <a:t>are the two methods upper air observations can be made?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Describe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the good rule of thumb is for pilots with respect to flying when thunderstorms are present. 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Name the four type of weather observations.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51" y="0"/>
            <a:ext cx="8229823" cy="837158"/>
          </a:xfrm>
        </p:spPr>
        <p:txBody>
          <a:bodyPr lIns="88802" tIns="50750" rIns="88802" bIns="50750"/>
          <a:lstStyle/>
          <a:p>
            <a:pPr algn="l" defTabSz="913208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4/23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69633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Upper Air Observations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66800"/>
            <a:ext cx="8514522" cy="3108357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Observations </a:t>
            </a:r>
            <a:r>
              <a:rPr lang="en-US" sz="2800" b="1" dirty="0">
                <a:solidFill>
                  <a:srgbClr val="000000"/>
                </a:solidFill>
              </a:rPr>
              <a:t>of upper air weather are more challenging than surface observations. 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There </a:t>
            </a:r>
            <a:r>
              <a:rPr lang="en-US" sz="2800" b="1" dirty="0">
                <a:solidFill>
                  <a:srgbClr val="FF0000"/>
                </a:solidFill>
              </a:rPr>
              <a:t>are only two methods </a:t>
            </a:r>
            <a:r>
              <a:rPr lang="en-US" sz="2800" b="1" dirty="0" smtClean="0">
                <a:solidFill>
                  <a:srgbClr val="FF0000"/>
                </a:solidFill>
              </a:rPr>
              <a:t>that upper </a:t>
            </a:r>
            <a:r>
              <a:rPr lang="en-US" sz="2800" b="1" dirty="0">
                <a:solidFill>
                  <a:srgbClr val="FF0000"/>
                </a:solidFill>
              </a:rPr>
              <a:t>air weather </a:t>
            </a:r>
            <a:r>
              <a:rPr lang="en-US" sz="2800" b="1" dirty="0" smtClean="0">
                <a:solidFill>
                  <a:srgbClr val="FF0000"/>
                </a:solidFill>
              </a:rPr>
              <a:t>can </a:t>
            </a:r>
            <a:r>
              <a:rPr lang="en-US" sz="2800" b="1" dirty="0">
                <a:solidFill>
                  <a:srgbClr val="FF0000"/>
                </a:solidFill>
              </a:rPr>
              <a:t>be </a:t>
            </a:r>
            <a:r>
              <a:rPr lang="en-US" sz="2800" b="1" dirty="0" smtClean="0">
                <a:solidFill>
                  <a:srgbClr val="FF0000"/>
                </a:solidFill>
              </a:rPr>
              <a:t>observed:</a:t>
            </a:r>
          </a:p>
          <a:p>
            <a:pPr marL="798519" lvl="1" indent="-342242"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FF0000"/>
                </a:solidFill>
              </a:rPr>
              <a:t>radiosonde</a:t>
            </a:r>
            <a:r>
              <a:rPr lang="en-US" sz="2800" b="1" dirty="0" smtClean="0">
                <a:solidFill>
                  <a:srgbClr val="FF0000"/>
                </a:solidFill>
              </a:rPr>
              <a:t> observations</a:t>
            </a:r>
          </a:p>
          <a:p>
            <a:pPr marL="798519" lvl="1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pilot </a:t>
            </a:r>
            <a:r>
              <a:rPr lang="en-US" sz="2800" b="1" dirty="0">
                <a:solidFill>
                  <a:srgbClr val="FF0000"/>
                </a:solidFill>
              </a:rPr>
              <a:t>weather reports (PIREPs).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86880"/>
            <a:ext cx="17526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86200"/>
            <a:ext cx="17240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82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0.xml><?xml version="1.0" encoding="utf-8"?>
<a:theme xmlns:a="http://schemas.openxmlformats.org/drawingml/2006/main" name="2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1.xml><?xml version="1.0" encoding="utf-8"?>
<a:theme xmlns:a="http://schemas.openxmlformats.org/drawingml/2006/main" name="4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2.xml><?xml version="1.0" encoding="utf-8"?>
<a:theme xmlns:a="http://schemas.openxmlformats.org/drawingml/2006/main" name="12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3.xml><?xml version="1.0" encoding="utf-8"?>
<a:theme xmlns:a="http://schemas.openxmlformats.org/drawingml/2006/main" name="1_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rriculum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13496</TotalTime>
  <Words>2391</Words>
  <Application>Microsoft Office PowerPoint</Application>
  <PresentationFormat>On-screen Show (4:3)</PresentationFormat>
  <Paragraphs>337</Paragraphs>
  <Slides>54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54</vt:i4>
      </vt:variant>
    </vt:vector>
  </HeadingPairs>
  <TitlesOfParts>
    <vt:vector size="76" baseType="lpstr">
      <vt:lpstr>Arial</vt:lpstr>
      <vt:lpstr>Calibri</vt:lpstr>
      <vt:lpstr>Cambria</vt:lpstr>
      <vt:lpstr>Helvetica</vt:lpstr>
      <vt:lpstr>Helvetica Light</vt:lpstr>
      <vt:lpstr>Noteworthy Bold</vt:lpstr>
      <vt:lpstr>Times New Roman</vt:lpstr>
      <vt:lpstr>Wingdings 3</vt:lpstr>
      <vt:lpstr>1_Office Theme</vt:lpstr>
      <vt:lpstr>CurriculumTemplate</vt:lpstr>
      <vt:lpstr>1_Custom Design</vt:lpstr>
      <vt:lpstr>2_Custom Design</vt:lpstr>
      <vt:lpstr>PowerPointTemplateAE_2009_1217_NEW NEW Template</vt:lpstr>
      <vt:lpstr>3_Custom Design</vt:lpstr>
      <vt:lpstr>4_Custom Design</vt:lpstr>
      <vt:lpstr>5_Custom Design</vt:lpstr>
      <vt:lpstr>6_Office Theme</vt:lpstr>
      <vt:lpstr>2_Office Theme</vt:lpstr>
      <vt:lpstr>4_Office Theme</vt:lpstr>
      <vt:lpstr>12_Office Theme</vt:lpstr>
      <vt:lpstr>1_PowerPointTemplateAE_2009_1217_NEW NEW Template</vt:lpstr>
      <vt:lpstr>3_Office Theme</vt:lpstr>
      <vt:lpstr>Warm-Up – 4/23 – 10 minutes</vt:lpstr>
      <vt:lpstr>Questions / Comments</vt:lpstr>
      <vt:lpstr>Warm-Up – 4/23 – 10 minutes</vt:lpstr>
      <vt:lpstr>Aviation Routine Weather Report (METAR)</vt:lpstr>
      <vt:lpstr>Warm-Up – 4/23 – 10 minutes</vt:lpstr>
      <vt:lpstr>Pilot Weather Report (PIREPs)</vt:lpstr>
      <vt:lpstr>Pilot Weather Report (PIREPs)</vt:lpstr>
      <vt:lpstr>Warm-Up – 4/23 – 10 minutes</vt:lpstr>
      <vt:lpstr>Upper Air Observations</vt:lpstr>
      <vt:lpstr>Warm-Up – 4/23 – 10 minutes</vt:lpstr>
      <vt:lpstr>Clouds</vt:lpstr>
      <vt:lpstr>Warm-Up – 4/23 – 10 minutes</vt:lpstr>
      <vt:lpstr>Observations</vt:lpstr>
      <vt:lpstr>Questions / Comments</vt:lpstr>
      <vt:lpstr>THIS DAY IN AVIATION</vt:lpstr>
      <vt:lpstr>THIS DAY IN AVIATION</vt:lpstr>
      <vt:lpstr>THIS DAY IN AVIATION</vt:lpstr>
      <vt:lpstr>THIS DAY IN AVIATION</vt:lpstr>
      <vt:lpstr>THIS DAY IN AVIATION</vt:lpstr>
      <vt:lpstr>Questions / Comments</vt:lpstr>
      <vt:lpstr>PowerPoint Presentation</vt:lpstr>
      <vt:lpstr>2nd Quarter Requirements (3 weeks – May 18)</vt:lpstr>
      <vt:lpstr>Questions / Comments</vt:lpstr>
      <vt:lpstr>PowerPoint Presentation</vt:lpstr>
      <vt:lpstr>Today’s Mission Requirements</vt:lpstr>
      <vt:lpstr>Introduction</vt:lpstr>
      <vt:lpstr>Controlled Airspace</vt:lpstr>
      <vt:lpstr>Class A Airspace</vt:lpstr>
      <vt:lpstr>Class B Airspace</vt:lpstr>
      <vt:lpstr>Class C Airspace</vt:lpstr>
      <vt:lpstr>Class C Airspace</vt:lpstr>
      <vt:lpstr>Class D Airspace</vt:lpstr>
      <vt:lpstr>Class E Airspace</vt:lpstr>
      <vt:lpstr>Uncontrolled Airspace – Class G</vt:lpstr>
      <vt:lpstr>Questions / Comments</vt:lpstr>
      <vt:lpstr>2nd Quarter Requirements (3 weeks – May 18)</vt:lpstr>
      <vt:lpstr>Special Use Airspace</vt:lpstr>
      <vt:lpstr>Prohibited Areas</vt:lpstr>
      <vt:lpstr>Restricted Areas</vt:lpstr>
      <vt:lpstr>Restricted Areas</vt:lpstr>
      <vt:lpstr>Warning Areas</vt:lpstr>
      <vt:lpstr>Military Operation Areas (MOAs)</vt:lpstr>
      <vt:lpstr>Alert Areas</vt:lpstr>
      <vt:lpstr>Other Airspace Areas</vt:lpstr>
      <vt:lpstr>Military Training Routes (MTRs)</vt:lpstr>
      <vt:lpstr>Temporary Flight Restrictions (TFR)</vt:lpstr>
      <vt:lpstr>Temporary Flight Restrictions (TFR)</vt:lpstr>
      <vt:lpstr>Temporary Flight Restrictions (TFR)</vt:lpstr>
      <vt:lpstr>Air Traffic Control and the National Airspace System</vt:lpstr>
      <vt:lpstr>Operating in the Various Types of Airspace</vt:lpstr>
      <vt:lpstr>Basic VFR Weather Minimums</vt:lpstr>
      <vt:lpstr>Basic VFR Weather Minimums</vt:lpstr>
      <vt:lpstr>Chapter Summary</vt:lpstr>
      <vt:lpstr>Questions / Comments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Mastergunz</dc:creator>
  <cp:lastModifiedBy>Petrucci, Anthony P</cp:lastModifiedBy>
  <cp:revision>748</cp:revision>
  <cp:lastPrinted>2013-10-17T15:17:33Z</cp:lastPrinted>
  <dcterms:created xsi:type="dcterms:W3CDTF">2011-08-16T23:18:18Z</dcterms:created>
  <dcterms:modified xsi:type="dcterms:W3CDTF">2018-04-23T14:04:35Z</dcterms:modified>
</cp:coreProperties>
</file>