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65" r:id="rId2"/>
    <p:sldMasterId id="2147483801" r:id="rId3"/>
    <p:sldMasterId id="2147483813" r:id="rId4"/>
    <p:sldMasterId id="2147483830" r:id="rId5"/>
  </p:sldMasterIdLst>
  <p:notesMasterIdLst>
    <p:notesMasterId r:id="rId23"/>
  </p:notesMasterIdLst>
  <p:handoutMasterIdLst>
    <p:handoutMasterId r:id="rId24"/>
  </p:handoutMasterIdLst>
  <p:sldIdLst>
    <p:sldId id="360" r:id="rId6"/>
    <p:sldId id="418" r:id="rId7"/>
    <p:sldId id="419" r:id="rId8"/>
    <p:sldId id="420" r:id="rId9"/>
    <p:sldId id="421" r:id="rId10"/>
    <p:sldId id="366" r:id="rId11"/>
    <p:sldId id="272" r:id="rId12"/>
    <p:sldId id="406" r:id="rId13"/>
    <p:sldId id="407" r:id="rId14"/>
    <p:sldId id="408" r:id="rId15"/>
    <p:sldId id="422" r:id="rId16"/>
    <p:sldId id="423" r:id="rId17"/>
    <p:sldId id="411" r:id="rId18"/>
    <p:sldId id="412" r:id="rId19"/>
    <p:sldId id="413" r:id="rId20"/>
    <p:sldId id="414" r:id="rId21"/>
    <p:sldId id="367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8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2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202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11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76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9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24" indent="0" algn="ctr">
              <a:buNone/>
              <a:defRPr/>
            </a:lvl2pPr>
            <a:lvl3pPr marL="642849" indent="0" algn="ctr">
              <a:buNone/>
              <a:defRPr/>
            </a:lvl3pPr>
            <a:lvl4pPr marL="964274" indent="0" algn="ctr">
              <a:buNone/>
              <a:defRPr/>
            </a:lvl4pPr>
            <a:lvl5pPr marL="1285697" indent="0" algn="ctr">
              <a:buNone/>
              <a:defRPr/>
            </a:lvl5pPr>
            <a:lvl6pPr marL="1607123" indent="0" algn="ctr">
              <a:buNone/>
              <a:defRPr/>
            </a:lvl6pPr>
            <a:lvl7pPr marL="1928546" indent="0" algn="ctr">
              <a:buNone/>
              <a:defRPr/>
            </a:lvl7pPr>
            <a:lvl8pPr marL="2249971" indent="0" algn="ctr">
              <a:buNone/>
              <a:defRPr/>
            </a:lvl8pPr>
            <a:lvl9pPr marL="25713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1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24" indent="0">
              <a:buNone/>
              <a:defRPr sz="1300"/>
            </a:lvl2pPr>
            <a:lvl3pPr marL="642849" indent="0">
              <a:buNone/>
              <a:defRPr sz="1100"/>
            </a:lvl3pPr>
            <a:lvl4pPr marL="964274" indent="0">
              <a:buNone/>
              <a:defRPr sz="1000"/>
            </a:lvl4pPr>
            <a:lvl5pPr marL="1285697" indent="0">
              <a:buNone/>
              <a:defRPr sz="1000"/>
            </a:lvl5pPr>
            <a:lvl6pPr marL="1607123" indent="0">
              <a:buNone/>
              <a:defRPr sz="1000"/>
            </a:lvl6pPr>
            <a:lvl7pPr marL="1928546" indent="0">
              <a:buNone/>
              <a:defRPr sz="1000"/>
            </a:lvl7pPr>
            <a:lvl8pPr marL="2249971" indent="0">
              <a:buNone/>
              <a:defRPr sz="1000"/>
            </a:lvl8pPr>
            <a:lvl9pPr marL="25713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730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74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74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0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2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0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722"/>
            <a:ext cx="8229600" cy="48624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5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21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7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7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24" indent="0">
              <a:buNone/>
              <a:defRPr sz="2000"/>
            </a:lvl2pPr>
            <a:lvl3pPr marL="642849" indent="0">
              <a:buNone/>
              <a:defRPr sz="1700"/>
            </a:lvl3pPr>
            <a:lvl4pPr marL="964274" indent="0">
              <a:buNone/>
              <a:defRPr sz="1400"/>
            </a:lvl4pPr>
            <a:lvl5pPr marL="1285697" indent="0">
              <a:buNone/>
              <a:defRPr sz="1400"/>
            </a:lvl5pPr>
            <a:lvl6pPr marL="1607123" indent="0">
              <a:buNone/>
              <a:defRPr sz="1400"/>
            </a:lvl6pPr>
            <a:lvl7pPr marL="1928546" indent="0">
              <a:buNone/>
              <a:defRPr sz="1400"/>
            </a:lvl7pPr>
            <a:lvl8pPr marL="2249971" indent="0">
              <a:buNone/>
              <a:defRPr sz="1400"/>
            </a:lvl8pPr>
            <a:lvl9pPr marL="2571396" indent="0">
              <a:buNone/>
              <a:defRPr sz="14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7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314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5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1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1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6CDB34B-94A8-46F8-81E8-1E5B1D13F86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45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297BA53-3748-4BA6-81F7-0221BEAD82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10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F9DA3B8-9DCC-4BF1-A965-5019AF31A59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3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536294-250A-48BD-AD70-8C3FCFE845F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67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589EAC6-334F-4AAB-BB7C-7596E4B8055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59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55904DF-73E5-4B4A-9416-17EE89D467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3FFA017-CE86-443D-A9FA-D699ED704B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76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A8946EA-A502-4819-83CC-2330B11164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08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48E76F1-2E26-42EB-A249-01ECA37A46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89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58EC5AE-B623-4B90-9714-C43E2FE07BD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00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EE67A32-FC1B-4357-B6EF-53DD1C45F15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251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1896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6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6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8/28/2017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94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0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741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146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30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44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053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36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541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544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538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1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71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71" y="1946674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/>
              </a:rPr>
              <a:t>Second level</a:t>
            </a:r>
          </a:p>
          <a:p>
            <a:pPr lvl="2"/>
            <a:r>
              <a:rPr lang="en-US" smtClean="0">
                <a:sym typeface="Helvetica Light"/>
              </a:rPr>
              <a:t>Third level</a:t>
            </a:r>
          </a:p>
          <a:p>
            <a:pPr lvl="3"/>
            <a:r>
              <a:rPr lang="en-US" smtClean="0">
                <a:sym typeface="Helvetica Light"/>
              </a:rPr>
              <a:t>Fourth level</a:t>
            </a:r>
          </a:p>
          <a:p>
            <a:pPr lvl="4"/>
            <a:r>
              <a:rPr lang="en-US" smtClean="0">
                <a:sym typeface="Helvetica Light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82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/>
        </a:defRPr>
      </a:lvl1pPr>
      <a:lvl2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2pPr>
      <a:lvl3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3pPr>
      <a:lvl4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4pPr>
      <a:lvl5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5pPr>
      <a:lvl6pPr marL="321424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849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274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697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7853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535707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803561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071414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1339268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1660693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2118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3541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4965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24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49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74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97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123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546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971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396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CLINK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" y="6553200"/>
            <a:ext cx="277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Engineering Design And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AD4160-40F7-4C67-9BB5-5D52FB10012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3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4621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4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erauedu.sharepoint.com/teams/LMS/_layouts/15/guestaccess.aspx?guestaccesstoken=eyHRpJqOCTidDe/ndgqkK38TJ1DS1nC%2bg7r/fZ8H2w0%3d&amp;docid=002615f3daf7f416898a88a1edcc9dcb2&amp;rev=1" TargetMode="External"/><Relationship Id="rId2" Type="http://schemas.openxmlformats.org/officeDocument/2006/relationships/hyperlink" Target="PHAK_FAA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fr.gov/cgi-bin/text-idx?tpl=/ecfrbrowse/Title14/14tab_02.tp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MGMT 203</a:t>
            </a: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Aeronautical Science, Aviation Professionalism, Careers, and Certification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Module 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93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 action="ppaction://hlinkfile"/>
              </a:rPr>
              <a:t>Pilot’s Handbook of Aeronautical Knowledge</a:t>
            </a:r>
            <a:r>
              <a:rPr lang="en-US" dirty="0">
                <a:hlinkClick r:id="rId3"/>
              </a:rPr>
              <a:t> </a:t>
            </a:r>
            <a:r>
              <a:rPr lang="en-US" dirty="0" smtClean="0"/>
              <a:t> </a:t>
            </a:r>
            <a:r>
              <a:rPr lang="en-US" dirty="0"/>
              <a:t>provides a basic overview of aeronautical management.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1 - Introduction to Flying (pages 1-13 to 1-20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hlinkClick r:id="rId4"/>
              </a:rPr>
              <a:t>Title 14 Code of Federal Regulations (CFR) </a:t>
            </a:r>
            <a:r>
              <a:rPr lang="en-US" dirty="0" smtClean="0"/>
              <a:t>- federal </a:t>
            </a:r>
            <a:r>
              <a:rPr lang="en-US" dirty="0"/>
              <a:t>regulations to gain more information about your future career. </a:t>
            </a:r>
            <a:endParaRPr lang="en-US" dirty="0" smtClean="0"/>
          </a:p>
          <a:p>
            <a:r>
              <a:rPr lang="en-US" dirty="0"/>
              <a:t>Please 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21</a:t>
            </a:r>
            <a:r>
              <a:rPr lang="en-US" dirty="0">
                <a:solidFill>
                  <a:srgbClr val="FF0000"/>
                </a:solidFill>
              </a:rPr>
              <a:t>, 61, 63, 65, 119, 121, 135, 145, and 147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textbook will provide you with an excellent knowledge base for managing an aerospace company. </a:t>
            </a:r>
          </a:p>
          <a:p>
            <a:r>
              <a:rPr lang="en-US" dirty="0"/>
              <a:t>The book has many excellent management tips for you to consider for your aviation management career. </a:t>
            </a:r>
          </a:p>
          <a:p>
            <a:r>
              <a:rPr lang="en-US" dirty="0"/>
              <a:t>You will learn about setting the stage for on-demand air transportation, justifying your business, aircraft characteristics, determining the transportation needs, and air transportation analysis. </a:t>
            </a:r>
          </a:p>
          <a:p>
            <a:r>
              <a:rPr lang="en-US" dirty="0"/>
              <a:t>Please pay attention to the management areas because you will have a term paper assignment on managing a company or agency that will be due for module 8.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Chapter 1: Setting the Scene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Chapter 2: Determining the Need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Locate a website that supports your </a:t>
            </a:r>
            <a:r>
              <a:rPr lang="en-US" dirty="0" smtClean="0"/>
              <a:t>future </a:t>
            </a:r>
            <a:r>
              <a:rPr lang="en-US" dirty="0"/>
              <a:t>aviation management career.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a summary describing how the website provided you with a game plan to obtain your management position</a:t>
            </a:r>
            <a:r>
              <a:rPr lang="en-US" dirty="0" smtClean="0"/>
              <a:t>.</a:t>
            </a:r>
          </a:p>
          <a:p>
            <a:r>
              <a:rPr lang="en-US" dirty="0"/>
              <a:t>Your post should be a minimum of 300 words with at least, two sources cited. </a:t>
            </a:r>
            <a:endParaRPr lang="en-US" dirty="0" smtClean="0"/>
          </a:p>
          <a:p>
            <a:r>
              <a:rPr lang="en-US" dirty="0" smtClean="0"/>
              <a:t>Respond </a:t>
            </a:r>
            <a:r>
              <a:rPr lang="en-US" dirty="0"/>
              <a:t>to at least one of your classmates.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responses to classmates should be at least 100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62405"/>
            <a:ext cx="6353175" cy="69898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69878"/>
              </p:ext>
            </p:extLst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225"/>
            <a:ext cx="6629400" cy="600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1 Review Questions</a:t>
            </a:r>
            <a:endParaRPr b="1" dirty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123107"/>
            <a:ext cx="8229600" cy="5523046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r>
              <a:rPr lang="en-US" altLang="en-US" dirty="0"/>
              <a:t>1.	What are the qualifications, certifications, and responsibilities of a commercial pilot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2.	What are the qualifications, certifications, and responsibilities of an Airframe and </a:t>
            </a:r>
            <a:r>
              <a:rPr lang="en-US" altLang="en-US" dirty="0" err="1"/>
              <a:t>Powerplant</a:t>
            </a:r>
            <a:r>
              <a:rPr lang="en-US" altLang="en-US" dirty="0"/>
              <a:t> mechanic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3.	What are the qualifications, certifications, and responsibilities of an Air Traffic Controller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4.	Describe conditions or constraints that reduce aircraft utilization factors (time available for flying</a:t>
            </a:r>
            <a:r>
              <a:rPr lang="en-US" altLang="en-US" dirty="0" smtClean="0"/>
              <a:t>).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5.	Analyze the benefits of on-demand business aviation as compared to scheduled airline transportation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6484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1 </a:t>
            </a:r>
            <a:br>
              <a:rPr lang="en-US" sz="3200" b="1" u="sng" dirty="0" smtClean="0"/>
            </a:br>
            <a:r>
              <a:rPr lang="en-US" sz="3200" b="1" dirty="0" smtClean="0"/>
              <a:t>(8/22/17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1588"/>
            <a:ext cx="8382000" cy="3399593"/>
          </a:xfrm>
        </p:spPr>
        <p:txBody>
          <a:bodyPr/>
          <a:lstStyle/>
          <a:p>
            <a:r>
              <a:rPr lang="en-US" sz="2000" b="1" u="sng" dirty="0" smtClean="0"/>
              <a:t>Review Module 1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Board Due (Aviation Manager) </a:t>
            </a:r>
            <a:endParaRPr lang="en-US" sz="2400" b="1" dirty="0" smtClean="0">
              <a:hlinkClick r:id="" action="ppaction://hlinkfile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Wed Aug 30) </a:t>
            </a:r>
            <a:r>
              <a:rPr lang="en-US" sz="2400" b="1" dirty="0" smtClean="0"/>
              <a:t>– 2 part (</a:t>
            </a:r>
            <a:r>
              <a:rPr lang="en-US" sz="2400" b="1" dirty="0" smtClean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Aviation Professionalism, Careers, and Certification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(Due - Fri Sep 1)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9396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8634" y="722531"/>
          <a:ext cx="8146732" cy="5074845"/>
        </p:xfrm>
        <a:graphic>
          <a:graphicData uri="http://schemas.openxmlformats.org/drawingml/2006/table">
            <a:tbl>
              <a:tblPr firstRow="1" firstCol="1" bandRow="1"/>
              <a:tblGrid>
                <a:gridCol w="826583"/>
                <a:gridCol w="1351722"/>
                <a:gridCol w="1213136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27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13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14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15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Welcome Back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Course Introduction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HOLIDAY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26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27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9525" y="-3720"/>
            <a:ext cx="63849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August / September 2017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55571" y="3929325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927841" y="3068567"/>
            <a:ext cx="2394523" cy="2841901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1" y="1752603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Questions / Comments</a:t>
            </a:r>
          </a:p>
        </p:txBody>
      </p:sp>
    </p:spTree>
    <p:extLst>
      <p:ext uri="{BB962C8B-B14F-4D97-AF65-F5344CB8AC3E}">
        <p14:creationId xmlns:p14="http://schemas.microsoft.com/office/powerpoint/2010/main" val="2722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29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1879 — In Ontario, Nellie Thurston becomes the first Canadian woman to fly in a balloon.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23720"/>
            <a:ext cx="3730666" cy="470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7268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29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1911 — Mrs. A. Hewlett is the first British woman to gain a pilot's license.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22" y="3200400"/>
            <a:ext cx="4114800" cy="230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374" y="2591197"/>
            <a:ext cx="2924773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703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1240"/>
            <a:ext cx="4339828" cy="5334893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29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1929 — “Graf Zeppelin” lands at Lakehurst, New Jersey, completing round-the-world flight, begun on 8 August.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The distance flown was 20,000 miles in 21 days 7 hours.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The actual flying time was 263 hours 43 minutes.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2971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334" y="3429001"/>
            <a:ext cx="1710559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5200"/>
            <a:ext cx="3048000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791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 lnSpcReduction="10000"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29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1938 — Flying from New York to Los Angeles, Major Alexander de </a:t>
            </a:r>
            <a:r>
              <a:rPr lang="en-US" sz="2800" dirty="0" err="1"/>
              <a:t>Seversky</a:t>
            </a:r>
            <a:r>
              <a:rPr lang="en-US" sz="2800" dirty="0"/>
              <a:t> makes an east-west transcontinental speed record flight of 10 hours 3 minutes.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The aircraft flown was a </a:t>
            </a:r>
            <a:r>
              <a:rPr lang="en-US" sz="2800" dirty="0" err="1"/>
              <a:t>Seversky</a:t>
            </a:r>
            <a:r>
              <a:rPr lang="en-US" sz="2800" dirty="0"/>
              <a:t> “Pursuit” powered by a Pratt &amp; Whitney “ Twin Wasp” engine.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55035"/>
            <a:ext cx="4003772" cy="259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11" y="1600734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869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1" y="1752603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Questions / Comments</a:t>
            </a:r>
          </a:p>
        </p:txBody>
      </p:sp>
    </p:spTree>
    <p:extLst>
      <p:ext uri="{BB962C8B-B14F-4D97-AF65-F5344CB8AC3E}">
        <p14:creationId xmlns:p14="http://schemas.microsoft.com/office/powerpoint/2010/main" val="25474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MGMT 203</a:t>
            </a: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Aeronautical Science, Aviation Professionalism, Careers, and Certification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8808" y="755376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1 </a:t>
            </a:r>
            <a:r>
              <a:rPr lang="en-US" sz="3200" b="1" dirty="0" smtClean="0"/>
              <a:t>(8/21/17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1804"/>
            <a:ext cx="8382000" cy="3055726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</a:t>
            </a:r>
            <a:r>
              <a:rPr lang="en-US" sz="2000" b="1" u="sng" dirty="0" smtClean="0"/>
              <a:t>:</a:t>
            </a:r>
          </a:p>
          <a:p>
            <a:r>
              <a:rPr lang="en-US" sz="2400" dirty="0" smtClean="0"/>
              <a:t>Explain </a:t>
            </a:r>
            <a:r>
              <a:rPr lang="en-US" sz="2400" dirty="0"/>
              <a:t>the qualifications, attributes, ethics, and responsibilities of aviation professionals.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Analyze the financial and educational requirements of aviation careers.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Describe the qualifications, privileges, and limitations of all classes of certification to include pilot, maintenance, avionics, dispatch, and air traffic control.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Research 14 CFR for specific requirements for a career in aviation management.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Explain the dynamics associated with an aviation career and the future availability of employment in the aviation industry.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735826" y="67118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5959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8808" y="755376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1 </a:t>
            </a:r>
            <a:r>
              <a:rPr lang="en-US" sz="3200" b="1" dirty="0" smtClean="0"/>
              <a:t>(8/21/17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1804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r>
              <a:rPr lang="en-US" sz="2400" dirty="0" smtClean="0"/>
              <a:t>Research </a:t>
            </a:r>
            <a:r>
              <a:rPr lang="en-US" sz="2400" dirty="0"/>
              <a:t>your current or future management position in an aviation career field. </a:t>
            </a:r>
            <a:endParaRPr lang="en-US" sz="2400" dirty="0" smtClean="0"/>
          </a:p>
          <a:p>
            <a:r>
              <a:rPr lang="en-US" sz="2400" dirty="0" smtClean="0"/>
              <a:t>Describe </a:t>
            </a:r>
            <a:r>
              <a:rPr lang="en-US" sz="2400" dirty="0"/>
              <a:t>the functions of management in an aviation management career field.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Describe the differences between the three categories of civil aviation operations.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Describe conditions or constraints that reduce aircraft utilization factors (time available for flying).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Analyze the benefits of on-demand business aviation as compared to scheduled airline transportation.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735826" y="67118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7947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nterstate-Regular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815</Words>
  <Application>Microsoft Office PowerPoint</Application>
  <PresentationFormat>On-screen Show (4:3)</PresentationFormat>
  <Paragraphs>203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33" baseType="lpstr">
      <vt:lpstr>ＭＳ Ｐゴシック</vt:lpstr>
      <vt:lpstr>Arial</vt:lpstr>
      <vt:lpstr>Calibri</vt:lpstr>
      <vt:lpstr>Cambria</vt:lpstr>
      <vt:lpstr>Candara</vt:lpstr>
      <vt:lpstr>Helvetica</vt:lpstr>
      <vt:lpstr>Helvetica Light</vt:lpstr>
      <vt:lpstr>Interstate-Regular</vt:lpstr>
      <vt:lpstr>Times</vt:lpstr>
      <vt:lpstr>Times New Roman</vt:lpstr>
      <vt:lpstr>Wingdings 3</vt:lpstr>
      <vt:lpstr>Office Theme</vt:lpstr>
      <vt:lpstr>2_Office Theme</vt:lpstr>
      <vt:lpstr>Blank Presentation</vt:lpstr>
      <vt:lpstr>3_Custom Design</vt:lpstr>
      <vt:lpstr>3_Office Theme</vt:lpstr>
      <vt:lpstr>MGMT 203 Aeronautical Science, Aviation Professionalism, Careers, and Certification</vt:lpstr>
      <vt:lpstr>THIS DAY IN AVIATION</vt:lpstr>
      <vt:lpstr>THIS DAY IN AVIATION</vt:lpstr>
      <vt:lpstr>THIS DAY IN AVIATION</vt:lpstr>
      <vt:lpstr>THIS DAY IN AVIATION</vt:lpstr>
      <vt:lpstr>Questions / Comments</vt:lpstr>
      <vt:lpstr>MGMT 203 Aeronautical Science, Aviation Professionalism, Careers, and Certification</vt:lpstr>
      <vt:lpstr>Learning Objectives – Module 1 (8/21/17 – 9/1/17) Aerodynamics from a Management Standpoint</vt:lpstr>
      <vt:lpstr>Learning Objectives – Module 1 (8/21/17 – 9/1/17) Aerodynamics from a Management Standpoint</vt:lpstr>
      <vt:lpstr>Readings</vt:lpstr>
      <vt:lpstr>Readings</vt:lpstr>
      <vt:lpstr>Discussion</vt:lpstr>
      <vt:lpstr>Term Paper Topics</vt:lpstr>
      <vt:lpstr>Module 1 Review Questions</vt:lpstr>
      <vt:lpstr>Assignments Due – Module 1  (8/22/17 – 9/1/17) </vt:lpstr>
      <vt:lpstr>PowerPoint Presentation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201</cp:revision>
  <dcterms:created xsi:type="dcterms:W3CDTF">2011-08-23T19:56:56Z</dcterms:created>
  <dcterms:modified xsi:type="dcterms:W3CDTF">2017-08-28T19:30:20Z</dcterms:modified>
</cp:coreProperties>
</file>