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9" r:id="rId1"/>
    <p:sldMasterId id="2147483765" r:id="rId2"/>
    <p:sldMasterId id="2147483801" r:id="rId3"/>
    <p:sldMasterId id="2147483813" r:id="rId4"/>
    <p:sldMasterId id="2147483818" r:id="rId5"/>
  </p:sldMasterIdLst>
  <p:notesMasterIdLst>
    <p:notesMasterId r:id="rId22"/>
  </p:notesMasterIdLst>
  <p:handoutMasterIdLst>
    <p:handoutMasterId r:id="rId23"/>
  </p:handoutMasterIdLst>
  <p:sldIdLst>
    <p:sldId id="360" r:id="rId6"/>
    <p:sldId id="415" r:id="rId7"/>
    <p:sldId id="416" r:id="rId8"/>
    <p:sldId id="417" r:id="rId9"/>
    <p:sldId id="366" r:id="rId10"/>
    <p:sldId id="272" r:id="rId11"/>
    <p:sldId id="406" r:id="rId12"/>
    <p:sldId id="407" r:id="rId13"/>
    <p:sldId id="408" r:id="rId14"/>
    <p:sldId id="420" r:id="rId15"/>
    <p:sldId id="409" r:id="rId16"/>
    <p:sldId id="411" r:id="rId17"/>
    <p:sldId id="412" r:id="rId18"/>
    <p:sldId id="413" r:id="rId19"/>
    <p:sldId id="414" r:id="rId20"/>
    <p:sldId id="367" r:id="rId21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 snapToGrid="0" snapToObjects="1">
      <p:cViewPr>
        <p:scale>
          <a:sx n="46" d="100"/>
          <a:sy n="46" d="100"/>
        </p:scale>
        <p:origin x="3396" y="13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1" d="100"/>
        <a:sy n="201" d="100"/>
      </p:scale>
      <p:origin x="0" y="11160"/>
    </p:cViewPr>
  </p:sorterViewPr>
  <p:notesViewPr>
    <p:cSldViewPr snapToGrid="0" snapToObjects="1">
      <p:cViewPr varScale="1">
        <p:scale>
          <a:sx n="87" d="100"/>
          <a:sy n="87" d="100"/>
        </p:scale>
        <p:origin x="-1902" y="-4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gs" Target="tags/tag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41332-348A-6C49-829D-397A2F31E2F3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ED3ED-985D-534F-94A9-B7D352EFA0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32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760D0-0509-1345-87FB-4E5C4FFD68E5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F57B2-DDD8-2A4B-9ECA-52A462799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602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F57B2-DDD8-2A4B-9ECA-52A4627997E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782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F57B2-DDD8-2A4B-9ECA-52A4627997E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166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D2AA3-3B86-4422-99CF-7BAF625FF9B3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422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D2AA3-3B86-4422-99CF-7BAF625FF9B3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6202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483C2C-4350-42D9-AA99-0962AE647DCB}" type="slidenum">
              <a:rPr lang="en-US" altLang="en-US" sz="1200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 sz="12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611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D2AA3-3B86-4422-99CF-7BAF625FF9B3}" type="slidenum">
              <a:rPr lang="en-US">
                <a:solidFill>
                  <a:srgbClr val="000000"/>
                </a:solidFill>
              </a:rPr>
              <a:pPr/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0768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1" y="1314450"/>
            <a:ext cx="8658224" cy="5314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idx="4294967295"/>
          </p:nvPr>
        </p:nvSpPr>
        <p:spPr>
          <a:xfrm>
            <a:off x="333374" y="-115887"/>
            <a:ext cx="6353175" cy="1173162"/>
          </a:xfrm>
          <a:prstGeom prst="rect">
            <a:avLst/>
          </a:prstGeom>
        </p:spPr>
        <p:txBody>
          <a:bodyPr/>
          <a:lstStyle/>
          <a:p>
            <a:pPr algn="l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83080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2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84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564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9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24" indent="0" algn="ctr">
              <a:buNone/>
              <a:defRPr/>
            </a:lvl2pPr>
            <a:lvl3pPr marL="642849" indent="0" algn="ctr">
              <a:buNone/>
              <a:defRPr/>
            </a:lvl3pPr>
            <a:lvl4pPr marL="964274" indent="0" algn="ctr">
              <a:buNone/>
              <a:defRPr/>
            </a:lvl4pPr>
            <a:lvl5pPr marL="1285697" indent="0" algn="ctr">
              <a:buNone/>
              <a:defRPr/>
            </a:lvl5pPr>
            <a:lvl6pPr marL="1607123" indent="0" algn="ctr">
              <a:buNone/>
              <a:defRPr/>
            </a:lvl6pPr>
            <a:lvl7pPr marL="1928546" indent="0" algn="ctr">
              <a:buNone/>
              <a:defRPr/>
            </a:lvl7pPr>
            <a:lvl8pPr marL="2249971" indent="0" algn="ctr">
              <a:buNone/>
              <a:defRPr/>
            </a:lvl8pPr>
            <a:lvl9pPr marL="257139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13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88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4406802"/>
            <a:ext cx="7772176" cy="136177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424" indent="0">
              <a:buNone/>
              <a:defRPr sz="1300"/>
            </a:lvl2pPr>
            <a:lvl3pPr marL="642849" indent="0">
              <a:buNone/>
              <a:defRPr sz="1100"/>
            </a:lvl3pPr>
            <a:lvl4pPr marL="964274" indent="0">
              <a:buNone/>
              <a:defRPr sz="1000"/>
            </a:lvl4pPr>
            <a:lvl5pPr marL="1285697" indent="0">
              <a:buNone/>
              <a:defRPr sz="1000"/>
            </a:lvl5pPr>
            <a:lvl6pPr marL="1607123" indent="0">
              <a:buNone/>
              <a:defRPr sz="1000"/>
            </a:lvl6pPr>
            <a:lvl7pPr marL="1928546" indent="0">
              <a:buNone/>
              <a:defRPr sz="1000"/>
            </a:lvl7pPr>
            <a:lvl8pPr marL="2249971" indent="0">
              <a:buNone/>
              <a:defRPr sz="1000"/>
            </a:lvl8pPr>
            <a:lvl9pPr marL="257139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1730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2970" y="1946674"/>
            <a:ext cx="3625453" cy="401835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78" y="1946674"/>
            <a:ext cx="3625453" cy="401835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20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24" indent="0">
              <a:buNone/>
              <a:defRPr sz="1400" b="1"/>
            </a:lvl2pPr>
            <a:lvl3pPr marL="642849" indent="0">
              <a:buNone/>
              <a:defRPr sz="1300" b="1"/>
            </a:lvl3pPr>
            <a:lvl4pPr marL="964274" indent="0">
              <a:buNone/>
              <a:defRPr sz="1100" b="1"/>
            </a:lvl4pPr>
            <a:lvl5pPr marL="1285697" indent="0">
              <a:buNone/>
              <a:defRPr sz="1100" b="1"/>
            </a:lvl5pPr>
            <a:lvl6pPr marL="1607123" indent="0">
              <a:buNone/>
              <a:defRPr sz="1100" b="1"/>
            </a:lvl6pPr>
            <a:lvl7pPr marL="1928546" indent="0">
              <a:buNone/>
              <a:defRPr sz="1100" b="1"/>
            </a:lvl7pPr>
            <a:lvl8pPr marL="2249971" indent="0">
              <a:buNone/>
              <a:defRPr sz="1100" b="1"/>
            </a:lvl8pPr>
            <a:lvl9pPr marL="257139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24" indent="0">
              <a:buNone/>
              <a:defRPr sz="1400" b="1"/>
            </a:lvl2pPr>
            <a:lvl3pPr marL="642849" indent="0">
              <a:buNone/>
              <a:defRPr sz="1300" b="1"/>
            </a:lvl3pPr>
            <a:lvl4pPr marL="964274" indent="0">
              <a:buNone/>
              <a:defRPr sz="1100" b="1"/>
            </a:lvl4pPr>
            <a:lvl5pPr marL="1285697" indent="0">
              <a:buNone/>
              <a:defRPr sz="1100" b="1"/>
            </a:lvl5pPr>
            <a:lvl6pPr marL="1607123" indent="0">
              <a:buNone/>
              <a:defRPr sz="1100" b="1"/>
            </a:lvl6pPr>
            <a:lvl7pPr marL="1928546" indent="0">
              <a:buNone/>
              <a:defRPr sz="1100" b="1"/>
            </a:lvl7pPr>
            <a:lvl8pPr marL="2249971" indent="0">
              <a:buNone/>
              <a:defRPr sz="1100" b="1"/>
            </a:lvl8pPr>
            <a:lvl9pPr marL="257139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523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6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702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pe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2219" y="-16276"/>
            <a:ext cx="6629400" cy="1107996"/>
          </a:xfrm>
          <a:prstGeom prst="rect">
            <a:avLst/>
          </a:prstGeom>
        </p:spPr>
        <p:txBody>
          <a:bodyPr wrap="square" anchor="ctr" anchorCtr="1">
            <a:spAutoFit/>
          </a:bodyPr>
          <a:lstStyle>
            <a:lvl1pPr>
              <a:defRPr lang="en-US" sz="3300" b="0">
                <a:latin typeface="+mn-lt"/>
                <a:ea typeface="+mn-ea"/>
                <a:cs typeface="+mn-cs"/>
              </a:defRPr>
            </a:lvl1pPr>
          </a:lstStyle>
          <a:p>
            <a:pPr marL="0"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3722"/>
            <a:ext cx="8229600" cy="486244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425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9" y="273475"/>
            <a:ext cx="3008189" cy="116197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3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9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24" indent="0">
              <a:buNone/>
              <a:defRPr sz="800"/>
            </a:lvl2pPr>
            <a:lvl3pPr marL="642849" indent="0">
              <a:buNone/>
              <a:defRPr sz="700"/>
            </a:lvl3pPr>
            <a:lvl4pPr marL="964274" indent="0">
              <a:buNone/>
              <a:defRPr sz="600"/>
            </a:lvl4pPr>
            <a:lvl5pPr marL="1285697" indent="0">
              <a:buNone/>
              <a:defRPr sz="600"/>
            </a:lvl5pPr>
            <a:lvl6pPr marL="1607123" indent="0">
              <a:buNone/>
              <a:defRPr sz="600"/>
            </a:lvl6pPr>
            <a:lvl7pPr marL="1928546" indent="0">
              <a:buNone/>
              <a:defRPr sz="600"/>
            </a:lvl7pPr>
            <a:lvl8pPr marL="2249971" indent="0">
              <a:buNone/>
              <a:defRPr sz="600"/>
            </a:lvl8pPr>
            <a:lvl9pPr marL="257139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72183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7" y="4800824"/>
            <a:ext cx="5486177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7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424" indent="0">
              <a:buNone/>
              <a:defRPr sz="2000"/>
            </a:lvl2pPr>
            <a:lvl3pPr marL="642849" indent="0">
              <a:buNone/>
              <a:defRPr sz="1700"/>
            </a:lvl3pPr>
            <a:lvl4pPr marL="964274" indent="0">
              <a:buNone/>
              <a:defRPr sz="1400"/>
            </a:lvl4pPr>
            <a:lvl5pPr marL="1285697" indent="0">
              <a:buNone/>
              <a:defRPr sz="1400"/>
            </a:lvl5pPr>
            <a:lvl6pPr marL="1607123" indent="0">
              <a:buNone/>
              <a:defRPr sz="1400"/>
            </a:lvl6pPr>
            <a:lvl7pPr marL="1928546" indent="0">
              <a:buNone/>
              <a:defRPr sz="1400"/>
            </a:lvl7pPr>
            <a:lvl8pPr marL="2249971" indent="0">
              <a:buNone/>
              <a:defRPr sz="1400"/>
            </a:lvl8pPr>
            <a:lvl9pPr marL="2571396" indent="0">
              <a:buNone/>
              <a:defRPr sz="1400"/>
            </a:lvl9pPr>
          </a:lstStyle>
          <a:p>
            <a:pPr lvl="0"/>
            <a:endParaRPr lang="en-US" noProof="0" smtClean="0">
              <a:sym typeface="Helvetica Ligh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7" y="5367860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24" indent="0">
              <a:buNone/>
              <a:defRPr sz="800"/>
            </a:lvl2pPr>
            <a:lvl3pPr marL="642849" indent="0">
              <a:buNone/>
              <a:defRPr sz="700"/>
            </a:lvl3pPr>
            <a:lvl4pPr marL="964274" indent="0">
              <a:buNone/>
              <a:defRPr sz="600"/>
            </a:lvl4pPr>
            <a:lvl5pPr marL="1285697" indent="0">
              <a:buNone/>
              <a:defRPr sz="600"/>
            </a:lvl5pPr>
            <a:lvl6pPr marL="1607123" indent="0">
              <a:buNone/>
              <a:defRPr sz="600"/>
            </a:lvl6pPr>
            <a:lvl7pPr marL="1928546" indent="0">
              <a:buNone/>
              <a:defRPr sz="600"/>
            </a:lvl7pPr>
            <a:lvl8pPr marL="2249971" indent="0">
              <a:buNone/>
              <a:defRPr sz="600"/>
            </a:lvl8pPr>
            <a:lvl9pPr marL="257139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3148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58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1515" y="178594"/>
            <a:ext cx="1839516" cy="5786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2971" y="178594"/>
            <a:ext cx="5411391" cy="5786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419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6CDB34B-94A8-46F8-81E8-1E5B1D13F86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3459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297BA53-3748-4BA6-81F7-0221BEAD82B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410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0F9DA3B8-9DCC-4BF1-A965-5019AF31A59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32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2672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2672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29536294-250A-48BD-AD70-8C3FCFE845F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3672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589EAC6-334F-4AAB-BB7C-7596E4B8055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6598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355904DF-73E5-4B4A-9416-17EE89D46788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51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442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3FFA017-CE86-443D-A9FA-D699ED704B0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2767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A8946EA-A502-4819-83CC-2330B111647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5088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E48E76F1-2E26-42EB-A249-01ECA37A462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0891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58EC5AE-B623-4B90-9714-C43E2FE07BD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4500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5334000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5334000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EEE67A32-FC1B-4357-B6EF-53DD1C45F15D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8251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F6C88-DF7A-42C4-960E-E540B9C6F0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018966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LTW_MT_L_3Crgb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1000"/>
            <a:ext cx="6246813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0"/>
            <a:ext cx="7772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386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653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562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287187-F107-4CD8-9534-F5D0BC6D3595}" type="datetimeFigureOut">
              <a:rPr lang="en-US" smtClean="0">
                <a:solidFill>
                  <a:prstClr val="black"/>
                </a:solidFill>
              </a:rPr>
              <a:pPr/>
              <a:t>8/28/2017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3EDD2D-B004-45A0-8FF1-F3C2E57571A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1949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4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89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4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79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4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69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14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58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82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85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7103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43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487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898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346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794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243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692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141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58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5249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73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73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5527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4871" indent="0">
              <a:buNone/>
              <a:defRPr sz="2000" b="1"/>
            </a:lvl2pPr>
            <a:lvl3pPr marL="889812" indent="0">
              <a:buNone/>
              <a:defRPr sz="1800" b="1"/>
            </a:lvl3pPr>
            <a:lvl4pPr marL="1334623" indent="0">
              <a:buNone/>
              <a:defRPr sz="1600" b="1"/>
            </a:lvl4pPr>
            <a:lvl5pPr marL="1779497" indent="0">
              <a:buNone/>
              <a:defRPr sz="1600" b="1"/>
            </a:lvl5pPr>
            <a:lvl6pPr marL="2224373" indent="0">
              <a:buNone/>
              <a:defRPr sz="1600" b="1"/>
            </a:lvl6pPr>
            <a:lvl7pPr marL="2669243" indent="0">
              <a:buNone/>
              <a:defRPr sz="1600" b="1"/>
            </a:lvl7pPr>
            <a:lvl8pPr marL="3114116" indent="0">
              <a:buNone/>
              <a:defRPr sz="1600" b="1"/>
            </a:lvl8pPr>
            <a:lvl9pPr marL="355897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4871" indent="0">
              <a:buNone/>
              <a:defRPr sz="2000" b="1"/>
            </a:lvl2pPr>
            <a:lvl3pPr marL="889812" indent="0">
              <a:buNone/>
              <a:defRPr sz="1800" b="1"/>
            </a:lvl3pPr>
            <a:lvl4pPr marL="1334623" indent="0">
              <a:buNone/>
              <a:defRPr sz="1600" b="1"/>
            </a:lvl4pPr>
            <a:lvl5pPr marL="1779497" indent="0">
              <a:buNone/>
              <a:defRPr sz="1600" b="1"/>
            </a:lvl5pPr>
            <a:lvl6pPr marL="2224373" indent="0">
              <a:buNone/>
              <a:defRPr sz="1600" b="1"/>
            </a:lvl6pPr>
            <a:lvl7pPr marL="2669243" indent="0">
              <a:buNone/>
              <a:defRPr sz="1600" b="1"/>
            </a:lvl7pPr>
            <a:lvl8pPr marL="3114116" indent="0">
              <a:buNone/>
              <a:defRPr sz="1600" b="1"/>
            </a:lvl8pPr>
            <a:lvl9pPr marL="355897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3338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3847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184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58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4871" indent="0">
              <a:buNone/>
              <a:defRPr sz="1200"/>
            </a:lvl2pPr>
            <a:lvl3pPr marL="889812" indent="0">
              <a:buNone/>
              <a:defRPr sz="1000"/>
            </a:lvl3pPr>
            <a:lvl4pPr marL="1334623" indent="0">
              <a:buNone/>
              <a:defRPr sz="900"/>
            </a:lvl4pPr>
            <a:lvl5pPr marL="1779497" indent="0">
              <a:buNone/>
              <a:defRPr sz="900"/>
            </a:lvl5pPr>
            <a:lvl6pPr marL="2224373" indent="0">
              <a:buNone/>
              <a:defRPr sz="900"/>
            </a:lvl6pPr>
            <a:lvl7pPr marL="2669243" indent="0">
              <a:buNone/>
              <a:defRPr sz="900"/>
            </a:lvl7pPr>
            <a:lvl8pPr marL="3114116" indent="0">
              <a:buNone/>
              <a:defRPr sz="900"/>
            </a:lvl8pPr>
            <a:lvl9pPr marL="355897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8085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4871" indent="0">
              <a:buNone/>
              <a:defRPr sz="2800"/>
            </a:lvl2pPr>
            <a:lvl3pPr marL="889812" indent="0">
              <a:buNone/>
              <a:defRPr sz="2400"/>
            </a:lvl3pPr>
            <a:lvl4pPr marL="1334623" indent="0">
              <a:buNone/>
              <a:defRPr sz="2000"/>
            </a:lvl4pPr>
            <a:lvl5pPr marL="1779497" indent="0">
              <a:buNone/>
              <a:defRPr sz="2000"/>
            </a:lvl5pPr>
            <a:lvl6pPr marL="2224373" indent="0">
              <a:buNone/>
              <a:defRPr sz="2000"/>
            </a:lvl6pPr>
            <a:lvl7pPr marL="2669243" indent="0">
              <a:buNone/>
              <a:defRPr sz="2000"/>
            </a:lvl7pPr>
            <a:lvl8pPr marL="3114116" indent="0">
              <a:buNone/>
              <a:defRPr sz="2000"/>
            </a:lvl8pPr>
            <a:lvl9pPr marL="355897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4871" indent="0">
              <a:buNone/>
              <a:defRPr sz="1200"/>
            </a:lvl2pPr>
            <a:lvl3pPr marL="889812" indent="0">
              <a:buNone/>
              <a:defRPr sz="1000"/>
            </a:lvl3pPr>
            <a:lvl4pPr marL="1334623" indent="0">
              <a:buNone/>
              <a:defRPr sz="900"/>
            </a:lvl4pPr>
            <a:lvl5pPr marL="1779497" indent="0">
              <a:buNone/>
              <a:defRPr sz="900"/>
            </a:lvl5pPr>
            <a:lvl6pPr marL="2224373" indent="0">
              <a:buNone/>
              <a:defRPr sz="900"/>
            </a:lvl6pPr>
            <a:lvl7pPr marL="2669243" indent="0">
              <a:buNone/>
              <a:defRPr sz="900"/>
            </a:lvl7pPr>
            <a:lvl8pPr marL="3114116" indent="0">
              <a:buNone/>
              <a:defRPr sz="900"/>
            </a:lvl8pPr>
            <a:lvl9pPr marL="355897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4752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13005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17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17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305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619875" cy="11430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n-lt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6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210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435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58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7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4"/>
          <p:cNvPicPr>
            <a:picLocks noChangeArrowheads="1"/>
          </p:cNvPicPr>
          <p:nvPr userDrawn="1"/>
        </p:nvPicPr>
        <p:blipFill>
          <a:blip r:embed="rId14" cstate="print"/>
          <a:stretch>
            <a:fillRect/>
          </a:stretch>
        </p:blipFill>
        <p:spPr bwMode="auto">
          <a:xfrm>
            <a:off x="6705600" y="304800"/>
            <a:ext cx="2032000" cy="4534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" name="Line 3"/>
          <p:cNvSpPr>
            <a:spLocks noChangeShapeType="1"/>
          </p:cNvSpPr>
          <p:nvPr userDrawn="1"/>
        </p:nvSpPr>
        <p:spPr bwMode="auto">
          <a:xfrm rot="10800000" flipH="1">
            <a:off x="381000" y="1066800"/>
            <a:ext cx="8458200" cy="1588"/>
          </a:xfrm>
          <a:prstGeom prst="line">
            <a:avLst/>
          </a:prstGeom>
          <a:noFill/>
          <a:ln w="63500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0" y="76201"/>
            <a:ext cx="67056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12AA694-00EB-4F4B-AABB-6F50FB1789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16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52" r:id="rId2"/>
    <p:sldLayoutId id="2147483740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892971" y="178594"/>
            <a:ext cx="7358063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35713" tIns="35713" rIns="35713" bIns="3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Light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892971" y="1946674"/>
            <a:ext cx="7358063" cy="4018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35713" tIns="35713" rIns="35713" bIns="3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Light"/>
              </a:rPr>
              <a:t>Click to edit Master text styles</a:t>
            </a:r>
          </a:p>
          <a:p>
            <a:pPr lvl="1"/>
            <a:r>
              <a:rPr lang="en-US" smtClean="0">
                <a:sym typeface="Helvetica Light"/>
              </a:rPr>
              <a:t>Second level</a:t>
            </a:r>
          </a:p>
          <a:p>
            <a:pPr lvl="2"/>
            <a:r>
              <a:rPr lang="en-US" smtClean="0">
                <a:sym typeface="Helvetica Light"/>
              </a:rPr>
              <a:t>Third level</a:t>
            </a:r>
          </a:p>
          <a:p>
            <a:pPr lvl="3"/>
            <a:r>
              <a:rPr lang="en-US" smtClean="0">
                <a:sym typeface="Helvetica Light"/>
              </a:rPr>
              <a:t>Fourth level</a:t>
            </a:r>
          </a:p>
          <a:p>
            <a:pPr lvl="4"/>
            <a:r>
              <a:rPr lang="en-US" smtClean="0">
                <a:sym typeface="Helvetica Light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782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ctr" defTabSz="410709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+mj-lt"/>
          <a:ea typeface="+mj-ea"/>
          <a:cs typeface="+mj-cs"/>
          <a:sym typeface="Helvetica Light"/>
        </a:defRPr>
      </a:lvl1pPr>
      <a:lvl2pPr algn="ctr" defTabSz="410709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/>
        </a:defRPr>
      </a:lvl2pPr>
      <a:lvl3pPr algn="ctr" defTabSz="410709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/>
        </a:defRPr>
      </a:lvl3pPr>
      <a:lvl4pPr algn="ctr" defTabSz="410709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/>
        </a:defRPr>
      </a:lvl4pPr>
      <a:lvl5pPr algn="ctr" defTabSz="410709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/>
        </a:defRPr>
      </a:lvl5pPr>
      <a:lvl6pPr marL="321424" algn="ctr" defTabSz="410709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6pPr>
      <a:lvl7pPr marL="642849" algn="ctr" defTabSz="410709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7pPr>
      <a:lvl8pPr marL="964274" algn="ctr" defTabSz="410709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8pPr>
      <a:lvl9pPr marL="1285697" algn="ctr" defTabSz="410709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9pPr>
    </p:titleStyle>
    <p:bodyStyle>
      <a:lvl1pPr marL="267853" indent="-267853" algn="l" defTabSz="410709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1pPr>
      <a:lvl2pPr marL="535707" indent="-267853" algn="l" defTabSz="410709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2pPr>
      <a:lvl3pPr marL="803561" indent="-267853" algn="l" defTabSz="410709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3pPr>
      <a:lvl4pPr marL="1071414" indent="-267853" algn="l" defTabSz="410709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4pPr>
      <a:lvl5pPr marL="1339268" indent="-267853" algn="l" defTabSz="410709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5pPr>
      <a:lvl6pPr marL="1660693" indent="-267853" algn="l" defTabSz="410709" rtl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6pPr>
      <a:lvl7pPr marL="1982118" indent="-267853" algn="l" defTabSz="410709" rtl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7pPr>
      <a:lvl8pPr marL="2303541" indent="-267853" algn="l" defTabSz="410709" rtl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8pPr>
      <a:lvl9pPr marL="2624965" indent="-267853" algn="l" defTabSz="410709" rtl="0" fontAlgn="base" hangingPunct="0">
        <a:spcBef>
          <a:spcPts val="2953"/>
        </a:spcBef>
        <a:spcAft>
          <a:spcPct val="0"/>
        </a:spcAft>
        <a:buSzPct val="100000"/>
        <a:buChar char="•"/>
        <a:defRPr sz="27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9pPr>
    </p:bodyStyle>
    <p:otherStyle>
      <a:defPPr>
        <a:defRPr lang="en-US"/>
      </a:defPPr>
      <a:lvl1pPr marL="0" algn="l" defTabSz="64284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24" algn="l" defTabSz="64284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849" algn="l" defTabSz="64284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274" algn="l" defTabSz="64284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697" algn="l" defTabSz="64284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123" algn="l" defTabSz="64284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546" algn="l" defTabSz="64284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49971" algn="l" defTabSz="64284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396" algn="l" defTabSz="64284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CLINK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-1" y="6553200"/>
            <a:ext cx="277473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Engineering Design And Development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latin typeface="Times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F9AD4160-40F7-4C67-9BB5-5D52FB100129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434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300">
          <a:solidFill>
            <a:srgbClr val="1D2F86"/>
          </a:solidFill>
          <a:latin typeface="Interstate-Regular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60E2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60E20"/>
        </a:buClr>
        <a:buChar char="–"/>
        <a:defRPr sz="25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60E20"/>
        </a:buClr>
        <a:buChar char="•"/>
        <a:defRPr sz="21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60E20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60E20"/>
        </a:buClr>
        <a:buChar char="»"/>
        <a:defRPr sz="17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B60E20"/>
        </a:buClr>
        <a:buChar char="»"/>
        <a:defRPr sz="17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B60E20"/>
        </a:buClr>
        <a:buChar char="»"/>
        <a:defRPr sz="17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B60E20"/>
        </a:buClr>
        <a:buChar char="»"/>
        <a:defRPr sz="17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B60E20"/>
        </a:buClr>
        <a:buChar char="»"/>
        <a:defRPr sz="1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940E21-42B8-4226-8C60-9DE6FF1CCD57}" type="slidenum">
              <a:rPr lang="en-US">
                <a:solidFill>
                  <a:srgbClr val="000000"/>
                </a:solidFill>
                <a:ea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846217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88911" tIns="44456" rIns="88911" bIns="44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734"/>
            <a:ext cx="8229600" cy="4525963"/>
          </a:xfrm>
          <a:prstGeom prst="rect">
            <a:avLst/>
          </a:prstGeom>
        </p:spPr>
        <p:txBody>
          <a:bodyPr vert="horz" lIns="88911" tIns="44456" rIns="88911" bIns="44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884"/>
            <a:ext cx="2133600" cy="365125"/>
          </a:xfrm>
          <a:prstGeom prst="rect">
            <a:avLst/>
          </a:prstGeom>
        </p:spPr>
        <p:txBody>
          <a:bodyPr vert="horz" lIns="88911" tIns="44456" rIns="88911" bIns="4445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89812"/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89812"/>
              <a:t>8/28/2017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884"/>
            <a:ext cx="2895600" cy="365125"/>
          </a:xfrm>
          <a:prstGeom prst="rect">
            <a:avLst/>
          </a:prstGeom>
        </p:spPr>
        <p:txBody>
          <a:bodyPr vert="horz" lIns="88911" tIns="44456" rIns="88911" bIns="4445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89812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884"/>
            <a:ext cx="2133600" cy="365125"/>
          </a:xfrm>
          <a:prstGeom prst="rect">
            <a:avLst/>
          </a:prstGeom>
        </p:spPr>
        <p:txBody>
          <a:bodyPr vert="horz" lIns="88911" tIns="44456" rIns="88911" bIns="4445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89812"/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89812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90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ctr" defTabSz="88981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3709" indent="-333709" algn="l" defTabSz="88981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2842" indent="-278158" algn="l" defTabSz="88981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12208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57055" indent="-222286" algn="l" defTabSz="88981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1935" indent="-222286" algn="l" defTabSz="88981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46800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91681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36551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81407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4871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89812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34623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79497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24373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69243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4116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58978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yerauedu.sharepoint.com/teams/LMS/_layouts/15/guestaccess.aspx?guestaccesstoken=eyHRpJqOCTidDe/ndgqkK38TJ1DS1nC%2bg7r/fZ8H2w0%3d&amp;docid=002615f3daf7f416898a88a1edcc9dcb2&amp;rev=1" TargetMode="External"/><Relationship Id="rId2" Type="http://schemas.openxmlformats.org/officeDocument/2006/relationships/hyperlink" Target="PHAK_FAA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ecfr.gov/cgi-bin/text-idx?tpl=/ecfrbrowse/Title14/14tab_02.tp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33449" y="1722438"/>
            <a:ext cx="7105651" cy="17827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dirty="0" smtClean="0">
                <a:latin typeface="+mj-lt"/>
              </a:rPr>
              <a:t>MGMT 203</a:t>
            </a:r>
            <a:r>
              <a:rPr lang="en-US" sz="2800" b="1" dirty="0">
                <a:latin typeface="+mj-lt"/>
              </a:rPr>
              <a:t/>
            </a:r>
            <a:br>
              <a:rPr lang="en-US" sz="2800" b="1" dirty="0">
                <a:latin typeface="+mj-lt"/>
              </a:rPr>
            </a:br>
            <a:r>
              <a:rPr lang="en-US" sz="2800" b="1" dirty="0">
                <a:latin typeface="+mj-lt"/>
              </a:rPr>
              <a:t>Aeronautical Science, Aviation Professionalism, Careers, and Certification</a:t>
            </a:r>
            <a:endParaRPr lang="en-US" sz="28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3425" y="3824248"/>
            <a:ext cx="51943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Module 1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43500"/>
            <a:ext cx="9144000" cy="1733550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9" descr="eagl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6656" y="3824248"/>
            <a:ext cx="1585319" cy="175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932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textbook will provide you with an excellent knowledge base for managing an aerospace company. </a:t>
            </a:r>
          </a:p>
          <a:p>
            <a:r>
              <a:rPr lang="en-US" dirty="0"/>
              <a:t>The book has many excellent management tips for you to consider for your aviation management career. </a:t>
            </a:r>
          </a:p>
          <a:p>
            <a:r>
              <a:rPr lang="en-US" dirty="0"/>
              <a:t>You will learn about setting the stage for on-demand air transportation, justifying your business, aircraft characteristics, determining the transportation needs, and air transportation analysis. </a:t>
            </a:r>
          </a:p>
          <a:p>
            <a:r>
              <a:rPr lang="en-US" dirty="0"/>
              <a:t>Please pay attention to the management areas because you will have a term paper assignment on managing a company or agency that will be due for module 8.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Chapter 1: Setting the Scene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Chapter 2: Determining the Need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33374" y="109397"/>
            <a:ext cx="6353175" cy="71223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96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Locate a website that supports your </a:t>
            </a:r>
            <a:r>
              <a:rPr lang="en-US" dirty="0" smtClean="0"/>
              <a:t>future </a:t>
            </a:r>
            <a:r>
              <a:rPr lang="en-US" dirty="0"/>
              <a:t>aviation management career. </a:t>
            </a:r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rite </a:t>
            </a:r>
            <a:r>
              <a:rPr lang="en-US" dirty="0"/>
              <a:t>a summary describing how the website provided you with a game plan to obtain your management position</a:t>
            </a:r>
            <a:r>
              <a:rPr lang="en-US" dirty="0" smtClean="0"/>
              <a:t>.</a:t>
            </a:r>
          </a:p>
          <a:p>
            <a:r>
              <a:rPr lang="en-US" dirty="0"/>
              <a:t>Your post should be a minimum of 300 words with at least, two sources cited. </a:t>
            </a:r>
            <a:endParaRPr lang="en-US" dirty="0" smtClean="0"/>
          </a:p>
          <a:p>
            <a:r>
              <a:rPr lang="en-US" dirty="0" smtClean="0"/>
              <a:t>Respond </a:t>
            </a:r>
            <a:r>
              <a:rPr lang="en-US" dirty="0"/>
              <a:t>to at least one of your classmates. </a:t>
            </a:r>
            <a:endParaRPr lang="en-US" dirty="0" smtClean="0"/>
          </a:p>
          <a:p>
            <a:r>
              <a:rPr lang="en-US" dirty="0" smtClean="0"/>
              <a:t>Your </a:t>
            </a:r>
            <a:r>
              <a:rPr lang="en-US" dirty="0"/>
              <a:t>responses to classmates should be at least 100 words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33374" y="162405"/>
            <a:ext cx="6353175" cy="69898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62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33374" y="1057282"/>
          <a:ext cx="3880817" cy="5800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0817"/>
              </a:tblGrid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Aero Club Management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Air Freight or Air Cargo Management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Air Taxi Operator Management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Air Traffic Control Management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Aircraft Manufacturing Management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Airline Management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Airport Management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Corporate Aviation Management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Dispatcher Operations Management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Fire and Crash Rescue Management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Fixed Base Operator Management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Flight Attendants Management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Flight Management and Scheduling Management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Flight School Management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Ground Handling Service Management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Helicopter Operations Management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Maintenance (in house) Management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Maintenance Outsource) Management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Maintenance School Management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Military Aviation Management (specify department)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Passenger Service Management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Quality Management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Repair Station (Part 145) Management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9058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Safety Management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Security Management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Weather Station Management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33374" y="212035"/>
            <a:ext cx="6353175" cy="84524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Term Paper Topics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14191" y="1070534"/>
            <a:ext cx="442622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Submit your topic choice:  </a:t>
            </a:r>
            <a:r>
              <a:rPr lang="en-US" sz="1400" b="1" dirty="0" smtClean="0">
                <a:solidFill>
                  <a:srgbClr val="FF0000"/>
                </a:solidFill>
              </a:rPr>
              <a:t>Sept 15</a:t>
            </a:r>
          </a:p>
          <a:p>
            <a:r>
              <a:rPr lang="en-US" sz="1400" dirty="0">
                <a:solidFill>
                  <a:prstClr val="black"/>
                </a:solidFill>
              </a:rPr>
              <a:t>Your Final Term Paper must be at least 12 pages and consist of the following:</a:t>
            </a:r>
          </a:p>
          <a:p>
            <a:r>
              <a:rPr lang="en-US" sz="1400" dirty="0">
                <a:solidFill>
                  <a:prstClr val="black"/>
                </a:solidFill>
              </a:rPr>
              <a:t>A title page</a:t>
            </a:r>
          </a:p>
          <a:p>
            <a:r>
              <a:rPr lang="en-US" sz="1400" dirty="0">
                <a:solidFill>
                  <a:prstClr val="black"/>
                </a:solidFill>
              </a:rPr>
              <a:t>Main text (10 pages)</a:t>
            </a:r>
          </a:p>
          <a:p>
            <a:r>
              <a:rPr lang="en-US" sz="1400" dirty="0">
                <a:solidFill>
                  <a:prstClr val="black"/>
                </a:solidFill>
              </a:rPr>
              <a:t>Reference page (current APA format</a:t>
            </a:r>
            <a:r>
              <a:rPr lang="en-US" sz="1400" dirty="0" smtClean="0">
                <a:solidFill>
                  <a:prstClr val="black"/>
                </a:solidFill>
              </a:rPr>
              <a:t>)</a:t>
            </a:r>
          </a:p>
          <a:p>
            <a:endParaRPr lang="en-US" sz="1400" dirty="0">
              <a:solidFill>
                <a:prstClr val="black"/>
              </a:solidFill>
            </a:endParaRPr>
          </a:p>
          <a:p>
            <a:r>
              <a:rPr lang="en-US" sz="1400" dirty="0">
                <a:solidFill>
                  <a:prstClr val="black"/>
                </a:solidFill>
              </a:rPr>
              <a:t>The </a:t>
            </a:r>
            <a:r>
              <a:rPr lang="en-US" sz="1400" dirty="0" smtClean="0">
                <a:solidFill>
                  <a:prstClr val="black"/>
                </a:solidFill>
              </a:rPr>
              <a:t>paper should </a:t>
            </a:r>
            <a:r>
              <a:rPr lang="en-US" sz="1400" dirty="0">
                <a:solidFill>
                  <a:prstClr val="black"/>
                </a:solidFill>
              </a:rPr>
              <a:t>include some of the headings below as appropriate:</a:t>
            </a:r>
          </a:p>
          <a:p>
            <a:r>
              <a:rPr lang="en-US" sz="1400" dirty="0">
                <a:solidFill>
                  <a:prstClr val="black"/>
                </a:solidFill>
              </a:rPr>
              <a:t>Introduction</a:t>
            </a:r>
          </a:p>
          <a:p>
            <a:r>
              <a:rPr lang="en-US" sz="1400" dirty="0">
                <a:solidFill>
                  <a:prstClr val="black"/>
                </a:solidFill>
              </a:rPr>
              <a:t>Description of the Company or Agency (Basically what business are you in)</a:t>
            </a:r>
          </a:p>
          <a:p>
            <a:r>
              <a:rPr lang="en-US" sz="1400" dirty="0">
                <a:solidFill>
                  <a:prstClr val="black"/>
                </a:solidFill>
              </a:rPr>
              <a:t>Operation Description</a:t>
            </a:r>
          </a:p>
          <a:p>
            <a:r>
              <a:rPr lang="en-US" sz="1400" dirty="0">
                <a:solidFill>
                  <a:prstClr val="black"/>
                </a:solidFill>
              </a:rPr>
              <a:t>Equipment or Aircraft</a:t>
            </a:r>
          </a:p>
          <a:p>
            <a:r>
              <a:rPr lang="en-US" sz="1400" dirty="0">
                <a:solidFill>
                  <a:prstClr val="black"/>
                </a:solidFill>
              </a:rPr>
              <a:t>Maintenance Requirements</a:t>
            </a:r>
          </a:p>
          <a:p>
            <a:r>
              <a:rPr lang="en-US" sz="1400" dirty="0">
                <a:solidFill>
                  <a:prstClr val="black"/>
                </a:solidFill>
              </a:rPr>
              <a:t>Manager’s Roles and Responsibilities</a:t>
            </a:r>
          </a:p>
          <a:p>
            <a:r>
              <a:rPr lang="en-US" sz="1400" dirty="0">
                <a:solidFill>
                  <a:prstClr val="black"/>
                </a:solidFill>
              </a:rPr>
              <a:t>Staff Qualifications, Certifications, and Responsibilities</a:t>
            </a:r>
          </a:p>
          <a:p>
            <a:r>
              <a:rPr lang="en-US" sz="1400" dirty="0">
                <a:solidFill>
                  <a:prstClr val="black"/>
                </a:solidFill>
              </a:rPr>
              <a:t>Human Factors</a:t>
            </a:r>
          </a:p>
          <a:p>
            <a:r>
              <a:rPr lang="en-US" sz="1400" dirty="0">
                <a:solidFill>
                  <a:prstClr val="black"/>
                </a:solidFill>
              </a:rPr>
              <a:t>Quality Requirements</a:t>
            </a:r>
          </a:p>
          <a:p>
            <a:r>
              <a:rPr lang="en-US" sz="1400" dirty="0">
                <a:solidFill>
                  <a:prstClr val="black"/>
                </a:solidFill>
              </a:rPr>
              <a:t>Regulations and Laws</a:t>
            </a:r>
          </a:p>
          <a:p>
            <a:r>
              <a:rPr lang="en-US" sz="1400" dirty="0">
                <a:solidFill>
                  <a:prstClr val="black"/>
                </a:solidFill>
              </a:rPr>
              <a:t>Safety</a:t>
            </a:r>
          </a:p>
          <a:p>
            <a:r>
              <a:rPr lang="en-US" sz="1400" dirty="0">
                <a:solidFill>
                  <a:prstClr val="black"/>
                </a:solidFill>
              </a:rPr>
              <a:t>Security</a:t>
            </a:r>
          </a:p>
          <a:p>
            <a:r>
              <a:rPr lang="en-US" sz="1400" dirty="0">
                <a:solidFill>
                  <a:prstClr val="black"/>
                </a:solidFill>
              </a:rPr>
              <a:t>Environmental Responsibilities</a:t>
            </a:r>
          </a:p>
          <a:p>
            <a:r>
              <a:rPr lang="en-US" sz="1400" dirty="0">
                <a:solidFill>
                  <a:prstClr val="black"/>
                </a:solidFill>
              </a:rPr>
              <a:t>Other Management Factors Considered</a:t>
            </a:r>
          </a:p>
          <a:p>
            <a:r>
              <a:rPr lang="en-US" sz="1400" dirty="0">
                <a:solidFill>
                  <a:prstClr val="black"/>
                </a:solidFill>
              </a:rPr>
              <a:t>References (current APA format</a:t>
            </a:r>
            <a:r>
              <a:rPr lang="en-US" sz="1400" dirty="0" smtClean="0">
                <a:solidFill>
                  <a:prstClr val="black"/>
                </a:solidFill>
              </a:rPr>
              <a:t>)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39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3225"/>
            <a:ext cx="6629400" cy="6000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Module 1 Review Questions</a:t>
            </a:r>
            <a:endParaRPr b="1" dirty="0"/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>
          <a:xfrm>
            <a:off x="457200" y="1123107"/>
            <a:ext cx="8229600" cy="5523046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b="1" dirty="0"/>
              <a:t>Spend quality time responding to the following questions in your own words.</a:t>
            </a:r>
          </a:p>
          <a:p>
            <a:r>
              <a:rPr lang="en-US" altLang="en-US" dirty="0"/>
              <a:t>1.	What are the qualifications, certifications, and responsibilities of a commercial pilot</a:t>
            </a:r>
            <a:r>
              <a:rPr lang="en-US" altLang="en-US" dirty="0" smtClean="0"/>
              <a:t>?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2.	What are the qualifications, certifications, and responsibilities of an Airframe and </a:t>
            </a:r>
            <a:r>
              <a:rPr lang="en-US" altLang="en-US" dirty="0" err="1"/>
              <a:t>Powerplant</a:t>
            </a:r>
            <a:r>
              <a:rPr lang="en-US" altLang="en-US" dirty="0"/>
              <a:t> mechanic</a:t>
            </a:r>
            <a:r>
              <a:rPr lang="en-US" altLang="en-US" dirty="0" smtClean="0"/>
              <a:t>?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3.	What are the qualifications, certifications, and responsibilities of an Air Traffic Controller</a:t>
            </a:r>
            <a:r>
              <a:rPr lang="en-US" altLang="en-US" dirty="0" smtClean="0"/>
              <a:t>?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4.	Describe conditions or constraints that reduce aircraft utilization factors (time available for flying</a:t>
            </a:r>
            <a:r>
              <a:rPr lang="en-US" altLang="en-US" dirty="0" smtClean="0"/>
              <a:t>).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5.	Analyze the benefits of on-demand business aviation as compared to scheduled airline transportation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DF82206-C07E-4162-9C15-C93FC083D722}" type="slidenum">
              <a:rPr lang="en-US" altLang="en-US" sz="1800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13</a:t>
            </a:fld>
            <a:endParaRPr lang="en-US" altLang="en-US" sz="1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02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46484"/>
            <a:ext cx="7772400" cy="609600"/>
          </a:xfrm>
        </p:spPr>
        <p:txBody>
          <a:bodyPr/>
          <a:lstStyle/>
          <a:p>
            <a:pPr algn="ctr" eaLnBrk="1" hangingPunct="1"/>
            <a:r>
              <a:rPr lang="en-US" sz="3200" b="1" u="sng" dirty="0" smtClean="0"/>
              <a:t>Assignments Due – Module 1 </a:t>
            </a:r>
            <a:br>
              <a:rPr lang="en-US" sz="3200" b="1" u="sng" dirty="0" smtClean="0"/>
            </a:br>
            <a:r>
              <a:rPr lang="en-US" sz="3200" b="1" dirty="0" smtClean="0"/>
              <a:t>(8/22/17 – 9/1/17)</a:t>
            </a: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endParaRPr lang="en-US" sz="2400" b="1" i="1" u="sng" dirty="0" smtClean="0">
              <a:solidFill>
                <a:srgbClr val="00386B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21588"/>
            <a:ext cx="8382000" cy="3399593"/>
          </a:xfrm>
        </p:spPr>
        <p:txBody>
          <a:bodyPr/>
          <a:lstStyle/>
          <a:p>
            <a:r>
              <a:rPr lang="en-US" sz="2000" b="1" u="sng" dirty="0" smtClean="0"/>
              <a:t>Review Module 1 Instructions for the following assignments: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Discussion Board Due (Aviation Manager) </a:t>
            </a:r>
            <a:endParaRPr lang="en-US" sz="2400" b="1" dirty="0" smtClean="0">
              <a:hlinkClick r:id="" action="ppaction://hlinkfile"/>
            </a:endParaRP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(Due - Wed Aug 30) </a:t>
            </a:r>
            <a:r>
              <a:rPr lang="en-US" sz="2400" b="1" dirty="0" smtClean="0"/>
              <a:t>– 2 part (</a:t>
            </a:r>
            <a:r>
              <a:rPr lang="en-US" sz="2400" b="1" dirty="0" smtClean="0">
                <a:solidFill>
                  <a:srgbClr val="FF0000"/>
                </a:solidFill>
              </a:rPr>
              <a:t>Post and Respond</a:t>
            </a:r>
            <a:r>
              <a:rPr lang="en-US" sz="2400" b="1" dirty="0" smtClean="0"/>
              <a:t>)</a:t>
            </a:r>
          </a:p>
          <a:p>
            <a:pPr marL="0" lvl="0" indent="0">
              <a:buNone/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 lvl="0"/>
            <a:r>
              <a:rPr lang="en-US" sz="2400" b="1" dirty="0" smtClean="0">
                <a:solidFill>
                  <a:srgbClr val="000000"/>
                </a:solidFill>
              </a:rPr>
              <a:t>Review Questions </a:t>
            </a:r>
            <a:r>
              <a:rPr lang="en-US" sz="2400" b="1" dirty="0">
                <a:solidFill>
                  <a:srgbClr val="000000"/>
                </a:solidFill>
              </a:rPr>
              <a:t>– Aviation Professionalism, Careers, and Certification 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(Due - Fri Sep 1) </a:t>
            </a:r>
            <a:r>
              <a:rPr lang="en-US" sz="2400" b="1" dirty="0">
                <a:solidFill>
                  <a:srgbClr val="000000"/>
                </a:solidFill>
              </a:rPr>
              <a:t>– 5</a:t>
            </a:r>
            <a:r>
              <a:rPr lang="en-US" sz="2400" b="1" dirty="0" smtClean="0">
                <a:solidFill>
                  <a:srgbClr val="000000"/>
                </a:solidFill>
              </a:rPr>
              <a:t> Questions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3470785" y="226142"/>
            <a:ext cx="5361039" cy="45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of Aeronautical Science</a:t>
            </a:r>
          </a:p>
        </p:txBody>
      </p:sp>
    </p:spTree>
    <p:extLst>
      <p:ext uri="{BB962C8B-B14F-4D97-AF65-F5344CB8AC3E}">
        <p14:creationId xmlns:p14="http://schemas.microsoft.com/office/powerpoint/2010/main" val="393965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98634" y="722531"/>
          <a:ext cx="8146732" cy="5074845"/>
        </p:xfrm>
        <a:graphic>
          <a:graphicData uri="http://schemas.openxmlformats.org/drawingml/2006/table">
            <a:tbl>
              <a:tblPr firstRow="1" firstCol="1" bandRow="1"/>
              <a:tblGrid>
                <a:gridCol w="826583"/>
                <a:gridCol w="1351722"/>
                <a:gridCol w="1213136"/>
                <a:gridCol w="1261891"/>
                <a:gridCol w="1403817"/>
                <a:gridCol w="1162373"/>
                <a:gridCol w="927210"/>
              </a:tblGrid>
              <a:tr h="2703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 dirty="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Sunday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Monday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Tuesday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Wednesday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Thursday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Friday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Saturday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3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9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6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7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8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9</a:t>
                      </a:r>
                      <a:endParaRPr lang="en-US" sz="1200" b="1" dirty="0" smtClean="0">
                        <a:solidFill>
                          <a:srgbClr val="FF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10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11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12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927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9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13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14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15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16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mbria"/>
                          <a:ea typeface="Cambria"/>
                          <a:cs typeface="Times New Roman"/>
                        </a:rPr>
                        <a:t>Welcome Back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mbria"/>
                          <a:ea typeface="Cambria"/>
                          <a:cs typeface="Times New Roman"/>
                        </a:rPr>
                        <a:t>Course Introduction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Flightline</a:t>
                      </a: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 Friday</a:t>
                      </a:r>
                      <a:endParaRPr lang="en-US" sz="1200" b="1" dirty="0" smtClean="0">
                        <a:solidFill>
                          <a:srgbClr val="FF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19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515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9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20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"/>
                          <a:ea typeface="Cambria"/>
                          <a:cs typeface="Times New Roman"/>
                        </a:rPr>
                        <a:t>HOLIDAY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Professionalism. Careers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Professionalism. Careers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Professionalism. Careers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Flightline</a:t>
                      </a:r>
                      <a:endParaRPr kumimoji="0" lang="en-US" sz="1200" b="1" i="0" u="none" strike="noStrike" kern="8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ndara"/>
                        <a:ea typeface="Candara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Friday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26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9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27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Professionalism. Careers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Professionalism. Careers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Professionalism. Careers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Discussion Due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31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Professionalism. Careers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Review Questions Due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379525" y="-3720"/>
            <a:ext cx="638495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solidFill>
                  <a:srgbClr val="0D0D0D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August / September 2017</a:t>
            </a:r>
            <a:endParaRPr lang="en-US" dirty="0" smtClean="0">
              <a:solidFill>
                <a:prstClr val="black"/>
              </a:solidFill>
              <a:ea typeface="ＭＳ Ｐゴシック"/>
              <a:cs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160726" y="3929325"/>
            <a:ext cx="1394845" cy="169943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5927841" y="3068567"/>
            <a:ext cx="2394523" cy="2841901"/>
          </a:xfrm>
          <a:prstGeom prst="star5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49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1" y="1752603"/>
            <a:ext cx="1852613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Questions / Comments</a:t>
            </a:r>
          </a:p>
        </p:txBody>
      </p:sp>
    </p:spTree>
    <p:extLst>
      <p:ext uri="{BB962C8B-B14F-4D97-AF65-F5344CB8AC3E}">
        <p14:creationId xmlns:p14="http://schemas.microsoft.com/office/powerpoint/2010/main" val="27222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78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9"/>
            <a:ext cx="4339828" cy="4731619"/>
          </a:xfrm>
        </p:spPr>
        <p:txBody>
          <a:bodyPr lIns="86367" tIns="49533" rIns="86367" bIns="49533" anchor="t">
            <a:normAutofit/>
          </a:bodyPr>
          <a:lstStyle/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August 28</a:t>
            </a: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None/>
            </a:pPr>
            <a:endParaRPr lang="en-US" sz="22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dirty="0"/>
              <a:t> 1908 — The United States Army accepts its first dirigible. </a:t>
            </a: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endParaRPr lang="en-US" sz="2800" dirty="0"/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dirty="0"/>
              <a:t>It is 96 feet long, with a 20-hp Curtiss engine. </a:t>
            </a:r>
            <a:endParaRPr lang="en-US" sz="28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065" y="274588"/>
            <a:ext cx="8229823" cy="1143000"/>
          </a:xfrm>
        </p:spPr>
        <p:txBody>
          <a:bodyPr lIns="86367" tIns="49533" rIns="86367" bIns="49533"/>
          <a:lstStyle/>
          <a:p>
            <a:pPr defTabSz="889561"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dirty="0" smtClean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419601"/>
            <a:ext cx="3018944" cy="2137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18643"/>
            <a:ext cx="3676650" cy="4532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55364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78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9"/>
            <a:ext cx="4339828" cy="4731619"/>
          </a:xfrm>
        </p:spPr>
        <p:txBody>
          <a:bodyPr lIns="86367" tIns="49533" rIns="86367" bIns="49533" anchor="t">
            <a:normAutofit/>
          </a:bodyPr>
          <a:lstStyle/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August 28</a:t>
            </a: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None/>
            </a:pPr>
            <a:endParaRPr lang="en-US" sz="22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dirty="0"/>
              <a:t> 1923 — A New World refueled flight duration record of 37 hours 15 minutes 4.8 seconds set. </a:t>
            </a:r>
            <a:endParaRPr lang="en-US" sz="28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065" y="274588"/>
            <a:ext cx="8229823" cy="1143000"/>
          </a:xfrm>
        </p:spPr>
        <p:txBody>
          <a:bodyPr lIns="86367" tIns="49533" rIns="86367" bIns="49533"/>
          <a:lstStyle/>
          <a:p>
            <a:pPr defTabSz="889561"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dirty="0" smtClean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575" y="3002006"/>
            <a:ext cx="5011226" cy="3395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20715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78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9"/>
            <a:ext cx="4339828" cy="4731619"/>
          </a:xfrm>
        </p:spPr>
        <p:txBody>
          <a:bodyPr lIns="86367" tIns="49533" rIns="86367" bIns="49533" anchor="t">
            <a:normAutofit/>
          </a:bodyPr>
          <a:lstStyle/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August 28</a:t>
            </a: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None/>
            </a:pPr>
            <a:endParaRPr lang="en-US" sz="22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dirty="0"/>
              <a:t> 1957 — A record altitude for manned aircraft is achieved by the RAF Canberra serial no. WK 163 piloted by chief test pilot M. </a:t>
            </a:r>
            <a:r>
              <a:rPr lang="en-US" sz="2800" dirty="0" err="1"/>
              <a:t>Randrup</a:t>
            </a:r>
            <a:r>
              <a:rPr lang="en-US" sz="2800" dirty="0"/>
              <a:t>. </a:t>
            </a: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endParaRPr lang="en-US" sz="2800" dirty="0"/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dirty="0"/>
              <a:t>He flies the aircraft to 70,310 ft. with the aid of a Double Scorpion rocket motor. </a:t>
            </a:r>
            <a:endParaRPr lang="en-US" sz="28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065" y="274588"/>
            <a:ext cx="8229823" cy="1143000"/>
          </a:xfrm>
        </p:spPr>
        <p:txBody>
          <a:bodyPr lIns="86367" tIns="49533" rIns="86367" bIns="49533"/>
          <a:lstStyle/>
          <a:p>
            <a:pPr defTabSz="889561"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dirty="0" smtClean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534" y="1447800"/>
            <a:ext cx="3762375" cy="2503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133" y="4039134"/>
            <a:ext cx="3575339" cy="2685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88089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1" y="1752603"/>
            <a:ext cx="1852613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Questions / Comments</a:t>
            </a:r>
          </a:p>
        </p:txBody>
      </p:sp>
    </p:spTree>
    <p:extLst>
      <p:ext uri="{BB962C8B-B14F-4D97-AF65-F5344CB8AC3E}">
        <p14:creationId xmlns:p14="http://schemas.microsoft.com/office/powerpoint/2010/main" val="254741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33449" y="1722438"/>
            <a:ext cx="7105651" cy="17827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dirty="0" smtClean="0">
                <a:latin typeface="+mj-lt"/>
              </a:rPr>
              <a:t>MGMT 203</a:t>
            </a:r>
            <a:r>
              <a:rPr lang="en-US" sz="2800" b="1" dirty="0">
                <a:latin typeface="+mj-lt"/>
              </a:rPr>
              <a:t/>
            </a:r>
            <a:br>
              <a:rPr lang="en-US" sz="2800" b="1" dirty="0">
                <a:latin typeface="+mj-lt"/>
              </a:rPr>
            </a:br>
            <a:r>
              <a:rPr lang="en-US" sz="2800" b="1" dirty="0">
                <a:latin typeface="+mj-lt"/>
              </a:rPr>
              <a:t>Aeronautical Science, Aviation Professionalism, Careers, and Certification</a:t>
            </a:r>
            <a:endParaRPr lang="en-US" sz="28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3425" y="3824248"/>
            <a:ext cx="51943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Module 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43500"/>
            <a:ext cx="9144000" cy="1733550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9" descr="eagl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6656" y="3824248"/>
            <a:ext cx="1585319" cy="175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460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38808" y="755376"/>
            <a:ext cx="7772400" cy="609600"/>
          </a:xfrm>
        </p:spPr>
        <p:txBody>
          <a:bodyPr/>
          <a:lstStyle/>
          <a:p>
            <a:pPr algn="ctr" eaLnBrk="1" hangingPunct="1"/>
            <a:r>
              <a:rPr lang="en-US" sz="3200" b="1" u="sng" dirty="0" smtClean="0"/>
              <a:t>Learning Objectives – Module 1 </a:t>
            </a:r>
            <a:r>
              <a:rPr lang="en-US" sz="3200" b="1" dirty="0" smtClean="0"/>
              <a:t>(8/21/17 – 9/1/17)</a:t>
            </a: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2400" b="1" i="1" dirty="0" smtClean="0">
                <a:solidFill>
                  <a:srgbClr val="00386B"/>
                </a:solidFill>
              </a:rPr>
              <a:t>Aerodynamics </a:t>
            </a:r>
            <a:r>
              <a:rPr lang="en-US" sz="2400" b="1" i="1" dirty="0">
                <a:solidFill>
                  <a:srgbClr val="00386B"/>
                </a:solidFill>
              </a:rPr>
              <a:t>from a Management </a:t>
            </a:r>
            <a:r>
              <a:rPr lang="en-US" sz="2400" b="1" i="1" dirty="0" smtClean="0">
                <a:solidFill>
                  <a:srgbClr val="00386B"/>
                </a:solidFill>
              </a:rPr>
              <a:t>Standpoint</a:t>
            </a:r>
            <a:endParaRPr lang="en-US" sz="2400" b="1" i="1" u="sng" dirty="0" smtClean="0">
              <a:solidFill>
                <a:srgbClr val="00386B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01804"/>
            <a:ext cx="8382000" cy="3055726"/>
          </a:xfrm>
        </p:spPr>
        <p:txBody>
          <a:bodyPr/>
          <a:lstStyle/>
          <a:p>
            <a:r>
              <a:rPr lang="en-US" sz="2000" b="1" u="sng" dirty="0"/>
              <a:t>Upon successful completion of this module, you will be able to</a:t>
            </a:r>
            <a:r>
              <a:rPr lang="en-US" sz="2000" b="1" u="sng" dirty="0" smtClean="0"/>
              <a:t>:</a:t>
            </a:r>
          </a:p>
          <a:p>
            <a:r>
              <a:rPr lang="en-US" sz="2400" dirty="0" smtClean="0"/>
              <a:t>Explain </a:t>
            </a:r>
            <a:r>
              <a:rPr lang="en-US" sz="2400" dirty="0"/>
              <a:t>the qualifications, attributes, ethics, and responsibilities of aviation professionals. (LO 1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/>
              <a:t>Analyze the financial and educational requirements of aviation careers. (LO 1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/>
              <a:t>Describe the qualifications, privileges, and limitations of all classes of certification to include pilot, maintenance, avionics, dispatch, and air traffic control. (LO 2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/>
              <a:t>Research 14 CFR for specific requirements for a career in aviation management. (LO 1)</a:t>
            </a:r>
          </a:p>
          <a:p>
            <a:r>
              <a:rPr lang="en-US" sz="2400" dirty="0"/>
              <a:t>Explain the dynamics associated with an aviation career and the future availability of employment in the aviation industry. (LO 1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3735826" y="67118"/>
            <a:ext cx="5361039" cy="45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of Aeronautical Science</a:t>
            </a:r>
          </a:p>
        </p:txBody>
      </p:sp>
    </p:spTree>
    <p:extLst>
      <p:ext uri="{BB962C8B-B14F-4D97-AF65-F5344CB8AC3E}">
        <p14:creationId xmlns:p14="http://schemas.microsoft.com/office/powerpoint/2010/main" val="59597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38808" y="755376"/>
            <a:ext cx="7772400" cy="609600"/>
          </a:xfrm>
        </p:spPr>
        <p:txBody>
          <a:bodyPr/>
          <a:lstStyle/>
          <a:p>
            <a:pPr algn="ctr" eaLnBrk="1" hangingPunct="1"/>
            <a:r>
              <a:rPr lang="en-US" sz="3200" b="1" u="sng" dirty="0" smtClean="0"/>
              <a:t>Learning Objectives – Module 1 </a:t>
            </a:r>
            <a:r>
              <a:rPr lang="en-US" sz="3200" b="1" dirty="0" smtClean="0"/>
              <a:t>(8/21/17 – 9/1/17)</a:t>
            </a: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2400" b="1" i="1" dirty="0" smtClean="0">
                <a:solidFill>
                  <a:srgbClr val="00386B"/>
                </a:solidFill>
              </a:rPr>
              <a:t>Aerodynamics </a:t>
            </a:r>
            <a:r>
              <a:rPr lang="en-US" sz="2400" b="1" i="1" dirty="0">
                <a:solidFill>
                  <a:srgbClr val="00386B"/>
                </a:solidFill>
              </a:rPr>
              <a:t>from a Management </a:t>
            </a:r>
            <a:r>
              <a:rPr lang="en-US" sz="2400" b="1" i="1" dirty="0" smtClean="0">
                <a:solidFill>
                  <a:srgbClr val="00386B"/>
                </a:solidFill>
              </a:rPr>
              <a:t>Standpoint</a:t>
            </a:r>
            <a:endParaRPr lang="en-US" sz="2400" b="1" i="1" u="sng" dirty="0" smtClean="0">
              <a:solidFill>
                <a:srgbClr val="00386B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01804"/>
            <a:ext cx="8382000" cy="5105400"/>
          </a:xfrm>
        </p:spPr>
        <p:txBody>
          <a:bodyPr/>
          <a:lstStyle/>
          <a:p>
            <a:r>
              <a:rPr lang="en-US" sz="2000" b="1" u="sng" dirty="0"/>
              <a:t>Upon successful completion of this module, you will be able to:</a:t>
            </a:r>
          </a:p>
          <a:p>
            <a:r>
              <a:rPr lang="en-US" sz="2400" dirty="0" smtClean="0"/>
              <a:t>Research </a:t>
            </a:r>
            <a:r>
              <a:rPr lang="en-US" sz="2400" dirty="0"/>
              <a:t>your current or future management position in an aviation career field. (LO 1 and LO 2)</a:t>
            </a:r>
          </a:p>
          <a:p>
            <a:r>
              <a:rPr lang="en-US" sz="2400" dirty="0"/>
              <a:t>Describe the functions of management in an aviation management career field. (LO 2)</a:t>
            </a:r>
          </a:p>
          <a:p>
            <a:r>
              <a:rPr lang="en-US" sz="2400" dirty="0"/>
              <a:t>Describe the differences between the three categories of civil aviation operations. (LO 2)</a:t>
            </a:r>
          </a:p>
          <a:p>
            <a:r>
              <a:rPr lang="en-US" sz="2400" dirty="0"/>
              <a:t>Describe conditions or constraints that reduce aircraft utilization factors (time available for flying). (LO 2)</a:t>
            </a:r>
          </a:p>
          <a:p>
            <a:r>
              <a:rPr lang="en-US" sz="2400" dirty="0"/>
              <a:t>Analyze the benefits of on-demand business aviation as compared to scheduled airline transportation. (LO 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3735826" y="67118"/>
            <a:ext cx="5361039" cy="45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of Aeronautical Science</a:t>
            </a:r>
          </a:p>
        </p:txBody>
      </p:sp>
    </p:spTree>
    <p:extLst>
      <p:ext uri="{BB962C8B-B14F-4D97-AF65-F5344CB8AC3E}">
        <p14:creationId xmlns:p14="http://schemas.microsoft.com/office/powerpoint/2010/main" val="379471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hlinkClick r:id="rId2" action="ppaction://hlinkfile"/>
              </a:rPr>
              <a:t>Pilot’s Handbook of Aeronautical Knowledge</a:t>
            </a:r>
            <a:r>
              <a:rPr lang="en-US" dirty="0">
                <a:hlinkClick r:id="rId3"/>
              </a:rPr>
              <a:t> </a:t>
            </a:r>
            <a:r>
              <a:rPr lang="en-US" dirty="0" smtClean="0"/>
              <a:t> </a:t>
            </a:r>
            <a:r>
              <a:rPr lang="en-US" dirty="0"/>
              <a:t>provides a basic overview of aeronautical management. </a:t>
            </a:r>
            <a:endParaRPr lang="en-US" dirty="0" smtClean="0"/>
          </a:p>
          <a:p>
            <a:pPr lvl="1"/>
            <a:r>
              <a:rPr lang="en-US" dirty="0"/>
              <a:t>Chapter 1 - Introduction to Flying (pages 1-13 to 1-20</a:t>
            </a:r>
            <a:r>
              <a:rPr lang="en-US" dirty="0" smtClean="0"/>
              <a:t>)</a:t>
            </a:r>
          </a:p>
          <a:p>
            <a:r>
              <a:rPr lang="en-US" dirty="0" smtClean="0">
                <a:hlinkClick r:id="rId4"/>
              </a:rPr>
              <a:t>Title 14 Code of Federal Regulations (CFR) </a:t>
            </a:r>
            <a:r>
              <a:rPr lang="en-US" dirty="0" smtClean="0"/>
              <a:t>- federal </a:t>
            </a:r>
            <a:r>
              <a:rPr lang="en-US" dirty="0"/>
              <a:t>regulations to gain more information about your future career. </a:t>
            </a:r>
            <a:endParaRPr lang="en-US" dirty="0" smtClean="0"/>
          </a:p>
          <a:p>
            <a:r>
              <a:rPr lang="en-US" dirty="0"/>
              <a:t>Please review 14 CFR Parts: </a:t>
            </a:r>
            <a:endParaRPr lang="en-US" dirty="0" smtClean="0"/>
          </a:p>
          <a:p>
            <a:pPr lvl="1"/>
            <a:r>
              <a:rPr lang="en-US" dirty="0" smtClean="0"/>
              <a:t>21</a:t>
            </a:r>
            <a:r>
              <a:rPr lang="en-US" dirty="0"/>
              <a:t>, 61, 63, 65, 119, 121, 135, 145, and 147.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33374" y="109397"/>
            <a:ext cx="6353175" cy="71223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7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Interstate-Regular"/>
        <a:ea typeface="ＭＳ Ｐゴシック"/>
        <a:cs typeface="ＭＳ Ｐゴシック"/>
      </a:majorFont>
      <a:minorFont>
        <a:latin typeface="Time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5119</TotalTime>
  <Words>890</Words>
  <Application>Microsoft Office PowerPoint</Application>
  <PresentationFormat>On-screen Show (4:3)</PresentationFormat>
  <Paragraphs>218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32" baseType="lpstr">
      <vt:lpstr>ＭＳ Ｐゴシック</vt:lpstr>
      <vt:lpstr>Arial</vt:lpstr>
      <vt:lpstr>Calibri</vt:lpstr>
      <vt:lpstr>Cambria</vt:lpstr>
      <vt:lpstr>Candara</vt:lpstr>
      <vt:lpstr>Helvetica</vt:lpstr>
      <vt:lpstr>Helvetica Light</vt:lpstr>
      <vt:lpstr>Interstate-Regular</vt:lpstr>
      <vt:lpstr>Times</vt:lpstr>
      <vt:lpstr>Times New Roman</vt:lpstr>
      <vt:lpstr>Wingdings 3</vt:lpstr>
      <vt:lpstr>Office Theme</vt:lpstr>
      <vt:lpstr>2_Office Theme</vt:lpstr>
      <vt:lpstr>Blank Presentation</vt:lpstr>
      <vt:lpstr>3_Custom Design</vt:lpstr>
      <vt:lpstr>1_Office Theme</vt:lpstr>
      <vt:lpstr>MGMT 203 Aeronautical Science, Aviation Professionalism, Careers, and Certification</vt:lpstr>
      <vt:lpstr>THIS DAY IN AVIATION</vt:lpstr>
      <vt:lpstr>THIS DAY IN AVIATION</vt:lpstr>
      <vt:lpstr>THIS DAY IN AVIATION</vt:lpstr>
      <vt:lpstr>Questions / Comments</vt:lpstr>
      <vt:lpstr>MGMT 203 Aeronautical Science, Aviation Professionalism, Careers, and Certification</vt:lpstr>
      <vt:lpstr>Learning Objectives – Module 1 (8/21/17 – 9/1/17) Aerodynamics from a Management Standpoint</vt:lpstr>
      <vt:lpstr>Learning Objectives – Module 1 (8/21/17 – 9/1/17) Aerodynamics from a Management Standpoint</vt:lpstr>
      <vt:lpstr>Readings</vt:lpstr>
      <vt:lpstr>Readings</vt:lpstr>
      <vt:lpstr>Discussion</vt:lpstr>
      <vt:lpstr>Term Paper Topics</vt:lpstr>
      <vt:lpstr>Module 1 Review Questions</vt:lpstr>
      <vt:lpstr>Assignments Due – Module 1  (8/22/17 – 9/1/17) </vt:lpstr>
      <vt:lpstr>PowerPoint Presentation</vt:lpstr>
      <vt:lpstr>Questions / Comments</vt:lpstr>
    </vt:vector>
  </TitlesOfParts>
  <Company>Embry-Riddle Aeronautical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SYSE 560 Introduction to Systems Engineering Management</dc:title>
  <dc:creator>Bruce Conway User</dc:creator>
  <cp:lastModifiedBy>Petrucci, Anthony P</cp:lastModifiedBy>
  <cp:revision>200</cp:revision>
  <dcterms:created xsi:type="dcterms:W3CDTF">2011-08-23T19:56:56Z</dcterms:created>
  <dcterms:modified xsi:type="dcterms:W3CDTF">2017-08-28T12:31:01Z</dcterms:modified>
</cp:coreProperties>
</file>