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  <p:sldMasterId id="2147483765" r:id="rId2"/>
    <p:sldMasterId id="2147483777" r:id="rId3"/>
    <p:sldMasterId id="2147483789" r:id="rId4"/>
    <p:sldMasterId id="2147483794" r:id="rId5"/>
  </p:sldMasterIdLst>
  <p:notesMasterIdLst>
    <p:notesMasterId r:id="rId37"/>
  </p:notesMasterIdLst>
  <p:handoutMasterIdLst>
    <p:handoutMasterId r:id="rId38"/>
  </p:handoutMasterIdLst>
  <p:sldIdLst>
    <p:sldId id="360" r:id="rId6"/>
    <p:sldId id="381" r:id="rId7"/>
    <p:sldId id="382" r:id="rId8"/>
    <p:sldId id="383" r:id="rId9"/>
    <p:sldId id="366" r:id="rId10"/>
    <p:sldId id="272" r:id="rId11"/>
    <p:sldId id="367" r:id="rId12"/>
    <p:sldId id="368" r:id="rId13"/>
    <p:sldId id="369" r:id="rId14"/>
    <p:sldId id="371" r:id="rId15"/>
    <p:sldId id="372" r:id="rId16"/>
    <p:sldId id="373" r:id="rId17"/>
    <p:sldId id="376" r:id="rId18"/>
    <p:sldId id="377" r:id="rId19"/>
    <p:sldId id="375" r:id="rId20"/>
    <p:sldId id="374" r:id="rId21"/>
    <p:sldId id="330" r:id="rId22"/>
    <p:sldId id="331" r:id="rId23"/>
    <p:sldId id="332" r:id="rId24"/>
    <p:sldId id="335" r:id="rId25"/>
    <p:sldId id="333" r:id="rId26"/>
    <p:sldId id="302" r:id="rId27"/>
    <p:sldId id="336" r:id="rId28"/>
    <p:sldId id="354" r:id="rId29"/>
    <p:sldId id="347" r:id="rId30"/>
    <p:sldId id="359" r:id="rId31"/>
    <p:sldId id="337" r:id="rId32"/>
    <p:sldId id="303" r:id="rId33"/>
    <p:sldId id="378" r:id="rId34"/>
    <p:sldId id="379" r:id="rId35"/>
    <p:sldId id="380" r:id="rId36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 snapToGrid="0" snapToObjects="1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1902" y="-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gs" Target="tags/tag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41332-348A-6C49-829D-397A2F31E2F3}" type="datetimeFigureOut">
              <a:rPr lang="en-US" smtClean="0"/>
              <a:t>8/20/2017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ED3ED-985D-534F-94A9-B7D352EFA0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132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760D0-0509-1345-87FB-4E5C4FFD68E5}" type="datetimeFigureOut">
              <a:rPr lang="en-US" smtClean="0"/>
              <a:t>8/20/2017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F57B2-DDD8-2A4B-9ECA-52A4627997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602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82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073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83C2C-4350-42D9-AA99-0962AE647DCB}" type="slidenum">
              <a:rPr lang="en-US" altLang="en-US" sz="12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en-US" sz="1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2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8D2AA3-3B86-4422-99CF-7BAF625FF9B3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17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66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8D2AA3-3B86-4422-99CF-7BAF625FF9B3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3612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8D2AA3-3B86-4422-99CF-7BAF625FF9B3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8140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83C2C-4350-42D9-AA99-0962AE647DCB}" type="slidenum">
              <a:rPr lang="en-US" altLang="en-US" sz="12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z="1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73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8D2AA3-3B86-4422-99CF-7BAF625FF9B3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4887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19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22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5E8D39-DF9D-452A-A37A-9731165CB0B4}" type="slidenum">
              <a:rPr lang="en-US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41498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1" y="1314450"/>
            <a:ext cx="8658224" cy="5314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333374" y="-115887"/>
            <a:ext cx="6353175" cy="1173162"/>
          </a:xfrm>
          <a:prstGeom prst="rect">
            <a:avLst/>
          </a:prstGeom>
        </p:spPr>
        <p:txBody>
          <a:bodyPr/>
          <a:lstStyle/>
          <a:p>
            <a:pPr algn="l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8308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2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64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13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730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20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52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6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02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pe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2219" y="-16276"/>
            <a:ext cx="6629400" cy="1107996"/>
          </a:xfrm>
          <a:prstGeom prst="rect">
            <a:avLst/>
          </a:prstGeom>
        </p:spPr>
        <p:txBody>
          <a:bodyPr wrap="square" anchor="ctr" anchorCtr="1">
            <a:spAutoFit/>
          </a:bodyPr>
          <a:lstStyle>
            <a:lvl1pPr>
              <a:defRPr lang="en-US" sz="3300" b="0"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3722"/>
            <a:ext cx="8229600" cy="486244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2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7218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314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5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41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6CDB34B-94A8-46F8-81E8-1E5B1D13F86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55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297BA53-3748-4BA6-81F7-0221BEAD82B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18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F9DA3B8-9DCC-4BF1-A965-5019AF31A59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13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2672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2672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9536294-250A-48BD-AD70-8C3FCFE845F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327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589EAC6-334F-4AAB-BB7C-7596E4B805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3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355904DF-73E5-4B4A-9416-17EE89D4678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8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42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3FFA017-CE86-443D-A9FA-D699ED704B0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43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A8946EA-A502-4819-83CC-2330B111647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44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48E76F1-2E26-42EB-A249-01ECA37A462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078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58EC5AE-B623-4B90-9714-C43E2FE07BD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35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334000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334000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EE67A32-FC1B-4357-B6EF-53DD1C45F15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100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F6C88-DF7A-42C4-960E-E540B9C6F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0260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270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627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925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2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85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075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04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480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305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968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19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02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605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947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7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619875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1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3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8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4"/>
          <p:cNvPicPr>
            <a:picLocks noChangeArrowheads="1"/>
          </p:cNvPicPr>
          <p:nvPr userDrawn="1"/>
        </p:nvPicPr>
        <p:blipFill>
          <a:blip r:embed="rId14" cstate="print"/>
          <a:stretch>
            <a:fillRect/>
          </a:stretch>
        </p:blipFill>
        <p:spPr bwMode="auto">
          <a:xfrm>
            <a:off x="6705600" y="304800"/>
            <a:ext cx="2032000" cy="4534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Line 3"/>
          <p:cNvSpPr>
            <a:spLocks noChangeShapeType="1"/>
          </p:cNvSpPr>
          <p:nvPr userDrawn="1"/>
        </p:nvSpPr>
        <p:spPr bwMode="auto">
          <a:xfrm rot="10800000" flipH="1">
            <a:off x="381000" y="1066800"/>
            <a:ext cx="8458200" cy="1588"/>
          </a:xfrm>
          <a:prstGeom prst="line">
            <a:avLst/>
          </a:prstGeom>
          <a:noFill/>
          <a:ln w="63500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0" y="76201"/>
            <a:ext cx="6705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6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52" r:id="rId2"/>
    <p:sldLayoutId id="2147483740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1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1" y="1946674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782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42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49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7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97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53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707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3561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1414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9268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60693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118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541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965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CLINK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1" y="6553200"/>
            <a:ext cx="277473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Engineering Design And Development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9AD4160-40F7-4C67-9BB5-5D52FB100129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7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60E2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60E20"/>
        </a:buClr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60E20"/>
        </a:buClr>
        <a:buChar char="•"/>
        <a:defRPr sz="21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60E20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60E20"/>
        </a:buClr>
        <a:buChar char="»"/>
        <a:defRPr sz="17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B60E20"/>
        </a:buClr>
        <a:buChar char="»"/>
        <a:defRPr sz="17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B60E20"/>
        </a:buClr>
        <a:buChar char="»"/>
        <a:defRPr sz="17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B60E20"/>
        </a:buClr>
        <a:buChar char="»"/>
        <a:defRPr sz="17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B60E20"/>
        </a:buClr>
        <a:buChar char="»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940E21-42B8-4226-8C60-9DE6FF1CCD57}" type="slidenum">
              <a:rPr lang="en-US">
                <a:solidFill>
                  <a:srgbClr val="000000"/>
                </a:solidFill>
                <a:ea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7508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a.gov/" TargetMode="External"/><Relationship Id="rId2" Type="http://schemas.openxmlformats.org/officeDocument/2006/relationships/hyperlink" Target="http://www.ecfr.gov/cgi-bin/text-idx?tpl=/ecfrbrowse/Title14/14tab_02.tp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yerauedu.sharepoint.com/teams/LMS/_layouts/15/guestaccess.aspx?guestaccesstoken=eyHRpJqOCTidDe/ndgqkK38TJ1DS1nC%2bg7r/fZ8H2w0%3d&amp;docid=002615f3daf7f416898a88a1edcc9dcb2&amp;rev=1" TargetMode="External"/><Relationship Id="rId2" Type="http://schemas.openxmlformats.org/officeDocument/2006/relationships/hyperlink" Target="PHAK_FAA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cfr.gov/cgi-bin/text-idx?tpl=/ecfrbrowse/Title14/14tab_02.tp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3449" y="1722438"/>
            <a:ext cx="7105651" cy="1782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</a:rPr>
              <a:t>MGMT 203</a:t>
            </a:r>
            <a:r>
              <a:rPr lang="en-US" sz="2800" b="1" dirty="0">
                <a:latin typeface="+mj-lt"/>
              </a:rPr>
              <a:t/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Aeronautical Science, Aviation Professionalism, Careers, and Certification</a:t>
            </a:r>
            <a:endParaRPr lang="en-US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3425" y="3824248"/>
            <a:ext cx="51943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Module 1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33550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eagl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656" y="3824248"/>
            <a:ext cx="1585319" cy="175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932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term paper will consist of a topic related to the management of an aerospace company or agency. </a:t>
            </a:r>
            <a:endParaRPr lang="en-US" dirty="0" smtClean="0"/>
          </a:p>
          <a:p>
            <a:r>
              <a:rPr lang="en-US" dirty="0"/>
              <a:t>Each student should write about a different topic within the field of management of an aerospace company or agency, which will be chosen on a first-come, first-serve basis.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your own, determine that sufficient reference material is available before your final selection of a paper topic. </a:t>
            </a:r>
            <a:endParaRPr lang="en-US" dirty="0" smtClean="0"/>
          </a:p>
          <a:p>
            <a:r>
              <a:rPr lang="en-US" dirty="0" smtClean="0"/>
              <a:t>Please </a:t>
            </a:r>
            <a:r>
              <a:rPr lang="en-US" dirty="0"/>
              <a:t>pick a topic that sparks your interest.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33374" y="96145"/>
            <a:ext cx="6353175" cy="79174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Term Paper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32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33374" y="1057282"/>
          <a:ext cx="3880817" cy="5800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0817"/>
              </a:tblGrid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Aero Club Management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Air Freight or Air Cargo Management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Air Taxi Operator Management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Air Traffic Control Management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Aircraft Manufacturing Management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Airline Management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Airport Management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Corporate Aviation Management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Dispatcher Operations Management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Fire and Crash Rescue Management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Fixed Base Operator Management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Flight Attendants Management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Flight Management and Scheduling Management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Flight School Management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Ground Handling Service Management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Helicopter Operations Management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Maintenance (in house) Management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Maintenance Outsource) Management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Maintenance School Management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Military Aviation Management (specify department)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Passenger Service Management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Quality Management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Repair Station (Part 145) Management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9058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Safety Management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Security Management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Weather Station Management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33374" y="212035"/>
            <a:ext cx="6353175" cy="84524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Term Paper Topics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14191" y="1070534"/>
            <a:ext cx="442622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Submit your topic choice:  </a:t>
            </a:r>
            <a:r>
              <a:rPr lang="en-US" sz="1400" b="1" dirty="0" smtClean="0">
                <a:solidFill>
                  <a:srgbClr val="FF0000"/>
                </a:solidFill>
              </a:rPr>
              <a:t>Sept 15</a:t>
            </a:r>
          </a:p>
          <a:p>
            <a:r>
              <a:rPr lang="en-US" sz="1400" dirty="0">
                <a:solidFill>
                  <a:prstClr val="black"/>
                </a:solidFill>
              </a:rPr>
              <a:t>Your Final Term Paper must be at least 12 pages and consist of the following:</a:t>
            </a:r>
          </a:p>
          <a:p>
            <a:r>
              <a:rPr lang="en-US" sz="1400" dirty="0">
                <a:solidFill>
                  <a:prstClr val="black"/>
                </a:solidFill>
              </a:rPr>
              <a:t>A title page</a:t>
            </a:r>
          </a:p>
          <a:p>
            <a:r>
              <a:rPr lang="en-US" sz="1400" dirty="0">
                <a:solidFill>
                  <a:prstClr val="black"/>
                </a:solidFill>
              </a:rPr>
              <a:t>Main text (10 pages)</a:t>
            </a:r>
          </a:p>
          <a:p>
            <a:r>
              <a:rPr lang="en-US" sz="1400" dirty="0">
                <a:solidFill>
                  <a:prstClr val="black"/>
                </a:solidFill>
              </a:rPr>
              <a:t>Reference page (current APA format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The </a:t>
            </a:r>
            <a:r>
              <a:rPr lang="en-US" sz="1400" dirty="0" smtClean="0">
                <a:solidFill>
                  <a:prstClr val="black"/>
                </a:solidFill>
              </a:rPr>
              <a:t>paper should </a:t>
            </a:r>
            <a:r>
              <a:rPr lang="en-US" sz="1400" dirty="0">
                <a:solidFill>
                  <a:prstClr val="black"/>
                </a:solidFill>
              </a:rPr>
              <a:t>include some of the headings below as appropriate:</a:t>
            </a:r>
          </a:p>
          <a:p>
            <a:r>
              <a:rPr lang="en-US" sz="1400" dirty="0">
                <a:solidFill>
                  <a:prstClr val="black"/>
                </a:solidFill>
              </a:rPr>
              <a:t>Introduction</a:t>
            </a:r>
          </a:p>
          <a:p>
            <a:r>
              <a:rPr lang="en-US" sz="1400" dirty="0">
                <a:solidFill>
                  <a:prstClr val="black"/>
                </a:solidFill>
              </a:rPr>
              <a:t>Description of the Company or Agency (Basically what business are you in)</a:t>
            </a:r>
          </a:p>
          <a:p>
            <a:r>
              <a:rPr lang="en-US" sz="1400" dirty="0">
                <a:solidFill>
                  <a:prstClr val="black"/>
                </a:solidFill>
              </a:rPr>
              <a:t>Operation Description</a:t>
            </a:r>
          </a:p>
          <a:p>
            <a:r>
              <a:rPr lang="en-US" sz="1400" dirty="0">
                <a:solidFill>
                  <a:prstClr val="black"/>
                </a:solidFill>
              </a:rPr>
              <a:t>Equipment or Aircraft</a:t>
            </a:r>
          </a:p>
          <a:p>
            <a:r>
              <a:rPr lang="en-US" sz="1400" dirty="0">
                <a:solidFill>
                  <a:prstClr val="black"/>
                </a:solidFill>
              </a:rPr>
              <a:t>Maintenance Requirements</a:t>
            </a:r>
          </a:p>
          <a:p>
            <a:r>
              <a:rPr lang="en-US" sz="1400" dirty="0">
                <a:solidFill>
                  <a:prstClr val="black"/>
                </a:solidFill>
              </a:rPr>
              <a:t>Manager’s Roles and Responsibilities</a:t>
            </a:r>
          </a:p>
          <a:p>
            <a:r>
              <a:rPr lang="en-US" sz="1400" dirty="0">
                <a:solidFill>
                  <a:prstClr val="black"/>
                </a:solidFill>
              </a:rPr>
              <a:t>Staff Qualifications, Certifications, and Responsibilities</a:t>
            </a:r>
          </a:p>
          <a:p>
            <a:r>
              <a:rPr lang="en-US" sz="1400" dirty="0">
                <a:solidFill>
                  <a:prstClr val="black"/>
                </a:solidFill>
              </a:rPr>
              <a:t>Human Factors</a:t>
            </a:r>
          </a:p>
          <a:p>
            <a:r>
              <a:rPr lang="en-US" sz="1400" dirty="0">
                <a:solidFill>
                  <a:prstClr val="black"/>
                </a:solidFill>
              </a:rPr>
              <a:t>Quality Requirements</a:t>
            </a:r>
          </a:p>
          <a:p>
            <a:r>
              <a:rPr lang="en-US" sz="1400" dirty="0">
                <a:solidFill>
                  <a:prstClr val="black"/>
                </a:solidFill>
              </a:rPr>
              <a:t>Regulations and Laws</a:t>
            </a:r>
          </a:p>
          <a:p>
            <a:r>
              <a:rPr lang="en-US" sz="1400" dirty="0">
                <a:solidFill>
                  <a:prstClr val="black"/>
                </a:solidFill>
              </a:rPr>
              <a:t>Safety</a:t>
            </a:r>
          </a:p>
          <a:p>
            <a:r>
              <a:rPr lang="en-US" sz="1400" dirty="0">
                <a:solidFill>
                  <a:prstClr val="black"/>
                </a:solidFill>
              </a:rPr>
              <a:t>Security</a:t>
            </a:r>
          </a:p>
          <a:p>
            <a:r>
              <a:rPr lang="en-US" sz="1400" dirty="0">
                <a:solidFill>
                  <a:prstClr val="black"/>
                </a:solidFill>
              </a:rPr>
              <a:t>Environmental Responsibilities</a:t>
            </a:r>
          </a:p>
          <a:p>
            <a:r>
              <a:rPr lang="en-US" sz="1400" dirty="0">
                <a:solidFill>
                  <a:prstClr val="black"/>
                </a:solidFill>
              </a:rPr>
              <a:t>Other Management Factors Considered</a:t>
            </a:r>
          </a:p>
          <a:p>
            <a:r>
              <a:rPr lang="en-US" sz="1400" dirty="0">
                <a:solidFill>
                  <a:prstClr val="black"/>
                </a:solidFill>
              </a:rPr>
              <a:t>References (current APA format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84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225"/>
            <a:ext cx="6629400" cy="600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Module 1 Review Questions</a:t>
            </a:r>
            <a:endParaRPr b="1" dirty="0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457200" y="1123107"/>
            <a:ext cx="8229600" cy="5523046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b="1" dirty="0"/>
              <a:t>Spend quality time responding to the following questions in your own words.</a:t>
            </a:r>
          </a:p>
          <a:p>
            <a:r>
              <a:rPr lang="en-US" altLang="en-US" dirty="0"/>
              <a:t>1.	What are the qualifications, certifications, and responsibilities of a commercial pilot</a:t>
            </a:r>
            <a:r>
              <a:rPr lang="en-US" altLang="en-US" dirty="0" smtClean="0"/>
              <a:t>?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2.	What are the qualifications, certifications, and responsibilities of an Airframe and </a:t>
            </a:r>
            <a:r>
              <a:rPr lang="en-US" altLang="en-US" dirty="0" err="1"/>
              <a:t>Powerplant</a:t>
            </a:r>
            <a:r>
              <a:rPr lang="en-US" altLang="en-US" dirty="0"/>
              <a:t> mechanic</a:t>
            </a:r>
            <a:r>
              <a:rPr lang="en-US" altLang="en-US" dirty="0" smtClean="0"/>
              <a:t>?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3.	What are the qualifications, certifications, and responsibilities of an Air Traffic Controller</a:t>
            </a:r>
            <a:r>
              <a:rPr lang="en-US" altLang="en-US" dirty="0" smtClean="0"/>
              <a:t>?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4.	Describe conditions or constraints that reduce aircraft utilization factors (time available for flying</a:t>
            </a:r>
            <a:r>
              <a:rPr lang="en-US" altLang="en-US" dirty="0" smtClean="0"/>
              <a:t>).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5.	Analyze the benefits of on-demand business aviation as compared to scheduled airline transportation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ADF82206-C07E-4162-9C15-C93FC083D722}" type="slidenum">
              <a:rPr lang="en-US" altLang="en-US" sz="18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US" altLang="en-US" sz="1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46484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b="1" u="sng" dirty="0" smtClean="0"/>
              <a:t>Assignments Due – Module 1 </a:t>
            </a:r>
            <a:br>
              <a:rPr lang="en-US" sz="3200" b="1" u="sng" dirty="0" smtClean="0"/>
            </a:br>
            <a:r>
              <a:rPr lang="en-US" sz="3200" b="1" dirty="0" smtClean="0"/>
              <a:t>(8/22/17 – 9/1/17)</a:t>
            </a:r>
            <a:r>
              <a:rPr lang="en-US" sz="3200" b="1" u="sng" dirty="0" smtClean="0"/>
              <a:t/>
            </a:r>
            <a:br>
              <a:rPr lang="en-US" sz="3200" b="1" u="sng" dirty="0" smtClean="0"/>
            </a:br>
            <a:endParaRPr lang="en-US" sz="2400" b="1" i="1" u="sng" dirty="0" smtClean="0">
              <a:solidFill>
                <a:srgbClr val="00386B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21588"/>
            <a:ext cx="8382000" cy="3399593"/>
          </a:xfrm>
        </p:spPr>
        <p:txBody>
          <a:bodyPr/>
          <a:lstStyle/>
          <a:p>
            <a:r>
              <a:rPr lang="en-US" sz="2000" b="1" u="sng" dirty="0" smtClean="0"/>
              <a:t>Review Module 1 Instructions for the following assignments: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Discussion Board Due (Aviation Manager) </a:t>
            </a:r>
            <a:endParaRPr lang="en-US" sz="2400" b="1" dirty="0" smtClean="0">
              <a:hlinkClick r:id="" action="ppaction://hlinkfile"/>
            </a:endParaRP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(Due - Wed Aug 30) </a:t>
            </a:r>
            <a:r>
              <a:rPr lang="en-US" sz="2400" b="1" dirty="0" smtClean="0"/>
              <a:t>– 2 part (</a:t>
            </a:r>
            <a:r>
              <a:rPr lang="en-US" sz="2400" b="1" dirty="0" smtClean="0">
                <a:solidFill>
                  <a:srgbClr val="FF0000"/>
                </a:solidFill>
              </a:rPr>
              <a:t>Post and Respond</a:t>
            </a:r>
            <a:r>
              <a:rPr lang="en-US" sz="2400" b="1" dirty="0" smtClean="0"/>
              <a:t>)</a:t>
            </a:r>
          </a:p>
          <a:p>
            <a:pPr marL="0" lvl="0" indent="0">
              <a:buNone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lvl="0"/>
            <a:r>
              <a:rPr lang="en-US" sz="2400" b="1" dirty="0" smtClean="0">
                <a:solidFill>
                  <a:srgbClr val="000000"/>
                </a:solidFill>
              </a:rPr>
              <a:t>Review Questions </a:t>
            </a:r>
            <a:r>
              <a:rPr lang="en-US" sz="2400" b="1" dirty="0">
                <a:solidFill>
                  <a:srgbClr val="000000"/>
                </a:solidFill>
              </a:rPr>
              <a:t>– Aviation Professionalism, Careers, and Certification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(Due - Fri Sep 1) </a:t>
            </a:r>
            <a:r>
              <a:rPr lang="en-US" sz="2400" b="1" dirty="0">
                <a:solidFill>
                  <a:srgbClr val="000000"/>
                </a:solidFill>
              </a:rPr>
              <a:t>– 5</a:t>
            </a:r>
            <a:r>
              <a:rPr lang="en-US" sz="2400" b="1" dirty="0" smtClean="0">
                <a:solidFill>
                  <a:srgbClr val="000000"/>
                </a:solidFill>
              </a:rPr>
              <a:t> Questions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3470785" y="226142"/>
            <a:ext cx="5361039" cy="45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Aeronautical Science</a:t>
            </a:r>
          </a:p>
        </p:txBody>
      </p:sp>
    </p:spTree>
    <p:extLst>
      <p:ext uri="{BB962C8B-B14F-4D97-AF65-F5344CB8AC3E}">
        <p14:creationId xmlns:p14="http://schemas.microsoft.com/office/powerpoint/2010/main" val="330443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893933"/>
              </p:ext>
            </p:extLst>
          </p:nvPr>
        </p:nvGraphicFramePr>
        <p:xfrm>
          <a:off x="498634" y="722531"/>
          <a:ext cx="8146732" cy="5074845"/>
        </p:xfrm>
        <a:graphic>
          <a:graphicData uri="http://schemas.openxmlformats.org/drawingml/2006/table">
            <a:tbl>
              <a:tblPr firstRow="1" firstCol="1" bandRow="1"/>
              <a:tblGrid>
                <a:gridCol w="826583"/>
                <a:gridCol w="1351722"/>
                <a:gridCol w="1213136"/>
                <a:gridCol w="1261891"/>
                <a:gridCol w="1403817"/>
                <a:gridCol w="1162373"/>
                <a:gridCol w="927210"/>
              </a:tblGrid>
              <a:tr h="2703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3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  <a:endParaRPr lang="en-US" sz="1200" b="1" dirty="0" smtClean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927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Welcome Back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Course Introduction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Flightline</a:t>
                      </a: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Friday</a:t>
                      </a:r>
                      <a:endParaRPr lang="en-US" sz="1200" b="1" dirty="0" smtClean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515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HOLIDAY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Aviation Professionalism. Careers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Aviation Professionalism. Careers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Aviation Professionalism. Careers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Flightline</a:t>
                      </a:r>
                      <a:endParaRPr kumimoji="0" lang="en-US" sz="12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ndara"/>
                        <a:ea typeface="Candar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Friday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Aviation Professionalism. Careers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Aviation Professionalism. Careers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Aviation Professionalism. Careers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Discussion Due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Aviation Professionalism. Careers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Review Questions Due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750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79525" y="-3720"/>
            <a:ext cx="638495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August / September 2017</a:t>
            </a:r>
            <a:endParaRPr lang="en-US" dirty="0" smtClean="0">
              <a:solidFill>
                <a:prstClr val="black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80276" y="2527972"/>
            <a:ext cx="1394845" cy="169943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5927841" y="3068567"/>
            <a:ext cx="2394523" cy="2841901"/>
          </a:xfrm>
          <a:prstGeom prst="star5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29801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3449" y="1722438"/>
            <a:ext cx="7105651" cy="1782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</a:rPr>
              <a:t>MGMT 203</a:t>
            </a:r>
            <a:r>
              <a:rPr lang="en-US" sz="2800" b="1" dirty="0">
                <a:latin typeface="+mj-lt"/>
              </a:rPr>
              <a:t/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Aeronautical Science, Aviation Professionalism, Careers, and Certification</a:t>
            </a:r>
            <a:endParaRPr lang="en-US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3425" y="3824248"/>
            <a:ext cx="51943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Module 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33550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eagl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656" y="3824248"/>
            <a:ext cx="1585319" cy="175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465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61182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 smtClean="0"/>
              <a:t>Aviation Careers</a:t>
            </a:r>
          </a:p>
        </p:txBody>
      </p:sp>
      <p:sp>
        <p:nvSpPr>
          <p:cNvPr id="9216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46175"/>
            <a:ext cx="8229600" cy="5297488"/>
          </a:xfrm>
        </p:spPr>
        <p:txBody>
          <a:bodyPr/>
          <a:lstStyle/>
          <a:p>
            <a:r>
              <a:rPr lang="en-US" altLang="en-US" sz="2800" dirty="0" smtClean="0"/>
              <a:t>There are many occupations to pick from in the aviation career path.</a:t>
            </a:r>
          </a:p>
          <a:p>
            <a:r>
              <a:rPr lang="en-US" altLang="en-US" sz="2800" dirty="0" smtClean="0"/>
              <a:t>Advancement into management positions is very possible depending upon your qualifications, drive, and education.</a:t>
            </a:r>
          </a:p>
          <a:p>
            <a:pPr lvl="1"/>
            <a:r>
              <a:rPr lang="en-US" altLang="en-US" sz="2400" dirty="0" smtClean="0"/>
              <a:t>Your ERAU degree is a step in the right direction.</a:t>
            </a:r>
          </a:p>
          <a:p>
            <a:r>
              <a:rPr lang="en-US" altLang="en-US" sz="2800" dirty="0"/>
              <a:t>Planning your career path requires research into your specific field of interest; exploring qualifications, certifications, regulatory requirements</a:t>
            </a:r>
            <a:r>
              <a:rPr lang="en-US" altLang="en-US" sz="2800" dirty="0" smtClean="0"/>
              <a:t>, responsibilities</a:t>
            </a:r>
            <a:r>
              <a:rPr lang="en-US" altLang="en-US" sz="2800" dirty="0"/>
              <a:t>, financial requirements, and educational </a:t>
            </a:r>
            <a:r>
              <a:rPr lang="en-US" altLang="en-US" sz="2800" dirty="0" smtClean="0"/>
              <a:t>requirements.</a:t>
            </a:r>
            <a:endParaRPr lang="en-US" altLang="en-US" sz="2800" dirty="0"/>
          </a:p>
          <a:p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0975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61182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 smtClean="0"/>
              <a:t>Aviation Careers</a:t>
            </a:r>
          </a:p>
        </p:txBody>
      </p:sp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46175"/>
            <a:ext cx="8229600" cy="5297488"/>
          </a:xfrm>
        </p:spPr>
        <p:txBody>
          <a:bodyPr/>
          <a:lstStyle/>
          <a:p>
            <a:r>
              <a:rPr lang="en-US" altLang="en-US" sz="2800" dirty="0" smtClean="0"/>
              <a:t>To prepare you for your aviation career, you will have to research different websites.</a:t>
            </a:r>
          </a:p>
          <a:p>
            <a:r>
              <a:rPr lang="en-US" altLang="en-US" sz="2800" dirty="0" smtClean="0"/>
              <a:t>Managers spend time researching regulations, laws, and policies and procedures to determine what course of action must be taken.</a:t>
            </a:r>
          </a:p>
          <a:p>
            <a:pPr lvl="1"/>
            <a:r>
              <a:rPr lang="en-US" altLang="en-US" sz="2400" dirty="0" smtClean="0"/>
              <a:t>What am I legally required to do?</a:t>
            </a:r>
          </a:p>
          <a:p>
            <a:pPr lvl="1"/>
            <a:r>
              <a:rPr lang="en-US" altLang="en-US" sz="2400" dirty="0" smtClean="0"/>
              <a:t>What am I authorized to do by company or agency policies?</a:t>
            </a:r>
          </a:p>
          <a:p>
            <a:pPr lvl="1"/>
            <a:r>
              <a:rPr lang="en-US" altLang="en-US" sz="2400" dirty="0" smtClean="0"/>
              <a:t>What are my duties and responsibilities?</a:t>
            </a:r>
          </a:p>
          <a:p>
            <a:pPr lvl="1"/>
            <a:r>
              <a:rPr lang="en-US" altLang="en-US" sz="2400" dirty="0" smtClean="0"/>
              <a:t>Where can I obtain help?</a:t>
            </a:r>
          </a:p>
        </p:txBody>
      </p:sp>
    </p:spTree>
    <p:extLst>
      <p:ext uri="{BB962C8B-B14F-4D97-AF65-F5344CB8AC3E}">
        <p14:creationId xmlns:p14="http://schemas.microsoft.com/office/powerpoint/2010/main" val="421473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60166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000" dirty="0" smtClean="0"/>
              <a:t>Code of Federal Regulations</a:t>
            </a:r>
          </a:p>
        </p:txBody>
      </p:sp>
      <p:sp>
        <p:nvSpPr>
          <p:cNvPr id="9318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89822"/>
            <a:ext cx="8229600" cy="4936341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Title 14 Code of Federal Regulations (CFR) 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  <a:hlinkClick r:id="rId2"/>
              </a:rPr>
              <a:t>://www.ecfr.gov/cgi-bin/text-idx?tpl=/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  <a:hlinkClick r:id="rId2"/>
              </a:rPr>
              <a:t>ecfrbrowse/Title14/14tab_02.tpl</a:t>
            </a:r>
            <a:endParaRPr lang="en-US" altLang="en-US" sz="2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Most managers in the field make to reference to the acronym FAR.</a:t>
            </a:r>
          </a:p>
          <a:p>
            <a:pPr lvl="1"/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Federal Aviation Regulations (FAR) 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In this course, we will make reference to Title # CFR Part </a:t>
            </a:r>
            <a:r>
              <a:rPr lang="en-US" altLang="en-US" sz="24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# 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as </a:t>
            </a:r>
            <a:r>
              <a:rPr lang="en-US" altLang="en-US" sz="24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# CFR Part #</a:t>
            </a:r>
          </a:p>
          <a:p>
            <a:pPr lvl="1"/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Example:  14 CFR Part # </a:t>
            </a:r>
            <a:endParaRPr lang="en-US" altLang="en-US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The FAA website provides useful documents (airworthiness directives, regulations, handbooks, advisory circulars, etc.) 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  <a:hlinkClick r:id="rId3"/>
              </a:rPr>
              <a:t>http://www.faa.gov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  <a:hlinkClick r:id="rId3"/>
              </a:rPr>
              <a:t>/</a:t>
            </a:r>
            <a:endParaRPr lang="en-US" altLang="en-US" sz="20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1"/>
            <a:endParaRPr lang="en-US" altLang="en-US" sz="20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62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1241"/>
            <a:ext cx="4339828" cy="53348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22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1909 — The first great aviation meeting in </a:t>
            </a:r>
            <a:r>
              <a:rPr lang="en-US" sz="2800" dirty="0" err="1"/>
              <a:t>Bétheny</a:t>
            </a:r>
            <a:r>
              <a:rPr lang="en-US" sz="2800" dirty="0"/>
              <a:t>, France, opens as 23 European airplanes make 87 flights during one week. 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The meeting will have a strong influence on the technical and military aspects of flight.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690" y="1817490"/>
            <a:ext cx="3973711" cy="397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4233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CFR Web site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52701"/>
            <a:ext cx="8498561" cy="5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3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19" y="358825"/>
            <a:ext cx="6629400" cy="600164"/>
          </a:xfrm>
        </p:spPr>
        <p:txBody>
          <a:bodyPr/>
          <a:lstStyle/>
          <a:p>
            <a:r>
              <a:rPr lang="en-US" b="0" dirty="0" smtClean="0"/>
              <a:t>FAA.Gov website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78" y="1149770"/>
            <a:ext cx="8367422" cy="44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Types of Aviation Careers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90"/>
    </mc:Choice>
    <mc:Fallback xmlns="">
      <p:transition spd="slow" advTm="4509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1588" y="-57150"/>
            <a:ext cx="6629401" cy="1189038"/>
          </a:xfrm>
        </p:spPr>
        <p:txBody>
          <a:bodyPr vert="horz" lIns="91440" tIns="45720" rIns="91440" bIns="45720" numCol="1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altLang="en-US" sz="3200" dirty="0" smtClean="0"/>
              <a:t/>
            </a:r>
            <a:br>
              <a:rPr altLang="en-US" sz="3200" dirty="0" smtClean="0"/>
            </a:br>
            <a:r>
              <a:rPr altLang="en-US" sz="3200" dirty="0" smtClean="0"/>
              <a:t> </a:t>
            </a:r>
            <a:r>
              <a:rPr altLang="en-US" sz="4000" b="0" dirty="0" smtClean="0"/>
              <a:t>Pilot Certifications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2800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i="1" dirty="0" smtClean="0"/>
              <a:t>14 CFR Part 61 Certification: Pilots, Flight Instructors, and Ground Instructors</a:t>
            </a:r>
          </a:p>
          <a:p>
            <a:pPr lvl="1"/>
            <a:r>
              <a:rPr lang="en-US" altLang="en-US" dirty="0" smtClean="0"/>
              <a:t>Private Pilot</a:t>
            </a:r>
          </a:p>
          <a:p>
            <a:pPr lvl="2"/>
            <a:r>
              <a:rPr lang="en-US" altLang="en-US" sz="2200" dirty="0" smtClean="0"/>
              <a:t>Flies for pleasure or personal business without accepting compensation (specific circumstances apply).</a:t>
            </a:r>
          </a:p>
          <a:p>
            <a:pPr lvl="1"/>
            <a:r>
              <a:rPr lang="en-US" altLang="en-US" dirty="0" smtClean="0"/>
              <a:t>Commercial Pilot</a:t>
            </a:r>
          </a:p>
          <a:p>
            <a:pPr lvl="2"/>
            <a:r>
              <a:rPr lang="en-US" altLang="en-US" sz="2200" dirty="0" smtClean="0"/>
              <a:t>Compensated for flying.</a:t>
            </a:r>
          </a:p>
          <a:p>
            <a:pPr lvl="2"/>
            <a:r>
              <a:rPr lang="en-US" altLang="en-US" sz="2200" dirty="0" smtClean="0"/>
              <a:t>Higher standards than private pilot.</a:t>
            </a:r>
          </a:p>
          <a:p>
            <a:pPr lvl="1"/>
            <a:r>
              <a:rPr lang="en-US" altLang="en-US" dirty="0" smtClean="0"/>
              <a:t>Airline Transport Pilot (ATP)</a:t>
            </a:r>
          </a:p>
          <a:p>
            <a:pPr lvl="2"/>
            <a:r>
              <a:rPr lang="en-US" altLang="en-US" dirty="0" smtClean="0"/>
              <a:t>Highest level of standards.</a:t>
            </a:r>
          </a:p>
          <a:p>
            <a:pPr lvl="2"/>
            <a:r>
              <a:rPr lang="en-US" altLang="en-US" dirty="0" smtClean="0"/>
              <a:t>Required </a:t>
            </a:r>
            <a:r>
              <a:rPr lang="en-US" altLang="en-US" dirty="0"/>
              <a:t>for pilots flying passengers or cargo under 14 CFR Part 121 and some 14 CFR Part 135 </a:t>
            </a:r>
            <a:r>
              <a:rPr lang="en-US" altLang="en-US" dirty="0" smtClean="0"/>
              <a:t>operations.</a:t>
            </a:r>
          </a:p>
          <a:p>
            <a:pPr lvl="2"/>
            <a:r>
              <a:rPr lang="en-US" altLang="en-US" dirty="0" smtClean="0"/>
              <a:t>Scheduled airline operations.</a:t>
            </a:r>
          </a:p>
          <a:p>
            <a:pPr lvl="2" eaLnBrk="1" hangingPunct="1"/>
            <a:endParaRPr lang="en-US" altLang="en-US" sz="1800" dirty="0" smtClean="0"/>
          </a:p>
        </p:txBody>
      </p:sp>
      <p:sp>
        <p:nvSpPr>
          <p:cNvPr id="22532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CB77095-C057-4531-9547-814E5FB04098}" type="slidenum">
              <a:rPr lang="en-US" altLang="en-US" sz="1800" smtClean="0"/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23</a:t>
            </a:fld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005776365"/>
      </p:ext>
    </p:extLst>
  </p:cSld>
  <p:clrMapOvr>
    <a:masterClrMapping/>
  </p:clrMapOvr>
  <p:transition spd="slow" advTm="450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560372"/>
            <a:ext cx="6629400" cy="600164"/>
          </a:xfrm>
        </p:spPr>
        <p:txBody>
          <a:bodyPr/>
          <a:lstStyle/>
          <a:p>
            <a:r>
              <a:rPr lang="en-US" dirty="0" smtClean="0"/>
              <a:t>Pilot Certificates and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Private Pilot Certificate (Single-Engine and Multi-Engine</a:t>
            </a:r>
            <a:r>
              <a:rPr lang="en-US" dirty="0" smtClean="0"/>
              <a:t>).</a:t>
            </a:r>
            <a:endParaRPr lang="en-US" dirty="0"/>
          </a:p>
          <a:p>
            <a:pPr lvl="0"/>
            <a:r>
              <a:rPr lang="en-US" dirty="0"/>
              <a:t>Instrument Rating (Single-Engine and Multi-Engine</a:t>
            </a:r>
            <a:r>
              <a:rPr lang="en-US" dirty="0" smtClean="0"/>
              <a:t>).</a:t>
            </a:r>
            <a:endParaRPr lang="en-US" dirty="0"/>
          </a:p>
          <a:p>
            <a:pPr lvl="0"/>
            <a:r>
              <a:rPr lang="en-US" dirty="0"/>
              <a:t>Commercial Pilot Certificate (Single-Engine and Multi-Engine</a:t>
            </a:r>
            <a:r>
              <a:rPr lang="en-US" dirty="0" smtClean="0"/>
              <a:t>).</a:t>
            </a:r>
            <a:endParaRPr lang="en-US" dirty="0"/>
          </a:p>
          <a:p>
            <a:pPr lvl="0"/>
            <a:r>
              <a:rPr lang="en-US" dirty="0" smtClean="0"/>
              <a:t>Flight </a:t>
            </a:r>
            <a:r>
              <a:rPr lang="en-US" dirty="0"/>
              <a:t>Instructor </a:t>
            </a:r>
            <a:r>
              <a:rPr lang="en-US" dirty="0" smtClean="0"/>
              <a:t>(</a:t>
            </a:r>
            <a:r>
              <a:rPr lang="en-US" dirty="0"/>
              <a:t>Single Engine and Multi-Engine; Instrument</a:t>
            </a:r>
            <a:r>
              <a:rPr lang="en-US" dirty="0" smtClean="0"/>
              <a:t>).</a:t>
            </a:r>
          </a:p>
          <a:p>
            <a:pPr lvl="0"/>
            <a:r>
              <a:rPr lang="en-US" dirty="0" smtClean="0"/>
              <a:t>Also included are fixed wing versus rotary wing, and other forms.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57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19" y="-16276"/>
            <a:ext cx="6629400" cy="1107996"/>
          </a:xfrm>
        </p:spPr>
        <p:txBody>
          <a:bodyPr/>
          <a:lstStyle/>
          <a:p>
            <a:r>
              <a:rPr lang="en-US" dirty="0" smtClean="0"/>
              <a:t>Flight Crewmembers Other </a:t>
            </a:r>
            <a:br>
              <a:rPr lang="en-US" dirty="0" smtClean="0"/>
            </a:br>
            <a:r>
              <a:rPr lang="en-US" dirty="0" smtClean="0"/>
              <a:t>Than Pilots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14 CFR Part 63 Certification: </a:t>
            </a:r>
            <a:r>
              <a:rPr lang="en-US" i="1" dirty="0"/>
              <a:t>Flight Crewmembers Other </a:t>
            </a:r>
            <a:r>
              <a:rPr lang="en-US" i="1" dirty="0" smtClean="0"/>
              <a:t>Than Pilots.</a:t>
            </a:r>
          </a:p>
          <a:p>
            <a:pPr lvl="1"/>
            <a:r>
              <a:rPr lang="en-US" dirty="0"/>
              <a:t>Flight </a:t>
            </a:r>
            <a:r>
              <a:rPr lang="en-US" dirty="0" smtClean="0"/>
              <a:t>Engineers</a:t>
            </a:r>
          </a:p>
          <a:p>
            <a:pPr lvl="1"/>
            <a:r>
              <a:rPr lang="en-US" dirty="0"/>
              <a:t>Flight </a:t>
            </a:r>
            <a:r>
              <a:rPr lang="en-US" dirty="0" smtClean="0"/>
              <a:t>Navigators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3372"/>
            <a:ext cx="6629400" cy="600164"/>
          </a:xfrm>
        </p:spPr>
        <p:txBody>
          <a:bodyPr/>
          <a:lstStyle/>
          <a:p>
            <a:r>
              <a:rPr lang="en-US" dirty="0" smtClean="0"/>
              <a:t>Flight Attendants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1335"/>
            <a:ext cx="8229600" cy="486244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Requirements are stated in 14 CFR Part 121 and </a:t>
            </a:r>
            <a:r>
              <a:rPr lang="en-US" dirty="0"/>
              <a:t>14 CFR Part </a:t>
            </a:r>
            <a:r>
              <a:rPr lang="en-US" dirty="0" smtClean="0"/>
              <a:t>135.</a:t>
            </a:r>
          </a:p>
          <a:p>
            <a:pPr lvl="1"/>
            <a:r>
              <a:rPr lang="en-US" dirty="0" smtClean="0"/>
              <a:t>Duties, responsibilities, training, and specific conditions.</a:t>
            </a:r>
          </a:p>
          <a:p>
            <a:r>
              <a:rPr lang="en-US" dirty="0"/>
              <a:t>Flight Attendant Certificate of Demonstrated </a:t>
            </a:r>
            <a:r>
              <a:rPr lang="en-US" dirty="0" smtClean="0"/>
              <a:t>Proficiency.</a:t>
            </a:r>
          </a:p>
          <a:p>
            <a:pPr lvl="1"/>
            <a:r>
              <a:rPr lang="en-US" dirty="0"/>
              <a:t>Vision 100-Century of Aviation Reauthorization </a:t>
            </a:r>
            <a:r>
              <a:rPr lang="en-US" dirty="0" smtClean="0"/>
              <a:t>Act</a:t>
            </a:r>
            <a:r>
              <a:rPr lang="en-US" dirty="0"/>
              <a:t> </a:t>
            </a:r>
            <a:r>
              <a:rPr lang="en-US" dirty="0" smtClean="0"/>
              <a:t>2003.</a:t>
            </a:r>
          </a:p>
          <a:p>
            <a:pPr lvl="1"/>
            <a:r>
              <a:rPr lang="en-US" dirty="0" smtClean="0"/>
              <a:t>After </a:t>
            </a:r>
            <a:r>
              <a:rPr lang="en-US" dirty="0"/>
              <a:t>December 11, 2004, all </a:t>
            </a:r>
            <a:r>
              <a:rPr lang="en-US" dirty="0" smtClean="0"/>
              <a:t>flight attendants in </a:t>
            </a:r>
            <a:r>
              <a:rPr lang="en-US" dirty="0"/>
              <a:t>the cabin of an aircraft that has 20 or more seats and </a:t>
            </a:r>
            <a:r>
              <a:rPr lang="en-US" dirty="0" smtClean="0"/>
              <a:t>operates under 14 CFR Part 121 </a:t>
            </a:r>
            <a:r>
              <a:rPr lang="en-US" dirty="0"/>
              <a:t>or </a:t>
            </a:r>
            <a:r>
              <a:rPr lang="en-US" dirty="0" smtClean="0"/>
              <a:t>Part </a:t>
            </a:r>
            <a:r>
              <a:rPr lang="en-US" dirty="0"/>
              <a:t>135 </a:t>
            </a:r>
            <a:r>
              <a:rPr lang="en-US" dirty="0" smtClean="0"/>
              <a:t>(FAR.gov).</a:t>
            </a:r>
          </a:p>
          <a:p>
            <a:pPr lvl="1" algn="r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8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74574" y="20390"/>
            <a:ext cx="6215140" cy="97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3200" dirty="0" smtClean="0"/>
              <a:t>Airmen Other Than Flight Crew Members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36688"/>
            <a:ext cx="8229600" cy="4525963"/>
          </a:xfrm>
        </p:spPr>
        <p:txBody>
          <a:bodyPr/>
          <a:lstStyle/>
          <a:p>
            <a:r>
              <a:rPr lang="en-US" altLang="en-US" sz="2800" i="1" dirty="0" smtClean="0"/>
              <a:t>14 CFR Part 65 </a:t>
            </a:r>
            <a:r>
              <a:rPr lang="en-US" altLang="en-US" sz="2800" i="1" dirty="0"/>
              <a:t>Certification: Airmen Other Than Flight Crew </a:t>
            </a:r>
            <a:r>
              <a:rPr lang="en-US" altLang="en-US" sz="2800" i="1" dirty="0" smtClean="0"/>
              <a:t>Members.</a:t>
            </a:r>
          </a:p>
          <a:p>
            <a:pPr lvl="1"/>
            <a:r>
              <a:rPr lang="en-US" altLang="en-US" dirty="0" smtClean="0"/>
              <a:t>Air traffic control tower operators</a:t>
            </a:r>
          </a:p>
          <a:p>
            <a:pPr lvl="1" eaLnBrk="1" hangingPunct="1"/>
            <a:r>
              <a:rPr lang="en-US" altLang="en-US" dirty="0" smtClean="0"/>
              <a:t>Mechanics or technicians</a:t>
            </a:r>
          </a:p>
          <a:p>
            <a:pPr lvl="1" eaLnBrk="1" hangingPunct="1"/>
            <a:r>
              <a:rPr lang="en-US" altLang="en-US" dirty="0" smtClean="0"/>
              <a:t>Repairmen </a:t>
            </a:r>
          </a:p>
          <a:p>
            <a:pPr lvl="1" eaLnBrk="1" hangingPunct="1"/>
            <a:r>
              <a:rPr lang="en-US" altLang="en-US" dirty="0" smtClean="0"/>
              <a:t>Aircraft dispatchers </a:t>
            </a:r>
          </a:p>
          <a:p>
            <a:pPr lvl="1" eaLnBrk="1" hangingPunct="1"/>
            <a:r>
              <a:rPr lang="en-US" altLang="en-US" dirty="0" smtClean="0"/>
              <a:t>Parachute riggers</a:t>
            </a:r>
          </a:p>
        </p:txBody>
      </p:sp>
    </p:spTree>
    <p:extLst>
      <p:ext uri="{BB962C8B-B14F-4D97-AF65-F5344CB8AC3E}">
        <p14:creationId xmlns:p14="http://schemas.microsoft.com/office/powerpoint/2010/main" val="249255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2219" y="-888"/>
            <a:ext cx="6629400" cy="959355"/>
          </a:xfrm>
        </p:spPr>
        <p:txBody>
          <a:bodyPr/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0" dirty="0" smtClean="0"/>
              <a:t>Air Traffic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722"/>
            <a:ext cx="8229600" cy="4848206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14 CFR </a:t>
            </a:r>
            <a:r>
              <a:rPr lang="en-US" altLang="en-US" sz="2800" dirty="0" smtClean="0"/>
              <a:t>Part </a:t>
            </a:r>
            <a:r>
              <a:rPr lang="en-US" altLang="en-US" sz="2800" dirty="0"/>
              <a:t>65 </a:t>
            </a:r>
            <a:r>
              <a:rPr lang="en-US" altLang="en-US" sz="2800" dirty="0" smtClean="0"/>
              <a:t>Certification.</a:t>
            </a:r>
          </a:p>
          <a:p>
            <a:r>
              <a:rPr lang="en-US" altLang="en-US" sz="2400" dirty="0"/>
              <a:t>Employed by the Federal Aviation Administration (FAA</a:t>
            </a:r>
            <a:r>
              <a:rPr lang="en-US" altLang="en-US" sz="2400" dirty="0" smtClean="0"/>
              <a:t>).</a:t>
            </a:r>
            <a:endParaRPr lang="en-US" altLang="en-US" sz="2400" dirty="0"/>
          </a:p>
          <a:p>
            <a:pPr lvl="1"/>
            <a:r>
              <a:rPr lang="en-US" altLang="en-US" sz="2000" dirty="0"/>
              <a:t>Coordinate the movement of air </a:t>
            </a:r>
            <a:r>
              <a:rPr lang="en-US" altLang="en-US" sz="2000" dirty="0" smtClean="0"/>
              <a:t>traffic.</a:t>
            </a:r>
            <a:endParaRPr lang="en-US" altLang="en-US" sz="2000" dirty="0"/>
          </a:p>
          <a:p>
            <a:pPr lvl="1"/>
            <a:r>
              <a:rPr lang="en-US" altLang="en-US" sz="2000" dirty="0" smtClean="0"/>
              <a:t>Verify aircraft </a:t>
            </a:r>
            <a:r>
              <a:rPr lang="en-US" altLang="en-US" sz="2000" dirty="0"/>
              <a:t>stay a safe distance </a:t>
            </a:r>
            <a:r>
              <a:rPr lang="en-US" altLang="en-US" sz="2000" dirty="0" smtClean="0"/>
              <a:t>apart.</a:t>
            </a:r>
            <a:endParaRPr lang="en-US" altLang="en-US" sz="2000" dirty="0"/>
          </a:p>
          <a:p>
            <a:pPr lvl="1"/>
            <a:r>
              <a:rPr lang="en-US" altLang="en-US" sz="2000" dirty="0"/>
              <a:t>Minimize </a:t>
            </a:r>
            <a:r>
              <a:rPr lang="en-US" altLang="en-US" sz="2000" dirty="0" smtClean="0"/>
              <a:t>delays.</a:t>
            </a:r>
            <a:endParaRPr lang="en-US" altLang="en-US" sz="2000" dirty="0"/>
          </a:p>
          <a:p>
            <a:r>
              <a:rPr lang="en-US" altLang="en-US" sz="2400" dirty="0"/>
              <a:t>Regulate airport traffic through designated </a:t>
            </a:r>
            <a:r>
              <a:rPr lang="en-US" altLang="en-US" sz="2400" dirty="0" smtClean="0"/>
              <a:t>airspaces.</a:t>
            </a:r>
            <a:endParaRPr lang="en-US" altLang="en-US" sz="2400" dirty="0"/>
          </a:p>
          <a:p>
            <a:pPr lvl="1"/>
            <a:r>
              <a:rPr lang="en-US" altLang="en-US" sz="2000" dirty="0"/>
              <a:t>Air route traffic control center (ARTCC) – Center </a:t>
            </a:r>
            <a:r>
              <a:rPr lang="en-US" altLang="en-US" sz="2000" dirty="0" smtClean="0"/>
              <a:t>Controllers.</a:t>
            </a:r>
            <a:endParaRPr lang="en-US" altLang="en-US" sz="2000" dirty="0"/>
          </a:p>
          <a:p>
            <a:r>
              <a:rPr lang="en-US" altLang="en-US" sz="2400" dirty="0"/>
              <a:t>Regulate airport arrivals and </a:t>
            </a:r>
            <a:r>
              <a:rPr lang="en-US" altLang="en-US" sz="2400" dirty="0" smtClean="0"/>
              <a:t>departures.</a:t>
            </a:r>
            <a:endParaRPr lang="en-US" altLang="en-US" sz="2400" dirty="0"/>
          </a:p>
          <a:p>
            <a:pPr lvl="1"/>
            <a:r>
              <a:rPr lang="en-US" altLang="en-US" sz="2000" dirty="0"/>
              <a:t>Terminal </a:t>
            </a:r>
            <a:r>
              <a:rPr lang="en-US" altLang="en-US" sz="2000" dirty="0" smtClean="0"/>
              <a:t>controllers.</a:t>
            </a:r>
            <a:endParaRPr lang="en-US" altLang="en-US" sz="2000" dirty="0"/>
          </a:p>
          <a:p>
            <a:pPr lvl="1"/>
            <a:r>
              <a:rPr lang="en-US" altLang="en-US" sz="2000" dirty="0"/>
              <a:t>Airport tower </a:t>
            </a:r>
            <a:r>
              <a:rPr lang="en-US" altLang="en-US" sz="2000" dirty="0" smtClean="0"/>
              <a:t>controllers.</a:t>
            </a:r>
            <a:endParaRPr lang="en-US" altLang="en-US" sz="2000" dirty="0"/>
          </a:p>
          <a:p>
            <a:r>
              <a:rPr lang="en-US" altLang="en-US" sz="2400" dirty="0"/>
              <a:t>Flight service </a:t>
            </a:r>
            <a:r>
              <a:rPr lang="en-US" altLang="en-US" sz="2400" dirty="0" smtClean="0"/>
              <a:t>stations.</a:t>
            </a:r>
            <a:endParaRPr lang="en-US" altLang="en-US" sz="2400" dirty="0"/>
          </a:p>
          <a:p>
            <a:endParaRPr lang="en-US" altLang="en-US" dirty="0"/>
          </a:p>
          <a:p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4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90"/>
    </mc:Choice>
    <mc:Fallback xmlns="">
      <p:transition spd="slow" advTm="45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29742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1241"/>
            <a:ext cx="4339828" cy="53348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22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1923 — The </a:t>
            </a:r>
            <a:r>
              <a:rPr lang="en-US" sz="2800" dirty="0" err="1"/>
              <a:t>Barling</a:t>
            </a:r>
            <a:r>
              <a:rPr lang="en-US" sz="2800" dirty="0"/>
              <a:t> bomber made its initial flight.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2" y="4305300"/>
            <a:ext cx="3248547" cy="218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18" y="1905001"/>
            <a:ext cx="22860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48672"/>
            <a:ext cx="3171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3143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225"/>
            <a:ext cx="6629400" cy="600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Module 1 Review Questions</a:t>
            </a:r>
            <a:endParaRPr b="1" dirty="0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457200" y="1123107"/>
            <a:ext cx="8229600" cy="5523046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b="1" dirty="0"/>
              <a:t>Spend quality time responding to the following questions in your own words.</a:t>
            </a:r>
          </a:p>
          <a:p>
            <a:r>
              <a:rPr lang="en-US" altLang="en-US" dirty="0"/>
              <a:t>1.	What are the qualifications, certifications, and responsibilities of a commercial pilot</a:t>
            </a:r>
            <a:r>
              <a:rPr lang="en-US" altLang="en-US" dirty="0" smtClean="0"/>
              <a:t>?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2.	What are the qualifications, certifications, and responsibilities of an Airframe and </a:t>
            </a:r>
            <a:r>
              <a:rPr lang="en-US" altLang="en-US" dirty="0" err="1"/>
              <a:t>Powerplant</a:t>
            </a:r>
            <a:r>
              <a:rPr lang="en-US" altLang="en-US" dirty="0"/>
              <a:t> mechanic</a:t>
            </a:r>
            <a:r>
              <a:rPr lang="en-US" altLang="en-US" dirty="0" smtClean="0"/>
              <a:t>?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3.	What are the qualifications, certifications, and responsibilities of an Air Traffic Controller</a:t>
            </a:r>
            <a:r>
              <a:rPr lang="en-US" altLang="en-US" dirty="0" smtClean="0"/>
              <a:t>?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4.	Describe conditions or constraints that reduce aircraft utilization factors (time available for flying</a:t>
            </a:r>
            <a:r>
              <a:rPr lang="en-US" altLang="en-US" dirty="0" smtClean="0"/>
              <a:t>).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5.	Analyze the benefits of on-demand business aviation as compared to scheduled airline transportation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ADF82206-C07E-4162-9C15-C93FC083D722}" type="slidenum">
              <a:rPr lang="en-US" altLang="en-US" sz="18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30</a:t>
            </a:fld>
            <a:endParaRPr lang="en-US" altLang="en-US" sz="1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46484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b="1" u="sng" dirty="0" smtClean="0"/>
              <a:t>Assignments Due – Module 1 </a:t>
            </a:r>
            <a:br>
              <a:rPr lang="en-US" sz="3200" b="1" u="sng" dirty="0" smtClean="0"/>
            </a:br>
            <a:r>
              <a:rPr lang="en-US" sz="3200" b="1" dirty="0" smtClean="0"/>
              <a:t>(8/22/17 – 9/1/17)</a:t>
            </a:r>
            <a:r>
              <a:rPr lang="en-US" sz="3200" b="1" u="sng" dirty="0" smtClean="0"/>
              <a:t/>
            </a:r>
            <a:br>
              <a:rPr lang="en-US" sz="3200" b="1" u="sng" dirty="0" smtClean="0"/>
            </a:br>
            <a:endParaRPr lang="en-US" sz="2400" b="1" i="1" u="sng" dirty="0" smtClean="0">
              <a:solidFill>
                <a:srgbClr val="00386B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21588"/>
            <a:ext cx="8382000" cy="3399593"/>
          </a:xfrm>
        </p:spPr>
        <p:txBody>
          <a:bodyPr/>
          <a:lstStyle/>
          <a:p>
            <a:r>
              <a:rPr lang="en-US" sz="2000" b="1" u="sng" dirty="0" smtClean="0"/>
              <a:t>Review Module 1 Instructions for the following assignments: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Discussion Board Due (Aviation Manager) </a:t>
            </a:r>
            <a:endParaRPr lang="en-US" sz="2400" b="1" dirty="0" smtClean="0">
              <a:hlinkClick r:id="" action="ppaction://hlinkfile"/>
            </a:endParaRP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(Due - Wed Aug 30) </a:t>
            </a:r>
            <a:r>
              <a:rPr lang="en-US" sz="2400" b="1" dirty="0" smtClean="0"/>
              <a:t>– 2 part (</a:t>
            </a:r>
            <a:r>
              <a:rPr lang="en-US" sz="2400" b="1" dirty="0" smtClean="0">
                <a:solidFill>
                  <a:srgbClr val="FF0000"/>
                </a:solidFill>
              </a:rPr>
              <a:t>Post and Respond</a:t>
            </a:r>
            <a:r>
              <a:rPr lang="en-US" sz="2400" b="1" dirty="0" smtClean="0"/>
              <a:t>)</a:t>
            </a:r>
          </a:p>
          <a:p>
            <a:pPr marL="0" lvl="0" indent="0">
              <a:buNone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lvl="0"/>
            <a:r>
              <a:rPr lang="en-US" sz="2400" b="1" dirty="0" smtClean="0">
                <a:solidFill>
                  <a:srgbClr val="000000"/>
                </a:solidFill>
              </a:rPr>
              <a:t>Review Questions </a:t>
            </a:r>
            <a:r>
              <a:rPr lang="en-US" sz="2400" b="1" dirty="0">
                <a:solidFill>
                  <a:srgbClr val="000000"/>
                </a:solidFill>
              </a:rPr>
              <a:t>– Aviation Professionalism, Careers, and Certification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(Due - Fri Sep 1) </a:t>
            </a:r>
            <a:r>
              <a:rPr lang="en-US" sz="2400" b="1" dirty="0">
                <a:solidFill>
                  <a:srgbClr val="000000"/>
                </a:solidFill>
              </a:rPr>
              <a:t>– 5</a:t>
            </a:r>
            <a:r>
              <a:rPr lang="en-US" sz="2400" b="1" dirty="0" smtClean="0">
                <a:solidFill>
                  <a:srgbClr val="000000"/>
                </a:solidFill>
              </a:rPr>
              <a:t> Questions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3470785" y="226142"/>
            <a:ext cx="5361039" cy="45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Aeronautical Science</a:t>
            </a:r>
          </a:p>
        </p:txBody>
      </p:sp>
    </p:spTree>
    <p:extLst>
      <p:ext uri="{BB962C8B-B14F-4D97-AF65-F5344CB8AC3E}">
        <p14:creationId xmlns:p14="http://schemas.microsoft.com/office/powerpoint/2010/main" val="273805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1241"/>
            <a:ext cx="4339828" cy="53348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22</a:t>
            </a:r>
          </a:p>
          <a:p>
            <a:pPr marL="50078" indent="0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/>
              <a:t>1938 — The Civil Aeronautics Act becomes effective in the United States, coordinating all non-military aviation under the Civil Aeronautics Authority.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7" y="1371601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71267"/>
            <a:ext cx="3228975" cy="241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7961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54741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3449" y="1722438"/>
            <a:ext cx="7105651" cy="1782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</a:rPr>
              <a:t>MGMT 203</a:t>
            </a:r>
            <a:r>
              <a:rPr lang="en-US" sz="2800" b="1" dirty="0">
                <a:latin typeface="+mj-lt"/>
              </a:rPr>
              <a:t/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Aeronautical Science, Aviation Professionalism, Careers, and Certification</a:t>
            </a:r>
            <a:endParaRPr lang="en-US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3425" y="3824248"/>
            <a:ext cx="51943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Module 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33550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eagl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656" y="3824248"/>
            <a:ext cx="1585319" cy="175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460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38808" y="755376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b="1" u="sng" dirty="0" smtClean="0"/>
              <a:t>Learning Objectives – Module 1 </a:t>
            </a:r>
            <a:r>
              <a:rPr lang="en-US" sz="3200" b="1" dirty="0" smtClean="0"/>
              <a:t>(8/21/17 – 9/1/17)</a:t>
            </a:r>
            <a:r>
              <a:rPr lang="en-US" sz="3200" b="1" u="sng" dirty="0" smtClean="0"/>
              <a:t/>
            </a:r>
            <a:br>
              <a:rPr lang="en-US" sz="3200" b="1" u="sng" dirty="0" smtClean="0"/>
            </a:br>
            <a:r>
              <a:rPr lang="en-US" sz="2400" b="1" i="1" dirty="0" smtClean="0">
                <a:solidFill>
                  <a:srgbClr val="00386B"/>
                </a:solidFill>
              </a:rPr>
              <a:t>Aerodynamics </a:t>
            </a:r>
            <a:r>
              <a:rPr lang="en-US" sz="2400" b="1" i="1" dirty="0">
                <a:solidFill>
                  <a:srgbClr val="00386B"/>
                </a:solidFill>
              </a:rPr>
              <a:t>from a Management </a:t>
            </a:r>
            <a:r>
              <a:rPr lang="en-US" sz="2400" b="1" i="1" dirty="0" smtClean="0">
                <a:solidFill>
                  <a:srgbClr val="00386B"/>
                </a:solidFill>
              </a:rPr>
              <a:t>Standpoint</a:t>
            </a:r>
            <a:endParaRPr lang="en-US" sz="2400" b="1" i="1" u="sng" dirty="0" smtClean="0">
              <a:solidFill>
                <a:srgbClr val="00386B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01804"/>
            <a:ext cx="8382000" cy="3055726"/>
          </a:xfrm>
        </p:spPr>
        <p:txBody>
          <a:bodyPr/>
          <a:lstStyle/>
          <a:p>
            <a:r>
              <a:rPr lang="en-US" sz="2000" b="1" u="sng" dirty="0"/>
              <a:t>Upon successful completion of this module, you will be able to</a:t>
            </a:r>
            <a:r>
              <a:rPr lang="en-US" sz="2000" b="1" u="sng" dirty="0" smtClean="0"/>
              <a:t>:</a:t>
            </a:r>
          </a:p>
          <a:p>
            <a:r>
              <a:rPr lang="en-US" sz="2400" dirty="0" smtClean="0"/>
              <a:t>Explain </a:t>
            </a:r>
            <a:r>
              <a:rPr lang="en-US" sz="2400" dirty="0"/>
              <a:t>the qualifications, attributes, ethics, and responsibilities of aviation professionals. (LO 1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Analyze the financial and educational requirements of aviation careers. (LO 1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Describe the qualifications, privileges, and limitations of all classes of certification to include pilot, maintenance, avionics, dispatch, and air traffic control. (LO 2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Research 14 CFR for specific requirements for a career in aviation management. (LO 1)</a:t>
            </a:r>
          </a:p>
          <a:p>
            <a:r>
              <a:rPr lang="en-US" sz="2400" dirty="0"/>
              <a:t>Explain the dynamics associated with an aviation career and the future availability of employment in the aviation industry. (LO 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3735826" y="67118"/>
            <a:ext cx="5361039" cy="45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Aeronautical Science</a:t>
            </a:r>
          </a:p>
        </p:txBody>
      </p:sp>
    </p:spTree>
    <p:extLst>
      <p:ext uri="{BB962C8B-B14F-4D97-AF65-F5344CB8AC3E}">
        <p14:creationId xmlns:p14="http://schemas.microsoft.com/office/powerpoint/2010/main" val="190396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38808" y="755376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b="1" u="sng" dirty="0" smtClean="0"/>
              <a:t>Learning Objectives – Module 1 </a:t>
            </a:r>
            <a:r>
              <a:rPr lang="en-US" sz="3200" b="1" dirty="0" smtClean="0"/>
              <a:t>(8/21/17 – 9/1/17)</a:t>
            </a:r>
            <a:r>
              <a:rPr lang="en-US" sz="3200" b="1" u="sng" dirty="0" smtClean="0"/>
              <a:t/>
            </a:r>
            <a:br>
              <a:rPr lang="en-US" sz="3200" b="1" u="sng" dirty="0" smtClean="0"/>
            </a:br>
            <a:r>
              <a:rPr lang="en-US" sz="2400" b="1" i="1" dirty="0" smtClean="0">
                <a:solidFill>
                  <a:srgbClr val="00386B"/>
                </a:solidFill>
              </a:rPr>
              <a:t>Aerodynamics </a:t>
            </a:r>
            <a:r>
              <a:rPr lang="en-US" sz="2400" b="1" i="1" dirty="0">
                <a:solidFill>
                  <a:srgbClr val="00386B"/>
                </a:solidFill>
              </a:rPr>
              <a:t>from a Management </a:t>
            </a:r>
            <a:r>
              <a:rPr lang="en-US" sz="2400" b="1" i="1" dirty="0" smtClean="0">
                <a:solidFill>
                  <a:srgbClr val="00386B"/>
                </a:solidFill>
              </a:rPr>
              <a:t>Standpoint</a:t>
            </a:r>
            <a:endParaRPr lang="en-US" sz="2400" b="1" i="1" u="sng" dirty="0" smtClean="0">
              <a:solidFill>
                <a:srgbClr val="00386B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01804"/>
            <a:ext cx="8382000" cy="5105400"/>
          </a:xfrm>
        </p:spPr>
        <p:txBody>
          <a:bodyPr/>
          <a:lstStyle/>
          <a:p>
            <a:r>
              <a:rPr lang="en-US" sz="2000" b="1" u="sng" dirty="0"/>
              <a:t>Upon successful completion of this module, you will be able to:</a:t>
            </a:r>
          </a:p>
          <a:p>
            <a:r>
              <a:rPr lang="en-US" sz="2400" dirty="0" smtClean="0"/>
              <a:t>Research </a:t>
            </a:r>
            <a:r>
              <a:rPr lang="en-US" sz="2400" dirty="0"/>
              <a:t>your current or future management position in an aviation career field. (LO 1 and LO 2)</a:t>
            </a:r>
          </a:p>
          <a:p>
            <a:r>
              <a:rPr lang="en-US" sz="2400" dirty="0"/>
              <a:t>Describe the functions of management in an aviation management career field. (LO 2)</a:t>
            </a:r>
          </a:p>
          <a:p>
            <a:r>
              <a:rPr lang="en-US" sz="2400" dirty="0"/>
              <a:t>Describe the differences between the three categories of civil aviation operations. (LO 2)</a:t>
            </a:r>
          </a:p>
          <a:p>
            <a:r>
              <a:rPr lang="en-US" sz="2400" dirty="0"/>
              <a:t>Describe conditions or constraints that reduce aircraft utilization factors (time available for flying). (LO 2)</a:t>
            </a:r>
          </a:p>
          <a:p>
            <a:r>
              <a:rPr lang="en-US" sz="2400" dirty="0"/>
              <a:t>Analyze the benefits of on-demand business aviation as compared to scheduled airline transportation. (LO 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3735826" y="67118"/>
            <a:ext cx="5361039" cy="45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Aeronautical Science</a:t>
            </a:r>
          </a:p>
        </p:txBody>
      </p:sp>
    </p:spTree>
    <p:extLst>
      <p:ext uri="{BB962C8B-B14F-4D97-AF65-F5344CB8AC3E}">
        <p14:creationId xmlns:p14="http://schemas.microsoft.com/office/powerpoint/2010/main" val="115607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hlinkClick r:id="rId2" action="ppaction://hlinkfile"/>
              </a:rPr>
              <a:t>Pilot’s Handbook of Aeronautical Knowledge</a:t>
            </a:r>
            <a:r>
              <a:rPr lang="en-US" dirty="0">
                <a:hlinkClick r:id="rId3"/>
              </a:rPr>
              <a:t> </a:t>
            </a:r>
            <a:r>
              <a:rPr lang="en-US" dirty="0" smtClean="0"/>
              <a:t> </a:t>
            </a:r>
            <a:r>
              <a:rPr lang="en-US" dirty="0"/>
              <a:t>provides a basic overview of aeronautical management. </a:t>
            </a:r>
            <a:endParaRPr lang="en-US" dirty="0" smtClean="0"/>
          </a:p>
          <a:p>
            <a:pPr lvl="1"/>
            <a:r>
              <a:rPr lang="en-US" dirty="0"/>
              <a:t>Chapter 1 - Introduction to Flying (pages 1-13 to 1-20</a:t>
            </a:r>
            <a:r>
              <a:rPr lang="en-US" dirty="0" smtClean="0"/>
              <a:t>)</a:t>
            </a:r>
          </a:p>
          <a:p>
            <a:r>
              <a:rPr lang="en-US" dirty="0" smtClean="0">
                <a:hlinkClick r:id="rId4"/>
              </a:rPr>
              <a:t>Title 14 Code of Federal Regulations (CFR) </a:t>
            </a:r>
            <a:r>
              <a:rPr lang="en-US" dirty="0" smtClean="0"/>
              <a:t>- federal </a:t>
            </a:r>
            <a:r>
              <a:rPr lang="en-US" dirty="0"/>
              <a:t>regulations to gain more information about your future career. </a:t>
            </a:r>
            <a:endParaRPr lang="en-US" dirty="0" smtClean="0"/>
          </a:p>
          <a:p>
            <a:r>
              <a:rPr lang="en-US" dirty="0"/>
              <a:t>Please review 14 CFR Parts: </a:t>
            </a:r>
            <a:endParaRPr lang="en-US" dirty="0" smtClean="0"/>
          </a:p>
          <a:p>
            <a:pPr lvl="1"/>
            <a:r>
              <a:rPr lang="en-US" dirty="0" smtClean="0"/>
              <a:t>21</a:t>
            </a:r>
            <a:r>
              <a:rPr lang="en-US" dirty="0"/>
              <a:t>, 61, 63, 65, 119, 121, 135, 145, and 147.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33374" y="109397"/>
            <a:ext cx="6353175" cy="71223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9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Interstate-Regular"/>
        <a:ea typeface="ＭＳ Ｐゴシック"/>
        <a:cs typeface="ＭＳ Ｐゴシック"/>
      </a:majorFont>
      <a:minorFont>
        <a:latin typeface="Time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5005</TotalTime>
  <Words>1464</Words>
  <Application>Microsoft Office PowerPoint</Application>
  <PresentationFormat>On-screen Show (4:3)</PresentationFormat>
  <Paragraphs>320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ＭＳ Ｐゴシック</vt:lpstr>
      <vt:lpstr>Arial</vt:lpstr>
      <vt:lpstr>Calibri</vt:lpstr>
      <vt:lpstr>Cambria</vt:lpstr>
      <vt:lpstr>Candara</vt:lpstr>
      <vt:lpstr>Helvetica</vt:lpstr>
      <vt:lpstr>Helvetica Light</vt:lpstr>
      <vt:lpstr>Interstate-Regular</vt:lpstr>
      <vt:lpstr>Times</vt:lpstr>
      <vt:lpstr>Times New Roman</vt:lpstr>
      <vt:lpstr>Wingdings 3</vt:lpstr>
      <vt:lpstr>Office Theme</vt:lpstr>
      <vt:lpstr>2_Office Theme</vt:lpstr>
      <vt:lpstr>Blank Presentation</vt:lpstr>
      <vt:lpstr>3_Custom Design</vt:lpstr>
      <vt:lpstr>6_Office Theme</vt:lpstr>
      <vt:lpstr>MGMT 203 Aeronautical Science, Aviation Professionalism, Careers, and Certification</vt:lpstr>
      <vt:lpstr>THIS DAY IN AVIATION</vt:lpstr>
      <vt:lpstr>THIS DAY IN AVIATION</vt:lpstr>
      <vt:lpstr>THIS DAY IN AVIATION</vt:lpstr>
      <vt:lpstr>Questions / Comments</vt:lpstr>
      <vt:lpstr>MGMT 203 Aeronautical Science, Aviation Professionalism, Careers, and Certification</vt:lpstr>
      <vt:lpstr>Learning Objectives – Module 1 (8/21/17 – 9/1/17) Aerodynamics from a Management Standpoint</vt:lpstr>
      <vt:lpstr>Learning Objectives – Module 1 (8/21/17 – 9/1/17) Aerodynamics from a Management Standpoint</vt:lpstr>
      <vt:lpstr>Readings</vt:lpstr>
      <vt:lpstr>Term Paper Topics</vt:lpstr>
      <vt:lpstr>Term Paper Topics</vt:lpstr>
      <vt:lpstr>Module 1 Review Questions</vt:lpstr>
      <vt:lpstr>Assignments Due – Module 1  (8/22/17 – 9/1/17) </vt:lpstr>
      <vt:lpstr>PowerPoint Presentation</vt:lpstr>
      <vt:lpstr>Questions / Comments</vt:lpstr>
      <vt:lpstr>MGMT 203 Aeronautical Science, Aviation Professionalism, Careers, and Certification</vt:lpstr>
      <vt:lpstr>Aviation Careers</vt:lpstr>
      <vt:lpstr>Aviation Careers</vt:lpstr>
      <vt:lpstr>Code of Federal Regulations</vt:lpstr>
      <vt:lpstr>CFR Web site</vt:lpstr>
      <vt:lpstr>FAA.Gov website</vt:lpstr>
      <vt:lpstr> Types of Aviation Careers </vt:lpstr>
      <vt:lpstr>  Pilot Certifications</vt:lpstr>
      <vt:lpstr>Pilot Certificates and Ratings</vt:lpstr>
      <vt:lpstr>Flight Crewmembers Other  Than Pilots</vt:lpstr>
      <vt:lpstr>Flight Attendants </vt:lpstr>
      <vt:lpstr>Airmen Other Than Flight Crew Members</vt:lpstr>
      <vt:lpstr> Air Traffic Controllers</vt:lpstr>
      <vt:lpstr>Questions / Comments</vt:lpstr>
      <vt:lpstr>Module 1 Review Questions</vt:lpstr>
      <vt:lpstr>Assignments Due – Module 1  (8/22/17 – 9/1/17) </vt:lpstr>
    </vt:vector>
  </TitlesOfParts>
  <Company>Embry-Riddle Aeronautical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SYSE 560 Introduction to Systems Engineering Management</dc:title>
  <dc:creator>Bruce Conway User</dc:creator>
  <cp:lastModifiedBy>Petrucci, Anthony P</cp:lastModifiedBy>
  <cp:revision>194</cp:revision>
  <dcterms:created xsi:type="dcterms:W3CDTF">2011-08-23T19:56:56Z</dcterms:created>
  <dcterms:modified xsi:type="dcterms:W3CDTF">2017-08-20T19:46:11Z</dcterms:modified>
</cp:coreProperties>
</file>