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65" r:id="rId2"/>
    <p:sldMasterId id="2147483801" r:id="rId3"/>
  </p:sldMasterIdLst>
  <p:notesMasterIdLst>
    <p:notesMasterId r:id="rId52"/>
  </p:notesMasterIdLst>
  <p:handoutMasterIdLst>
    <p:handoutMasterId r:id="rId53"/>
  </p:handoutMasterIdLst>
  <p:sldIdLst>
    <p:sldId id="272" r:id="rId4"/>
    <p:sldId id="412" r:id="rId5"/>
    <p:sldId id="413" r:id="rId6"/>
    <p:sldId id="414" r:id="rId7"/>
    <p:sldId id="415" r:id="rId8"/>
    <p:sldId id="393" r:id="rId9"/>
    <p:sldId id="394" r:id="rId10"/>
    <p:sldId id="395" r:id="rId11"/>
    <p:sldId id="396" r:id="rId12"/>
    <p:sldId id="397" r:id="rId13"/>
    <p:sldId id="398" r:id="rId14"/>
    <p:sldId id="399" r:id="rId15"/>
    <p:sldId id="400" r:id="rId16"/>
    <p:sldId id="401" r:id="rId17"/>
    <p:sldId id="402" r:id="rId18"/>
    <p:sldId id="330" r:id="rId19"/>
    <p:sldId id="359" r:id="rId20"/>
    <p:sldId id="365" r:id="rId21"/>
    <p:sldId id="370" r:id="rId22"/>
    <p:sldId id="371" r:id="rId23"/>
    <p:sldId id="364" r:id="rId24"/>
    <p:sldId id="367" r:id="rId25"/>
    <p:sldId id="379" r:id="rId26"/>
    <p:sldId id="380" r:id="rId27"/>
    <p:sldId id="368" r:id="rId28"/>
    <p:sldId id="378" r:id="rId29"/>
    <p:sldId id="377" r:id="rId30"/>
    <p:sldId id="369" r:id="rId31"/>
    <p:sldId id="381" r:id="rId32"/>
    <p:sldId id="358" r:id="rId33"/>
    <p:sldId id="361" r:id="rId34"/>
    <p:sldId id="362" r:id="rId35"/>
    <p:sldId id="407" r:id="rId36"/>
    <p:sldId id="363" r:id="rId37"/>
    <p:sldId id="356" r:id="rId38"/>
    <p:sldId id="360" r:id="rId39"/>
    <p:sldId id="335" r:id="rId40"/>
    <p:sldId id="350" r:id="rId41"/>
    <p:sldId id="336" r:id="rId42"/>
    <p:sldId id="374" r:id="rId43"/>
    <p:sldId id="375" r:id="rId44"/>
    <p:sldId id="338" r:id="rId45"/>
    <p:sldId id="331" r:id="rId46"/>
    <p:sldId id="341" r:id="rId47"/>
    <p:sldId id="342" r:id="rId48"/>
    <p:sldId id="376" r:id="rId49"/>
    <p:sldId id="406" r:id="rId50"/>
    <p:sldId id="329" r:id="rId51"/>
  </p:sldIdLst>
  <p:sldSz cx="9144000" cy="6858000" type="screen4x3"/>
  <p:notesSz cx="7077075" cy="9363075"/>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napToGrid="0" snapToObjects="1">
      <p:cViewPr varScale="1">
        <p:scale>
          <a:sx n="110" d="100"/>
          <a:sy n="110" d="100"/>
        </p:scale>
        <p:origin x="164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varScale="1">
        <p:scale>
          <a:sx n="87" d="100"/>
          <a:sy n="87" d="100"/>
        </p:scale>
        <p:origin x="-1902" y="-4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E841332-348A-6C49-829D-397A2F31E2F3}" type="datetimeFigureOut">
              <a:rPr lang="en-US" smtClean="0"/>
              <a:t>11/18/2016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52ED3ED-985D-534F-94A9-B7D352EFA037}" type="slidenum">
              <a:rPr lang="en-US" smtClean="0"/>
              <a:t>‹#›</a:t>
            </a:fld>
            <a:endParaRPr lang="en-US" dirty="0"/>
          </a:p>
        </p:txBody>
      </p:sp>
    </p:spTree>
    <p:extLst>
      <p:ext uri="{BB962C8B-B14F-4D97-AF65-F5344CB8AC3E}">
        <p14:creationId xmlns:p14="http://schemas.microsoft.com/office/powerpoint/2010/main" val="1103313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6B760D0-0509-1345-87FB-4E5C4FFD68E5}" type="datetimeFigureOut">
              <a:rPr lang="en-US" smtClean="0"/>
              <a:t>11/18/2016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07F57B2-DDD8-2A4B-9ECA-52A4627997E7}" type="slidenum">
              <a:rPr lang="en-US" smtClean="0"/>
              <a:t>‹#›</a:t>
            </a:fld>
            <a:endParaRPr lang="en-US" dirty="0"/>
          </a:p>
        </p:txBody>
      </p:sp>
    </p:spTree>
    <p:extLst>
      <p:ext uri="{BB962C8B-B14F-4D97-AF65-F5344CB8AC3E}">
        <p14:creationId xmlns:p14="http://schemas.microsoft.com/office/powerpoint/2010/main" val="1157960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F57B2-DDD8-2A4B-9ECA-52A4627997E7}" type="slidenum">
              <a:rPr lang="en-US" smtClean="0"/>
              <a:t>1</a:t>
            </a:fld>
            <a:endParaRPr lang="en-US" dirty="0"/>
          </a:p>
        </p:txBody>
      </p:sp>
    </p:spTree>
    <p:extLst>
      <p:ext uri="{BB962C8B-B14F-4D97-AF65-F5344CB8AC3E}">
        <p14:creationId xmlns:p14="http://schemas.microsoft.com/office/powerpoint/2010/main" val="271716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7</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7234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smtClean="0">
                <a:solidFill>
                  <a:prstClr val="black"/>
                </a:solidFill>
              </a:rPr>
              <a:pPr fontAlgn="base">
                <a:spcBef>
                  <a:spcPct val="0"/>
                </a:spcBef>
                <a:spcAft>
                  <a:spcPct val="0"/>
                </a:spcAft>
              </a:pPr>
              <a:t>13</a:t>
            </a:fld>
            <a:endParaRPr lang="en-US" altLang="en-US" sz="1200" dirty="0" smtClean="0">
              <a:solidFill>
                <a:prstClr val="black"/>
              </a:solidFill>
            </a:endParaRPr>
          </a:p>
        </p:txBody>
      </p:sp>
    </p:spTree>
    <p:extLst>
      <p:ext uri="{BB962C8B-B14F-4D97-AF65-F5344CB8AC3E}">
        <p14:creationId xmlns:p14="http://schemas.microsoft.com/office/powerpoint/2010/main" val="304294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88D2AA3-3B86-4422-99CF-7BAF625FF9B3}" type="slidenum">
              <a:rPr lang="en-US">
                <a:solidFill>
                  <a:srgbClr val="000000"/>
                </a:solidFill>
              </a:rPr>
              <a:pPr/>
              <a:t>14</a:t>
            </a:fld>
            <a:endParaRPr 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3841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panose="020F0502020204030204" pitchFamily="34" charset="0"/>
              </a:defRPr>
            </a:lvl1pPr>
            <a:lvl2pPr marL="763233" indent="-293551">
              <a:defRPr sz="1600">
                <a:solidFill>
                  <a:schemeClr val="tx1"/>
                </a:solidFill>
                <a:latin typeface="Calibri" panose="020F0502020204030204" pitchFamily="34" charset="0"/>
              </a:defRPr>
            </a:lvl2pPr>
            <a:lvl3pPr marL="1174204" indent="-234841">
              <a:defRPr sz="1600">
                <a:solidFill>
                  <a:schemeClr val="tx1"/>
                </a:solidFill>
                <a:latin typeface="Calibri" panose="020F0502020204030204" pitchFamily="34" charset="0"/>
              </a:defRPr>
            </a:lvl3pPr>
            <a:lvl4pPr marL="1643885" indent="-234841">
              <a:defRPr sz="1600">
                <a:solidFill>
                  <a:schemeClr val="tx1"/>
                </a:solidFill>
                <a:latin typeface="Calibri" panose="020F0502020204030204" pitchFamily="34" charset="0"/>
              </a:defRPr>
            </a:lvl4pPr>
            <a:lvl5pPr marL="2113567" indent="-234841">
              <a:defRPr sz="1600">
                <a:solidFill>
                  <a:schemeClr val="tx1"/>
                </a:solidFill>
                <a:latin typeface="Calibri" panose="020F0502020204030204" pitchFamily="34" charset="0"/>
              </a:defRPr>
            </a:lvl5pPr>
            <a:lvl6pPr marL="2583249" indent="-234841" eaLnBrk="0" fontAlgn="base" hangingPunct="0">
              <a:spcBef>
                <a:spcPct val="0"/>
              </a:spcBef>
              <a:spcAft>
                <a:spcPct val="0"/>
              </a:spcAft>
              <a:defRPr sz="1600">
                <a:solidFill>
                  <a:schemeClr val="tx1"/>
                </a:solidFill>
                <a:latin typeface="Calibri" panose="020F0502020204030204" pitchFamily="34" charset="0"/>
              </a:defRPr>
            </a:lvl6pPr>
            <a:lvl7pPr marL="3052930" indent="-234841" eaLnBrk="0" fontAlgn="base" hangingPunct="0">
              <a:spcBef>
                <a:spcPct val="0"/>
              </a:spcBef>
              <a:spcAft>
                <a:spcPct val="0"/>
              </a:spcAft>
              <a:defRPr sz="1600">
                <a:solidFill>
                  <a:schemeClr val="tx1"/>
                </a:solidFill>
                <a:latin typeface="Calibri" panose="020F0502020204030204" pitchFamily="34" charset="0"/>
              </a:defRPr>
            </a:lvl7pPr>
            <a:lvl8pPr marL="3522612" indent="-234841" eaLnBrk="0" fontAlgn="base" hangingPunct="0">
              <a:spcBef>
                <a:spcPct val="0"/>
              </a:spcBef>
              <a:spcAft>
                <a:spcPct val="0"/>
              </a:spcAft>
              <a:defRPr sz="1600">
                <a:solidFill>
                  <a:schemeClr val="tx1"/>
                </a:solidFill>
                <a:latin typeface="Calibri" panose="020F0502020204030204" pitchFamily="34" charset="0"/>
              </a:defRPr>
            </a:lvl8pPr>
            <a:lvl9pPr marL="3992293" indent="-234841" eaLnBrk="0" fontAlgn="base" hangingPunct="0">
              <a:spcBef>
                <a:spcPct val="0"/>
              </a:spcBef>
              <a:spcAft>
                <a:spcPct val="0"/>
              </a:spcAft>
              <a:defRPr sz="1600">
                <a:solidFill>
                  <a:schemeClr val="tx1"/>
                </a:solidFill>
                <a:latin typeface="Calibri" panose="020F0502020204030204" pitchFamily="34" charset="0"/>
              </a:defRPr>
            </a:lvl9pPr>
          </a:lstStyle>
          <a:p>
            <a:pPr fontAlgn="base">
              <a:spcBef>
                <a:spcPct val="0"/>
              </a:spcBef>
              <a:spcAft>
                <a:spcPct val="0"/>
              </a:spcAft>
            </a:pPr>
            <a:fld id="{20483C2C-4350-42D9-AA99-0962AE647DCB}" type="slidenum">
              <a:rPr lang="en-US" altLang="en-US" sz="1200"/>
              <a:pPr fontAlgn="base">
                <a:spcBef>
                  <a:spcPct val="0"/>
                </a:spcBef>
                <a:spcAft>
                  <a:spcPct val="0"/>
                </a:spcAft>
              </a:pPr>
              <a:t>48</a:t>
            </a:fld>
            <a:endParaRPr lang="en-US" altLang="en-US" sz="1200" dirty="0"/>
          </a:p>
        </p:txBody>
      </p:sp>
    </p:spTree>
    <p:extLst>
      <p:ext uri="{BB962C8B-B14F-4D97-AF65-F5344CB8AC3E}">
        <p14:creationId xmlns:p14="http://schemas.microsoft.com/office/powerpoint/2010/main" val="154829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1314450"/>
            <a:ext cx="8658224" cy="5314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idx="4294967295"/>
          </p:nvPr>
        </p:nvSpPr>
        <p:spPr>
          <a:xfrm>
            <a:off x="333374" y="-115887"/>
            <a:ext cx="6353175" cy="1173162"/>
          </a:xfrm>
          <a:prstGeom prst="rect">
            <a:avLst/>
          </a:prstGeom>
        </p:spPr>
        <p:txBody>
          <a:bodyPr/>
          <a:lstStyle/>
          <a:p>
            <a:pPr algn="l"/>
            <a:endParaRPr lang="en-US" sz="3600" b="1" dirty="0"/>
          </a:p>
        </p:txBody>
      </p:sp>
    </p:spTree>
    <p:extLst>
      <p:ext uri="{BB962C8B-B14F-4D97-AF65-F5344CB8AC3E}">
        <p14:creationId xmlns:p14="http://schemas.microsoft.com/office/powerpoint/2010/main" val="2583080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65692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5238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52556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0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56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324" indent="0">
              <a:buNone/>
              <a:defRPr sz="1266"/>
            </a:lvl2pPr>
            <a:lvl3pPr marL="642651" indent="0">
              <a:buNone/>
              <a:defRPr sz="1125"/>
            </a:lvl3pPr>
            <a:lvl4pPr marL="963975" indent="0">
              <a:buNone/>
              <a:defRPr sz="984"/>
            </a:lvl4pPr>
            <a:lvl5pPr marL="1285302" indent="0">
              <a:buNone/>
              <a:defRPr sz="984"/>
            </a:lvl5pPr>
            <a:lvl6pPr marL="1606628" indent="0">
              <a:buNone/>
              <a:defRPr sz="984"/>
            </a:lvl6pPr>
            <a:lvl7pPr marL="1927954" indent="0">
              <a:buNone/>
              <a:defRPr sz="984"/>
            </a:lvl7pPr>
            <a:lvl8pPr marL="2249281" indent="0">
              <a:buNone/>
              <a:defRPr sz="984"/>
            </a:lvl8pPr>
            <a:lvl9pPr marL="2570607" indent="0">
              <a:buNone/>
              <a:defRPr sz="984"/>
            </a:lvl9pPr>
          </a:lstStyle>
          <a:p>
            <a:pPr lvl="0"/>
            <a:r>
              <a:rPr lang="en-US" smtClean="0"/>
              <a:t>Click to edit Master text styles</a:t>
            </a:r>
          </a:p>
        </p:txBody>
      </p:sp>
    </p:spTree>
    <p:extLst>
      <p:ext uri="{BB962C8B-B14F-4D97-AF65-F5344CB8AC3E}">
        <p14:creationId xmlns:p14="http://schemas.microsoft.com/office/powerpoint/2010/main" val="313204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11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324" indent="0">
              <a:buNone/>
              <a:defRPr sz="1406" b="1"/>
            </a:lvl2pPr>
            <a:lvl3pPr marL="642651" indent="0">
              <a:buNone/>
              <a:defRPr sz="1266" b="1"/>
            </a:lvl3pPr>
            <a:lvl4pPr marL="963975" indent="0">
              <a:buNone/>
              <a:defRPr sz="1125" b="1"/>
            </a:lvl4pPr>
            <a:lvl5pPr marL="1285302" indent="0">
              <a:buNone/>
              <a:defRPr sz="1125" b="1"/>
            </a:lvl5pPr>
            <a:lvl6pPr marL="1606628" indent="0">
              <a:buNone/>
              <a:defRPr sz="1125" b="1"/>
            </a:lvl6pPr>
            <a:lvl7pPr marL="1927954" indent="0">
              <a:buNone/>
              <a:defRPr sz="1125" b="1"/>
            </a:lvl7pPr>
            <a:lvl8pPr marL="2249281" indent="0">
              <a:buNone/>
              <a:defRPr sz="1125" b="1"/>
            </a:lvl8pPr>
            <a:lvl9pPr marL="2570607"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77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735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7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pes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19" y="-16276"/>
            <a:ext cx="6629400" cy="1107996"/>
          </a:xfrm>
          <a:prstGeom prst="rect">
            <a:avLst/>
          </a:prstGeom>
        </p:spPr>
        <p:txBody>
          <a:bodyPr wrap="square" anchor="ctr" anchorCtr="1">
            <a:spAutoFit/>
          </a:bodyPr>
          <a:lstStyle>
            <a:lvl1pPr>
              <a:defRPr lang="en-US" sz="3300" b="0">
                <a:latin typeface="+mn-lt"/>
                <a:ea typeface="+mn-ea"/>
                <a:cs typeface="+mn-cs"/>
              </a:defRPr>
            </a:lvl1pPr>
          </a:lstStyle>
          <a:p>
            <a:pPr marL="0" lvl="0"/>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39D46B3-4686-4835-97D3-129100525A2B}" type="slidenum">
              <a:rPr lang="en-US" smtClean="0"/>
              <a:t>‹#›</a:t>
            </a:fld>
            <a:endParaRPr lang="en-US" dirty="0"/>
          </a:p>
        </p:txBody>
      </p:sp>
    </p:spTree>
    <p:extLst>
      <p:ext uri="{BB962C8B-B14F-4D97-AF65-F5344CB8AC3E}">
        <p14:creationId xmlns:p14="http://schemas.microsoft.com/office/powerpoint/2010/main" val="38224251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239046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180"/>
            </a:lvl1pPr>
            <a:lvl2pPr marL="321324" indent="0">
              <a:buNone/>
              <a:defRPr sz="1969"/>
            </a:lvl2pPr>
            <a:lvl3pPr marL="642651" indent="0">
              <a:buNone/>
              <a:defRPr sz="1687"/>
            </a:lvl3pPr>
            <a:lvl4pPr marL="963975" indent="0">
              <a:buNone/>
              <a:defRPr sz="1406"/>
            </a:lvl4pPr>
            <a:lvl5pPr marL="1285302" indent="0">
              <a:buNone/>
              <a:defRPr sz="1406"/>
            </a:lvl5pPr>
            <a:lvl6pPr marL="1606628" indent="0">
              <a:buNone/>
              <a:defRPr sz="1406"/>
            </a:lvl6pPr>
            <a:lvl7pPr marL="1927954" indent="0">
              <a:buNone/>
              <a:defRPr sz="1406"/>
            </a:lvl7pPr>
            <a:lvl8pPr marL="2249281" indent="0">
              <a:buNone/>
              <a:defRPr sz="1406"/>
            </a:lvl8pPr>
            <a:lvl9pPr marL="2570607" indent="0">
              <a:buNone/>
              <a:defRPr sz="1406"/>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984"/>
            </a:lvl1pPr>
            <a:lvl2pPr marL="321324" indent="0">
              <a:buNone/>
              <a:defRPr sz="773"/>
            </a:lvl2pPr>
            <a:lvl3pPr marL="642651" indent="0">
              <a:buNone/>
              <a:defRPr sz="703"/>
            </a:lvl3pPr>
            <a:lvl4pPr marL="963975" indent="0">
              <a:buNone/>
              <a:defRPr sz="633"/>
            </a:lvl4pPr>
            <a:lvl5pPr marL="1285302" indent="0">
              <a:buNone/>
              <a:defRPr sz="633"/>
            </a:lvl5pPr>
            <a:lvl6pPr marL="1606628" indent="0">
              <a:buNone/>
              <a:defRPr sz="633"/>
            </a:lvl6pPr>
            <a:lvl7pPr marL="1927954" indent="0">
              <a:buNone/>
              <a:defRPr sz="633"/>
            </a:lvl7pPr>
            <a:lvl8pPr marL="2249281" indent="0">
              <a:buNone/>
              <a:defRPr sz="633"/>
            </a:lvl8pPr>
            <a:lvl9pPr marL="2570607" indent="0">
              <a:buNone/>
              <a:defRPr sz="633"/>
            </a:lvl9pPr>
          </a:lstStyle>
          <a:p>
            <a:pPr lvl="0"/>
            <a:r>
              <a:rPr lang="en-US" smtClean="0"/>
              <a:t>Click to edit Master text styles</a:t>
            </a:r>
          </a:p>
        </p:txBody>
      </p:sp>
    </p:spTree>
    <p:extLst>
      <p:ext uri="{BB962C8B-B14F-4D97-AF65-F5344CB8AC3E}">
        <p14:creationId xmlns:p14="http://schemas.microsoft.com/office/powerpoint/2010/main" val="3623198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57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74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5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50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10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6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095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0214421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58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76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565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285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77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0687853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619875" cy="1143000"/>
          </a:xfrm>
          <a:prstGeom prst="rect">
            <a:avLst/>
          </a:prstGeom>
        </p:spPr>
        <p:txBody>
          <a:bodyPr/>
          <a:lstStyle>
            <a:lvl1pPr>
              <a:defRPr sz="3200">
                <a:latin typeface="+mn-lt"/>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235069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39872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71443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276458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2AA694-00EB-4F4B-AABB-6F50FB178914}" type="slidenum">
              <a:rPr lang="en-US" smtClean="0"/>
              <a:t>‹#›</a:t>
            </a:fld>
            <a:endParaRPr lang="en-US" dirty="0"/>
          </a:p>
        </p:txBody>
      </p:sp>
    </p:spTree>
    <p:extLst>
      <p:ext uri="{BB962C8B-B14F-4D97-AF65-F5344CB8AC3E}">
        <p14:creationId xmlns:p14="http://schemas.microsoft.com/office/powerpoint/2010/main" val="13307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p:cNvPicPr>
            <a:picLocks noChangeArrowheads="1"/>
          </p:cNvPicPr>
          <p:nvPr userDrawn="1"/>
        </p:nvPicPr>
        <p:blipFill>
          <a:blip r:embed="rId14" cstate="print"/>
          <a:stretch>
            <a:fillRect/>
          </a:stretch>
        </p:blipFill>
        <p:spPr bwMode="auto">
          <a:xfrm>
            <a:off x="6705600" y="304800"/>
            <a:ext cx="2032000" cy="453478"/>
          </a:xfrm>
          <a:prstGeom prst="rect">
            <a:avLst/>
          </a:prstGeom>
          <a:noFill/>
          <a:ln w="12700">
            <a:noFill/>
            <a:miter lim="800000"/>
            <a:headEnd/>
            <a:tailEnd/>
          </a:ln>
        </p:spPr>
      </p:pic>
      <p:sp>
        <p:nvSpPr>
          <p:cNvPr id="8" name="Line 3"/>
          <p:cNvSpPr>
            <a:spLocks noChangeShapeType="1"/>
          </p:cNvSpPr>
          <p:nvPr userDrawn="1"/>
        </p:nvSpPr>
        <p:spPr bwMode="auto">
          <a:xfrm rot="10800000" flipH="1">
            <a:off x="381000" y="1066800"/>
            <a:ext cx="8458200" cy="1588"/>
          </a:xfrm>
          <a:prstGeom prst="line">
            <a:avLst/>
          </a:prstGeom>
          <a:noFill/>
          <a:ln w="63500">
            <a:solidFill>
              <a:srgbClr val="006699"/>
            </a:solidFill>
            <a:prstDash val="solid"/>
            <a:round/>
            <a:headEnd type="none" w="med" len="med"/>
            <a:tailEnd type="none" w="med" len="med"/>
          </a:ln>
        </p:spPr>
        <p:txBody>
          <a:bodyPr/>
          <a:lstStyle/>
          <a:p>
            <a:endParaRPr lang="en-US" dirty="0"/>
          </a:p>
        </p:txBody>
      </p:sp>
      <p:sp>
        <p:nvSpPr>
          <p:cNvPr id="9" name="Title 1"/>
          <p:cNvSpPr txBox="1">
            <a:spLocks/>
          </p:cNvSpPr>
          <p:nvPr userDrawn="1"/>
        </p:nvSpPr>
        <p:spPr>
          <a:xfrm>
            <a:off x="0" y="76201"/>
            <a:ext cx="6705600" cy="914400"/>
          </a:xfrm>
          <a:prstGeom prst="rect">
            <a:avLst/>
          </a:prstGeom>
        </p:spPr>
        <p:txBody>
          <a:bodyPr>
            <a:normAutofit/>
          </a:bodyPr>
          <a:lstStyle>
            <a:lvl1pPr algn="ctr" defTabSz="457200" rtl="0" eaLnBrk="1" latinLnBrk="0" hangingPunct="1">
              <a:spcBef>
                <a:spcPct val="0"/>
              </a:spcBef>
              <a:buNone/>
              <a:defRPr sz="3200" kern="1200">
                <a:solidFill>
                  <a:schemeClr val="tx1"/>
                </a:solidFill>
                <a:latin typeface="+mj-lt"/>
                <a:ea typeface="+mj-ea"/>
                <a:cs typeface="+mj-cs"/>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D12AA694-00EB-4F4B-AABB-6F50FB178914}" type="slidenum">
              <a:rPr lang="en-US" smtClean="0"/>
              <a:pPr/>
              <a:t>‹#›</a:t>
            </a:fld>
            <a:endParaRPr lang="en-US" dirty="0"/>
          </a:p>
        </p:txBody>
      </p:sp>
    </p:spTree>
    <p:extLst>
      <p:ext uri="{BB962C8B-B14F-4D97-AF65-F5344CB8AC3E}">
        <p14:creationId xmlns:p14="http://schemas.microsoft.com/office/powerpoint/2010/main" val="802163602"/>
      </p:ext>
    </p:extLst>
  </p:cSld>
  <p:clrMap bg1="lt1" tx1="dk1" bg2="lt2" tx2="dk2" accent1="accent1" accent2="accent2" accent3="accent3" accent4="accent4" accent5="accent5" accent6="accent6" hlink="hlink" folHlink="folHlink"/>
  <p:sldLayoutIdLst>
    <p:sldLayoutId id="2147483741" r:id="rId1"/>
    <p:sldLayoutId id="2147483752" r:id="rId2"/>
    <p:sldLayoutId id="2147483740"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77" tIns="50777" rIns="50777" bIns="5077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52064467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405171" rtl="0" eaLnBrk="0" fontAlgn="base" hangingPunct="0">
        <a:spcBef>
          <a:spcPct val="0"/>
        </a:spcBef>
        <a:spcAft>
          <a:spcPct val="0"/>
        </a:spcAft>
        <a:defRPr sz="5625">
          <a:solidFill>
            <a:srgbClr val="000000"/>
          </a:solidFill>
          <a:latin typeface="+mj-lt"/>
          <a:ea typeface="+mj-ea"/>
          <a:cs typeface="+mj-cs"/>
          <a:sym typeface="Helvetica Light" charset="0"/>
        </a:defRPr>
      </a:lvl1pPr>
      <a:lvl2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2pPr>
      <a:lvl3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3pPr>
      <a:lvl4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4pPr>
      <a:lvl5pPr algn="ctr" defTabSz="405171" rtl="0" eaLnBrk="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25">
          <a:solidFill>
            <a:srgbClr val="000000"/>
          </a:solidFill>
          <a:latin typeface="Helvetica Light" charset="0"/>
          <a:ea typeface="Helvetica Light" charset="0"/>
          <a:cs typeface="Helvetica Light" charset="0"/>
          <a:sym typeface="Helvetica Light" charset="0"/>
        </a:defRPr>
      </a:lvl9pPr>
    </p:titleStyle>
    <p:bodyStyle>
      <a:lvl1pPr marL="262301"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1pPr>
      <a:lvl2pPr marL="530182"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2pPr>
      <a:lvl3pPr marL="798063"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3pPr>
      <a:lvl4pPr marL="1065944"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4pPr>
      <a:lvl5pPr marL="1333825" indent="-262301" algn="l" defTabSz="405171" rtl="0" eaLnBrk="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672">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266" kern="1200">
          <a:solidFill>
            <a:schemeClr val="tx1"/>
          </a:solidFill>
          <a:latin typeface="+mn-lt"/>
          <a:ea typeface="+mn-ea"/>
          <a:cs typeface="+mn-cs"/>
        </a:defRPr>
      </a:lvl1pPr>
      <a:lvl2pPr marL="321324" algn="l" defTabSz="642651" rtl="0" eaLnBrk="1" latinLnBrk="0" hangingPunct="1">
        <a:defRPr sz="1266" kern="1200">
          <a:solidFill>
            <a:schemeClr val="tx1"/>
          </a:solidFill>
          <a:latin typeface="+mn-lt"/>
          <a:ea typeface="+mn-ea"/>
          <a:cs typeface="+mn-cs"/>
        </a:defRPr>
      </a:lvl2pPr>
      <a:lvl3pPr marL="642651" algn="l" defTabSz="642651" rtl="0" eaLnBrk="1" latinLnBrk="0" hangingPunct="1">
        <a:defRPr sz="1266" kern="1200">
          <a:solidFill>
            <a:schemeClr val="tx1"/>
          </a:solidFill>
          <a:latin typeface="+mn-lt"/>
          <a:ea typeface="+mn-ea"/>
          <a:cs typeface="+mn-cs"/>
        </a:defRPr>
      </a:lvl3pPr>
      <a:lvl4pPr marL="963975" algn="l" defTabSz="642651" rtl="0" eaLnBrk="1" latinLnBrk="0" hangingPunct="1">
        <a:defRPr sz="1266" kern="1200">
          <a:solidFill>
            <a:schemeClr val="tx1"/>
          </a:solidFill>
          <a:latin typeface="+mn-lt"/>
          <a:ea typeface="+mn-ea"/>
          <a:cs typeface="+mn-cs"/>
        </a:defRPr>
      </a:lvl4pPr>
      <a:lvl5pPr marL="1285302" algn="l" defTabSz="642651" rtl="0" eaLnBrk="1" latinLnBrk="0" hangingPunct="1">
        <a:defRPr sz="1266" kern="1200">
          <a:solidFill>
            <a:schemeClr val="tx1"/>
          </a:solidFill>
          <a:latin typeface="+mn-lt"/>
          <a:ea typeface="+mn-ea"/>
          <a:cs typeface="+mn-cs"/>
        </a:defRPr>
      </a:lvl5pPr>
      <a:lvl6pPr marL="1606628" algn="l" defTabSz="642651" rtl="0" eaLnBrk="1" latinLnBrk="0" hangingPunct="1">
        <a:defRPr sz="1266" kern="1200">
          <a:solidFill>
            <a:schemeClr val="tx1"/>
          </a:solidFill>
          <a:latin typeface="+mn-lt"/>
          <a:ea typeface="+mn-ea"/>
          <a:cs typeface="+mn-cs"/>
        </a:defRPr>
      </a:lvl6pPr>
      <a:lvl7pPr marL="1927954" algn="l" defTabSz="642651" rtl="0" eaLnBrk="1" latinLnBrk="0" hangingPunct="1">
        <a:defRPr sz="1266" kern="1200">
          <a:solidFill>
            <a:schemeClr val="tx1"/>
          </a:solidFill>
          <a:latin typeface="+mn-lt"/>
          <a:ea typeface="+mn-ea"/>
          <a:cs typeface="+mn-cs"/>
        </a:defRPr>
      </a:lvl7pPr>
      <a:lvl8pPr marL="2249281" algn="l" defTabSz="642651" rtl="0" eaLnBrk="1" latinLnBrk="0" hangingPunct="1">
        <a:defRPr sz="1266" kern="1200">
          <a:solidFill>
            <a:schemeClr val="tx1"/>
          </a:solidFill>
          <a:latin typeface="+mn-lt"/>
          <a:ea typeface="+mn-ea"/>
          <a:cs typeface="+mn-cs"/>
        </a:defRPr>
      </a:lvl8pPr>
      <a:lvl9pPr marL="2570607" algn="l" defTabSz="642651"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11/18/2016</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74937714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449" y="1722438"/>
            <a:ext cx="7105651" cy="178276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smtClean="0">
                <a:latin typeface="+mj-lt"/>
              </a:rPr>
              <a:t>MGMT 203</a:t>
            </a:r>
            <a:br>
              <a:rPr lang="en-US" sz="3600" b="1" dirty="0" smtClean="0">
                <a:latin typeface="+mj-lt"/>
              </a:rPr>
            </a:br>
            <a:r>
              <a:rPr lang="en-US" sz="3600" b="1" dirty="0" smtClean="0">
                <a:latin typeface="+mj-lt"/>
              </a:rPr>
              <a:t>Aviation Weather Theory and Observations</a:t>
            </a:r>
            <a:endParaRPr lang="en-US" sz="3600" dirty="0">
              <a:latin typeface="+mj-lt"/>
            </a:endParaRPr>
          </a:p>
        </p:txBody>
      </p:sp>
      <p:sp>
        <p:nvSpPr>
          <p:cNvPr id="5" name="TextBox 4"/>
          <p:cNvSpPr txBox="1"/>
          <p:nvPr/>
        </p:nvSpPr>
        <p:spPr>
          <a:xfrm>
            <a:off x="2003425" y="3824248"/>
            <a:ext cx="51943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Module 9</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9144000" cy="1733550"/>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eagle.gif"/>
          <p:cNvPicPr>
            <a:picLocks noChangeAspect="1"/>
          </p:cNvPicPr>
          <p:nvPr/>
        </p:nvPicPr>
        <p:blipFill>
          <a:blip r:embed="rId4" cstate="print"/>
          <a:srcRect/>
          <a:stretch>
            <a:fillRect/>
          </a:stretch>
        </p:blipFill>
        <p:spPr bwMode="auto">
          <a:xfrm>
            <a:off x="246656" y="3824248"/>
            <a:ext cx="1585319" cy="1756046"/>
          </a:xfrm>
          <a:prstGeom prst="rect">
            <a:avLst/>
          </a:prstGeom>
          <a:noFill/>
          <a:ln w="9525">
            <a:noFill/>
            <a:miter lim="800000"/>
            <a:headEnd/>
            <a:tailEnd/>
          </a:ln>
        </p:spPr>
      </p:pic>
    </p:spTree>
    <p:extLst>
      <p:ext uri="{BB962C8B-B14F-4D97-AF65-F5344CB8AC3E}">
        <p14:creationId xmlns:p14="http://schemas.microsoft.com/office/powerpoint/2010/main" val="2224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3000"/>
                                        <p:tgtEl>
                                          <p:spTgt spid="6"/>
                                        </p:tgtEl>
                                        <p:attrNameLst>
                                          <p:attrName>ppt_x</p:attrName>
                                        </p:attrNameLst>
                                      </p:cBhvr>
                                      <p:tavLst>
                                        <p:tav tm="0">
                                          <p:val>
                                            <p:strVal val="ppt_x"/>
                                          </p:val>
                                        </p:tav>
                                        <p:tav tm="100000">
                                          <p:val>
                                            <p:strVal val="1+ppt_w/2"/>
                                          </p:val>
                                        </p:tav>
                                      </p:tavLst>
                                    </p:anim>
                                    <p:anim calcmode="lin" valueType="num">
                                      <p:cBhvr additive="base">
                                        <p:cTn id="7" dur="3000"/>
                                        <p:tgtEl>
                                          <p:spTgt spid="6"/>
                                        </p:tgtEl>
                                        <p:attrNameLst>
                                          <p:attrName>ppt_y</p:attrName>
                                        </p:attrNameLst>
                                      </p:cBhvr>
                                      <p:tavLst>
                                        <p:tav tm="0">
                                          <p:val>
                                            <p:strVal val="ppt_y"/>
                                          </p:val>
                                        </p:tav>
                                        <p:tav tm="100000">
                                          <p:val>
                                            <p:strVal val="0-ppt_h/2"/>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6591" y="560338"/>
          <a:ext cx="8689702" cy="6617492"/>
        </p:xfrm>
        <a:graphic>
          <a:graphicData uri="http://schemas.openxmlformats.org/drawingml/2006/table">
            <a:tbl>
              <a:tblPr/>
              <a:tblGrid>
                <a:gridCol w="1236762"/>
                <a:gridCol w="1240110"/>
                <a:gridCol w="1243459"/>
                <a:gridCol w="1242343"/>
                <a:gridCol w="1242342"/>
                <a:gridCol w="1243459"/>
                <a:gridCol w="1241227"/>
              </a:tblGrid>
              <a:tr h="127334">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SUNDAY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MONDAY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TUESDAY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WEDNESDAY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THURSDAY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SATURDAY</a:t>
                      </a:r>
                    </a:p>
                  </a:txBody>
                  <a:tcPr marL="60277" marR="60277"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1720056">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27</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National and International Laws and Regulations, and Environmental Issues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endPar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FF0000"/>
                          </a:solidFill>
                          <a:effectLst/>
                          <a:uLnTx/>
                          <a:uFillTx/>
                          <a:latin typeface="Candara"/>
                          <a:ea typeface="Candara"/>
                          <a:cs typeface="Times New Roman"/>
                        </a:rPr>
                        <a:t>Flightline</a:t>
                      </a:r>
                      <a:endPar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FF0000"/>
                          </a:solidFill>
                          <a:effectLst/>
                          <a:uLnTx/>
                          <a:uFillTx/>
                          <a:latin typeface="Candara"/>
                          <a:ea typeface="Candara"/>
                          <a:cs typeface="Times New Roman"/>
                        </a:rPr>
                        <a:t>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Research Paper Due</a:t>
                      </a: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p>
                      <a:pPr marL="0" marR="0">
                        <a:spcBef>
                          <a:spcPts val="200"/>
                        </a:spcBef>
                        <a:spcAft>
                          <a:spcPts val="200"/>
                        </a:spcAft>
                      </a:pPr>
                      <a:r>
                        <a:rPr lang="en-US" sz="1500" dirty="0" smtClean="0">
                          <a:solidFill>
                            <a:srgbClr val="0D0D0D"/>
                          </a:solidFill>
                          <a:effectLst/>
                          <a:latin typeface="Cambria"/>
                          <a:ea typeface="Cambria"/>
                          <a:cs typeface="Times New Roman"/>
                        </a:rPr>
                        <a:t>3</a:t>
                      </a:r>
                      <a:endParaRPr lang="en-US" sz="1500" dirty="0">
                        <a:solidFill>
                          <a:srgbClr val="0D0D0D"/>
                        </a:solidFill>
                        <a:effectLst/>
                        <a:latin typeface="Cambria"/>
                        <a:ea typeface="Cambria"/>
                        <a:cs typeface="Times New Roman"/>
                      </a:endParaRPr>
                    </a:p>
                  </a:txBody>
                  <a:tcPr marL="67889" marR="6788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743286">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4</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Intro</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0386B"/>
                          </a:solidFill>
                          <a:effectLst/>
                          <a:uLnTx/>
                          <a:uFillTx/>
                          <a:latin typeface="Cambria"/>
                          <a:ea typeface="Cambria"/>
                          <a:cs typeface="Times New Roman"/>
                        </a:rPr>
                        <a:t>Beaufort County Airport (ILT)</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9</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Friday</a:t>
                      </a: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10</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0197">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866789">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11</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it-IT" sz="1200" b="1" i="0" u="none" strike="noStrike" kern="800" cap="none" spc="0" normalizeH="0" baseline="0" noProof="0" dirty="0" smtClean="0">
                          <a:ln>
                            <a:noFill/>
                          </a:ln>
                          <a:solidFill>
                            <a:srgbClr val="0070C0"/>
                          </a:solidFill>
                          <a:effectLst/>
                          <a:uLnTx/>
                          <a:uFillTx/>
                          <a:latin typeface="Candara"/>
                          <a:ea typeface="Candara"/>
                          <a:cs typeface="Times New Roman"/>
                        </a:rPr>
                        <a:t>Discussion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Module 9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Aviation Weather Theory and Observations</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16</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1" i="0"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Flightline</a:t>
                      </a:r>
                      <a:r>
                        <a:rPr kumimoji="0" lang="en-US" altLang="en-US" sz="13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Friday</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Review Questions Due</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070C0"/>
                          </a:solidFill>
                          <a:effectLst/>
                          <a:uLnTx/>
                          <a:uFillTx/>
                          <a:latin typeface="Candara"/>
                          <a:ea typeface="Candara"/>
                          <a:cs typeface="Times New Roman"/>
                        </a:rPr>
                        <a:t>FINAL EXAM DUE</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17</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639803">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endParaRP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defTabSz="912813">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0850"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anose="02040503050406030204" pitchFamily="18" charset="0"/>
                          <a:ea typeface="Cambria" panose="02040503050406030204" pitchFamily="18" charset="0"/>
                          <a:cs typeface="Times New Roman" panose="02020603050405020304" pitchFamily="18" charset="0"/>
                          <a:sym typeface="Helvetica Light" charset="0"/>
                        </a:rPr>
                        <a:t> </a:t>
                      </a:r>
                    </a:p>
                  </a:txBody>
                  <a:tcPr marL="60277" marR="60277"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53312" name="TextBox 2"/>
          <p:cNvSpPr txBox="1">
            <a:spLocks noChangeArrowheads="1"/>
          </p:cNvSpPr>
          <p:nvPr/>
        </p:nvSpPr>
        <p:spPr bwMode="auto">
          <a:xfrm>
            <a:off x="1302786" y="-32647"/>
            <a:ext cx="6609433" cy="70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defTabSz="1296988">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fontAlgn="base">
              <a:spcBef>
                <a:spcPct val="0"/>
              </a:spcBef>
              <a:spcAft>
                <a:spcPct val="0"/>
              </a:spcAft>
              <a:buSzTx/>
              <a:buFontTx/>
              <a:buNone/>
            </a:pPr>
            <a:r>
              <a:rPr lang="en-US" altLang="en-US" sz="4008" b="1" dirty="0" smtClean="0"/>
              <a:t>November/December </a:t>
            </a:r>
            <a:r>
              <a:rPr lang="en-US" altLang="en-US" sz="4008" b="1" dirty="0"/>
              <a:t>2016</a:t>
            </a:r>
          </a:p>
        </p:txBody>
      </p:sp>
      <p:sp>
        <p:nvSpPr>
          <p:cNvPr id="53313" name="Oval 3"/>
          <p:cNvSpPr>
            <a:spLocks noChangeArrowheads="1"/>
          </p:cNvSpPr>
          <p:nvPr/>
        </p:nvSpPr>
        <p:spPr bwMode="auto">
          <a:xfrm>
            <a:off x="3799768" y="2377440"/>
            <a:ext cx="1446609" cy="2267538"/>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6" name="Explosion 1 5"/>
          <p:cNvSpPr>
            <a:spLocks noChangeArrowheads="1"/>
          </p:cNvSpPr>
          <p:nvPr/>
        </p:nvSpPr>
        <p:spPr bwMode="auto">
          <a:xfrm>
            <a:off x="6045663" y="159915"/>
            <a:ext cx="1806882" cy="2919028"/>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8" name="Explosion 1 7"/>
          <p:cNvSpPr>
            <a:spLocks noChangeArrowheads="1"/>
          </p:cNvSpPr>
          <p:nvPr/>
        </p:nvSpPr>
        <p:spPr bwMode="auto">
          <a:xfrm>
            <a:off x="6078885" y="2035969"/>
            <a:ext cx="1752451" cy="2166566"/>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
        <p:nvSpPr>
          <p:cNvPr id="9" name="Explosion 1 8"/>
          <p:cNvSpPr>
            <a:spLocks noChangeArrowheads="1"/>
          </p:cNvSpPr>
          <p:nvPr/>
        </p:nvSpPr>
        <p:spPr bwMode="auto">
          <a:xfrm>
            <a:off x="5860477" y="3877716"/>
            <a:ext cx="2089054" cy="2980283"/>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3" tIns="32131" rIns="64263" bIns="32131"/>
          <a:lstStyle>
            <a:lvl1pPr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defTabSz="58420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fontAlgn="base" hangingPunct="0">
              <a:spcBef>
                <a:spcPct val="0"/>
              </a:spcBef>
              <a:spcAft>
                <a:spcPct val="0"/>
              </a:spcAft>
              <a:buSzTx/>
              <a:buFontTx/>
              <a:buNone/>
            </a:pPr>
            <a:endParaRPr lang="en-US" altLang="en-US" sz="2531"/>
          </a:p>
        </p:txBody>
      </p:sp>
    </p:spTree>
    <p:extLst>
      <p:ext uri="{BB962C8B-B14F-4D97-AF65-F5344CB8AC3E}">
        <p14:creationId xmlns:p14="http://schemas.microsoft.com/office/powerpoint/2010/main" val="2711050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2284"/>
            <a:ext cx="6540534" cy="807605"/>
          </a:xfrm>
        </p:spPr>
        <p:txBody>
          <a:bodyPr/>
          <a:lstStyle/>
          <a:p>
            <a:pPr algn="l"/>
            <a:r>
              <a:rPr lang="en-US" sz="2400" b="1" dirty="0"/>
              <a:t>9</a:t>
            </a:r>
            <a:r>
              <a:rPr lang="en-US" sz="2400" b="1" dirty="0" smtClean="0"/>
              <a:t>.2 </a:t>
            </a:r>
            <a:r>
              <a:rPr lang="en-US" sz="2400" b="1" dirty="0" smtClean="0"/>
              <a:t>– Discussion: </a:t>
            </a:r>
            <a:r>
              <a:rPr lang="en-US" sz="2400" b="1" dirty="0" smtClean="0"/>
              <a:t>Airline Passengers Protection</a:t>
            </a:r>
            <a:r>
              <a:rPr lang="en-US" sz="2400" b="1" dirty="0" smtClean="0"/>
              <a:t/>
            </a:r>
            <a:br>
              <a:rPr lang="en-US" sz="2400" b="1" dirty="0" smtClean="0"/>
            </a:br>
            <a:r>
              <a:rPr lang="en-US" sz="2000" b="1" dirty="0" smtClean="0">
                <a:solidFill>
                  <a:srgbClr val="FF0000"/>
                </a:solidFill>
              </a:rPr>
              <a:t>Wed </a:t>
            </a:r>
            <a:r>
              <a:rPr lang="en-US" sz="2000" b="1" dirty="0" smtClean="0">
                <a:solidFill>
                  <a:srgbClr val="FF0000"/>
                </a:solidFill>
              </a:rPr>
              <a:t>Dec 14</a:t>
            </a:r>
            <a:endParaRPr lang="en-US" sz="2000" dirty="0">
              <a:solidFill>
                <a:srgbClr val="FF0000"/>
              </a:solidFill>
            </a:endParaRPr>
          </a:p>
        </p:txBody>
      </p:sp>
      <p:pic>
        <p:nvPicPr>
          <p:cNvPr id="3" name="Picture 2"/>
          <p:cNvPicPr>
            <a:picLocks noChangeAspect="1"/>
          </p:cNvPicPr>
          <p:nvPr/>
        </p:nvPicPr>
        <p:blipFill>
          <a:blip r:embed="rId2"/>
          <a:stretch>
            <a:fillRect/>
          </a:stretch>
        </p:blipFill>
        <p:spPr>
          <a:xfrm>
            <a:off x="566737" y="1266825"/>
            <a:ext cx="8010525" cy="4324350"/>
          </a:xfrm>
          <a:prstGeom prst="rect">
            <a:avLst/>
          </a:prstGeom>
        </p:spPr>
      </p:pic>
    </p:spTree>
    <p:extLst>
      <p:ext uri="{BB962C8B-B14F-4D97-AF65-F5344CB8AC3E}">
        <p14:creationId xmlns:p14="http://schemas.microsoft.com/office/powerpoint/2010/main" val="3802111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150338"/>
            <a:ext cx="6610202" cy="609600"/>
          </a:xfrm>
        </p:spPr>
        <p:txBody>
          <a:bodyPr/>
          <a:lstStyle/>
          <a:p>
            <a:pPr algn="l"/>
            <a:r>
              <a:rPr lang="en-US" sz="2800" b="1" dirty="0" smtClean="0"/>
              <a:t>9.6</a:t>
            </a:r>
            <a:r>
              <a:rPr lang="en-US" sz="2800" b="1" dirty="0" smtClean="0"/>
              <a:t> </a:t>
            </a:r>
            <a:r>
              <a:rPr lang="en-US" sz="2800" b="1" dirty="0" smtClean="0"/>
              <a:t>– </a:t>
            </a:r>
            <a:r>
              <a:rPr lang="en-US" sz="2800" b="1" dirty="0" smtClean="0"/>
              <a:t>Final Exam</a:t>
            </a:r>
            <a:r>
              <a:rPr lang="en-US" sz="2800" b="1" dirty="0" smtClean="0"/>
              <a:t/>
            </a:r>
            <a:br>
              <a:rPr lang="en-US" sz="2800" b="1" dirty="0" smtClean="0"/>
            </a:br>
            <a:r>
              <a:rPr lang="en-US" sz="2800" b="1" dirty="0" smtClean="0">
                <a:solidFill>
                  <a:srgbClr val="FF0000"/>
                </a:solidFill>
              </a:rPr>
              <a:t>Fri</a:t>
            </a:r>
            <a:r>
              <a:rPr lang="en-US" sz="2400" b="1" dirty="0" smtClean="0">
                <a:solidFill>
                  <a:srgbClr val="FF0000"/>
                </a:solidFill>
              </a:rPr>
              <a:t> Dec </a:t>
            </a:r>
            <a:r>
              <a:rPr lang="en-US" sz="2400" b="1" dirty="0" smtClean="0">
                <a:solidFill>
                  <a:srgbClr val="FF0000"/>
                </a:solidFill>
              </a:rPr>
              <a:t>16 – available Dec 5</a:t>
            </a:r>
            <a:endParaRPr lang="en-US" sz="2400" dirty="0">
              <a:solidFill>
                <a:srgbClr val="FF0000"/>
              </a:solidFill>
            </a:endParaRPr>
          </a:p>
        </p:txBody>
      </p:sp>
      <p:sp>
        <p:nvSpPr>
          <p:cNvPr id="3" name="TextBox 2"/>
          <p:cNvSpPr txBox="1"/>
          <p:nvPr/>
        </p:nvSpPr>
        <p:spPr>
          <a:xfrm>
            <a:off x="1323903" y="2226223"/>
            <a:ext cx="6208419" cy="2462213"/>
          </a:xfrm>
          <a:prstGeom prst="rect">
            <a:avLst/>
          </a:prstGeom>
          <a:noFill/>
        </p:spPr>
        <p:txBody>
          <a:bodyPr wrap="square" rtlCol="0">
            <a:spAutoFit/>
          </a:bodyPr>
          <a:lstStyle/>
          <a:p>
            <a:r>
              <a:rPr lang="en-US" sz="1400" dirty="0"/>
              <a:t>This Final Exam consists of 10 questions which cover all the topics you have explored throughout the course.</a:t>
            </a:r>
          </a:p>
          <a:p>
            <a:r>
              <a:rPr lang="en-US" sz="1400" dirty="0"/>
              <a:t>The final is open-book/open-note, and is comprised of essay questions</a:t>
            </a:r>
            <a:r>
              <a:rPr lang="en-US" sz="1400" dirty="0" smtClean="0"/>
              <a:t>.</a:t>
            </a:r>
          </a:p>
          <a:p>
            <a:endParaRPr lang="en-US" sz="1400" dirty="0"/>
          </a:p>
          <a:p>
            <a:r>
              <a:rPr lang="en-US" sz="1400" b="1" dirty="0"/>
              <a:t>Time limit:</a:t>
            </a:r>
            <a:r>
              <a:rPr lang="en-US" sz="1400" dirty="0"/>
              <a:t> There is a two-hour time limit and at the end of the two hours, the exam will close and be automatically submitted for grading. You will get a notification pop-up approximately 10 seconds before time expires. If you leave the exam for any reason, the timer will continue, and the exam will automatically submit when time is up. If you lose your Internet connection, you may reconnect and return to the exam where you left off as long as time has not expired. If you encounter technical difficulties, please contact your instructor.</a:t>
            </a:r>
          </a:p>
        </p:txBody>
      </p:sp>
    </p:spTree>
    <p:extLst>
      <p:ext uri="{BB962C8B-B14F-4D97-AF65-F5344CB8AC3E}">
        <p14:creationId xmlns:p14="http://schemas.microsoft.com/office/powerpoint/2010/main" val="47140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7"/>
            <a:ext cx="6629400" cy="1031051"/>
          </a:xfrm>
        </p:spPr>
        <p:txBody>
          <a:bodyPr/>
          <a:lstStyle/>
          <a:p>
            <a:pPr eaLnBrk="1" fontAlgn="auto" hangingPunct="1">
              <a:spcAft>
                <a:spcPts val="0"/>
              </a:spcAft>
              <a:defRPr/>
            </a:pPr>
            <a:r>
              <a:rPr lang="en-US" b="1" dirty="0" smtClean="0"/>
              <a:t>Module </a:t>
            </a:r>
            <a:r>
              <a:rPr lang="en-US" b="1" dirty="0" smtClean="0"/>
              <a:t>9 </a:t>
            </a:r>
            <a:r>
              <a:rPr lang="en-US" b="1" dirty="0" smtClean="0"/>
              <a:t>Review Questions </a:t>
            </a:r>
            <a:br>
              <a:rPr lang="en-US" b="1" dirty="0" smtClean="0"/>
            </a:br>
            <a:r>
              <a:rPr lang="en-US" sz="2800" b="1" dirty="0" smtClean="0">
                <a:solidFill>
                  <a:srgbClr val="FF0000"/>
                </a:solidFill>
              </a:rPr>
              <a:t>(Due Fri Dec </a:t>
            </a:r>
            <a:r>
              <a:rPr lang="en-US" sz="2800" b="1" dirty="0" smtClean="0">
                <a:solidFill>
                  <a:srgbClr val="FF0000"/>
                </a:solidFill>
              </a:rPr>
              <a:t>16)</a:t>
            </a:r>
            <a:endParaRPr sz="3600" b="1" dirty="0">
              <a:solidFill>
                <a:srgbClr val="FF0000"/>
              </a:solidFill>
            </a:endParaRPr>
          </a:p>
        </p:txBody>
      </p:sp>
      <p:sp>
        <p:nvSpPr>
          <p:cNvPr id="75779" name="Content Placeholder 2"/>
          <p:cNvSpPr>
            <a:spLocks noGrp="1"/>
          </p:cNvSpPr>
          <p:nvPr>
            <p:ph idx="1"/>
          </p:nvPr>
        </p:nvSpPr>
        <p:spPr>
          <a:xfrm>
            <a:off x="457200" y="1017091"/>
            <a:ext cx="8229600" cy="5523046"/>
          </a:xfrm>
        </p:spPr>
        <p:txBody>
          <a:bodyPr>
            <a:normAutofit fontScale="85000" lnSpcReduction="10000"/>
          </a:bodyPr>
          <a:lstStyle/>
          <a:p>
            <a:r>
              <a:rPr lang="en-US" altLang="en-US" b="1" dirty="0"/>
              <a:t>Spend quality time responding to the following questions in your own words.</a:t>
            </a:r>
          </a:p>
          <a:p>
            <a:pPr marL="0" indent="0">
              <a:buNone/>
            </a:pPr>
            <a:endParaRPr lang="en-US" altLang="en-US" dirty="0"/>
          </a:p>
          <a:p>
            <a:pPr marL="514350" indent="-514350">
              <a:buFont typeface="+mj-lt"/>
              <a:buAutoNum type="arabicPeriod"/>
            </a:pPr>
            <a:r>
              <a:rPr lang="en-US" altLang="en-US" dirty="0" smtClean="0"/>
              <a:t>Describe </a:t>
            </a:r>
            <a:r>
              <a:rPr lang="en-US" altLang="en-US" dirty="0"/>
              <a:t>atmospheric pressure, its measures, and the standard atmosphere at sea level.</a:t>
            </a:r>
          </a:p>
          <a:p>
            <a:pPr marL="514350" indent="-514350">
              <a:buFont typeface="+mj-lt"/>
              <a:buAutoNum type="arabicPeriod"/>
            </a:pPr>
            <a:r>
              <a:rPr lang="en-US" altLang="en-US" dirty="0" smtClean="0"/>
              <a:t>Explain </a:t>
            </a:r>
            <a:r>
              <a:rPr lang="en-US" altLang="en-US" dirty="0"/>
              <a:t>the difference between weather reports and weather forecasts. Please provide a few examples.</a:t>
            </a:r>
          </a:p>
          <a:p>
            <a:pPr marL="514350" indent="-514350">
              <a:buFont typeface="+mj-lt"/>
              <a:buAutoNum type="arabicPeriod"/>
            </a:pPr>
            <a:r>
              <a:rPr lang="en-US" altLang="en-US" dirty="0" smtClean="0"/>
              <a:t>Describe </a:t>
            </a:r>
            <a:r>
              <a:rPr lang="en-US" altLang="en-US" dirty="0"/>
              <a:t>precipitation, the four types, and the problems associated with precipitation.</a:t>
            </a:r>
          </a:p>
          <a:p>
            <a:pPr marL="514350" indent="-514350">
              <a:buFont typeface="+mj-lt"/>
              <a:buAutoNum type="arabicPeriod"/>
            </a:pPr>
            <a:r>
              <a:rPr lang="en-US" altLang="en-US" dirty="0" smtClean="0"/>
              <a:t>Describe </a:t>
            </a:r>
            <a:r>
              <a:rPr lang="en-US" altLang="en-US" dirty="0"/>
              <a:t>Surface Aviation Weather Observations especially a METAR Report.</a:t>
            </a:r>
          </a:p>
          <a:p>
            <a:pPr marL="514350" indent="-514350">
              <a:buFont typeface="+mj-lt"/>
              <a:buAutoNum type="arabicPeriod"/>
            </a:pPr>
            <a:r>
              <a:rPr lang="en-US" altLang="en-US" dirty="0" smtClean="0"/>
              <a:t>Describe </a:t>
            </a:r>
            <a:r>
              <a:rPr lang="en-US" altLang="en-US" dirty="0"/>
              <a:t>the three types of weather briefings (standard, abbreviated, and outlook).</a:t>
            </a:r>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solidFill>
                  <a:prstClr val="black"/>
                </a:solidFill>
              </a:rPr>
              <a:pPr fontAlgn="base">
                <a:spcBef>
                  <a:spcPct val="0"/>
                </a:spcBef>
                <a:spcAft>
                  <a:spcPct val="0"/>
                </a:spcAft>
                <a:buFontTx/>
                <a:buNone/>
              </a:pPr>
              <a:t>13</a:t>
            </a:fld>
            <a:endParaRPr lang="en-US" altLang="en-US" sz="1800" dirty="0" smtClean="0">
              <a:solidFill>
                <a:prstClr val="black"/>
              </a:solidFill>
            </a:endParaRPr>
          </a:p>
        </p:txBody>
      </p:sp>
    </p:spTree>
    <p:extLst>
      <p:ext uri="{BB962C8B-B14F-4D97-AF65-F5344CB8AC3E}">
        <p14:creationId xmlns:p14="http://schemas.microsoft.com/office/powerpoint/2010/main" val="150777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946484"/>
            <a:ext cx="7772400" cy="609600"/>
          </a:xfrm>
          <a:prstGeom prst="rect">
            <a:avLst/>
          </a:prstGeom>
        </p:spPr>
        <p:txBody>
          <a:bodyPr/>
          <a:lstStyle/>
          <a:p>
            <a:pPr algn="ctr" eaLnBrk="1" hangingPunct="1"/>
            <a:r>
              <a:rPr lang="en-US" sz="3200" b="1" u="sng" dirty="0" smtClean="0"/>
              <a:t>Assignments Due – Module </a:t>
            </a:r>
            <a:r>
              <a:rPr lang="en-US" sz="3200" b="1" u="sng" dirty="0" smtClean="0"/>
              <a:t>9 </a:t>
            </a:r>
            <a:r>
              <a:rPr lang="en-US" sz="3200" b="1" u="sng" dirty="0" smtClean="0"/>
              <a:t/>
            </a:r>
            <a:br>
              <a:rPr lang="en-US" sz="3200" b="1" u="sng" dirty="0" smtClean="0"/>
            </a:br>
            <a:r>
              <a:rPr lang="en-US" sz="3200" b="1" dirty="0" smtClean="0"/>
              <a:t>(</a:t>
            </a:r>
            <a:r>
              <a:rPr lang="en-US" sz="3200" b="1" dirty="0" smtClean="0"/>
              <a:t>12/5/16 </a:t>
            </a:r>
            <a:r>
              <a:rPr lang="en-US" sz="3200" b="1" dirty="0" smtClean="0"/>
              <a:t>– </a:t>
            </a:r>
            <a:r>
              <a:rPr lang="en-US" sz="3200" b="1" dirty="0" smtClean="0"/>
              <a:t>12/16/16</a:t>
            </a:r>
            <a:r>
              <a:rPr lang="en-US" sz="3200" b="1" dirty="0" smtClean="0"/>
              <a:t>)</a:t>
            </a:r>
            <a:r>
              <a:rPr lang="en-US" sz="3200" b="1" u="sng" dirty="0" smtClean="0"/>
              <a:t/>
            </a:r>
            <a:br>
              <a:rPr lang="en-US" sz="3200" b="1" u="sng" dirty="0" smtClean="0"/>
            </a:br>
            <a:endParaRPr lang="en-US" sz="2400" b="1" i="1" u="sng" dirty="0" smtClean="0">
              <a:solidFill>
                <a:srgbClr val="00386B"/>
              </a:solidFill>
            </a:endParaRPr>
          </a:p>
        </p:txBody>
      </p:sp>
      <p:sp>
        <p:nvSpPr>
          <p:cNvPr id="16387" name="Rectangle 3"/>
          <p:cNvSpPr>
            <a:spLocks noGrp="1" noChangeArrowheads="1"/>
          </p:cNvSpPr>
          <p:nvPr>
            <p:ph type="body" idx="1"/>
          </p:nvPr>
        </p:nvSpPr>
        <p:spPr>
          <a:xfrm>
            <a:off x="609600" y="2570824"/>
            <a:ext cx="8382000" cy="3399593"/>
          </a:xfrm>
        </p:spPr>
        <p:txBody>
          <a:bodyPr>
            <a:normAutofit fontScale="92500"/>
          </a:bodyPr>
          <a:lstStyle/>
          <a:p>
            <a:r>
              <a:rPr lang="en-US" sz="2000" b="1" u="sng" dirty="0" smtClean="0"/>
              <a:t>Review Module </a:t>
            </a:r>
            <a:r>
              <a:rPr lang="en-US" sz="2000" b="1" u="sng" dirty="0" smtClean="0"/>
              <a:t>9 </a:t>
            </a:r>
            <a:r>
              <a:rPr lang="en-US" sz="2000" b="1" u="sng" dirty="0" smtClean="0"/>
              <a:t>Instructions for the following assignments:</a:t>
            </a:r>
          </a:p>
          <a:p>
            <a:pPr marL="0" indent="0">
              <a:buNone/>
            </a:pPr>
            <a:endParaRPr lang="en-US" sz="2400" b="1" dirty="0" smtClean="0"/>
          </a:p>
          <a:p>
            <a:r>
              <a:rPr lang="en-US" sz="2400" b="1" dirty="0" smtClean="0"/>
              <a:t>Discussion </a:t>
            </a:r>
            <a:r>
              <a:rPr lang="en-US" sz="2400" b="1" dirty="0"/>
              <a:t>Board Due </a:t>
            </a:r>
            <a:r>
              <a:rPr lang="en-US" sz="2400" b="1" dirty="0" smtClean="0"/>
              <a:t>(Airline Passengers Protection) </a:t>
            </a:r>
            <a:endParaRPr lang="en-US" sz="2400" b="1" dirty="0">
              <a:hlinkClick r:id="" action="ppaction://hlinkfile"/>
            </a:endParaRPr>
          </a:p>
          <a:p>
            <a:pPr lvl="1"/>
            <a:r>
              <a:rPr lang="en-US" sz="2400" b="1" dirty="0">
                <a:solidFill>
                  <a:srgbClr val="FF0000"/>
                </a:solidFill>
              </a:rPr>
              <a:t>(Due </a:t>
            </a:r>
            <a:r>
              <a:rPr lang="en-US" sz="2400" b="1" dirty="0" smtClean="0">
                <a:solidFill>
                  <a:srgbClr val="FF0000"/>
                </a:solidFill>
              </a:rPr>
              <a:t>– Wed </a:t>
            </a:r>
            <a:r>
              <a:rPr lang="en-US" sz="2400" b="1" dirty="0" smtClean="0">
                <a:solidFill>
                  <a:srgbClr val="FF0000"/>
                </a:solidFill>
              </a:rPr>
              <a:t>Dec 14) </a:t>
            </a:r>
            <a:r>
              <a:rPr lang="en-US" sz="2400" b="1" dirty="0"/>
              <a:t>– 2 part (</a:t>
            </a:r>
            <a:r>
              <a:rPr lang="en-US" sz="2400" b="1" dirty="0">
                <a:solidFill>
                  <a:srgbClr val="FF0000"/>
                </a:solidFill>
              </a:rPr>
              <a:t>Post and Respond</a:t>
            </a:r>
            <a:r>
              <a:rPr lang="en-US" sz="2400" b="1" dirty="0" smtClean="0"/>
              <a:t>)</a:t>
            </a:r>
          </a:p>
          <a:p>
            <a:pPr lvl="0"/>
            <a:r>
              <a:rPr lang="en-US" sz="2400" b="1" dirty="0">
                <a:solidFill>
                  <a:srgbClr val="000000"/>
                </a:solidFill>
              </a:rPr>
              <a:t>Review Questions – </a:t>
            </a:r>
            <a:r>
              <a:rPr lang="en-US" sz="2400" b="1" dirty="0" smtClean="0">
                <a:solidFill>
                  <a:srgbClr val="000000"/>
                </a:solidFill>
              </a:rPr>
              <a:t>Aviation Weather Theory and Observations</a:t>
            </a:r>
            <a:endParaRPr lang="en-US" sz="2400" b="1" dirty="0">
              <a:solidFill>
                <a:srgbClr val="000000"/>
              </a:solidFill>
            </a:endParaRPr>
          </a:p>
          <a:p>
            <a:pPr lvl="1"/>
            <a:r>
              <a:rPr lang="en-US" sz="2400" b="1" dirty="0">
                <a:solidFill>
                  <a:srgbClr val="FF0000"/>
                </a:solidFill>
              </a:rPr>
              <a:t>(Due – Fri Dec </a:t>
            </a:r>
            <a:r>
              <a:rPr lang="en-US" sz="2400" b="1" dirty="0" smtClean="0">
                <a:solidFill>
                  <a:srgbClr val="FF0000"/>
                </a:solidFill>
              </a:rPr>
              <a:t>16) </a:t>
            </a:r>
            <a:r>
              <a:rPr lang="en-US" sz="2400" b="1" dirty="0">
                <a:solidFill>
                  <a:srgbClr val="000000"/>
                </a:solidFill>
              </a:rPr>
              <a:t>– 5 </a:t>
            </a:r>
            <a:r>
              <a:rPr lang="en-US" sz="2400" b="1" dirty="0" smtClean="0">
                <a:solidFill>
                  <a:srgbClr val="000000"/>
                </a:solidFill>
              </a:rPr>
              <a:t>Questions</a:t>
            </a:r>
            <a:endParaRPr lang="en-US" b="1" dirty="0" smtClean="0"/>
          </a:p>
          <a:p>
            <a:r>
              <a:rPr lang="en-US" sz="2400" b="1" dirty="0" smtClean="0"/>
              <a:t>Final </a:t>
            </a:r>
            <a:r>
              <a:rPr lang="en-US" sz="2400" b="1" dirty="0" smtClean="0"/>
              <a:t>Exam </a:t>
            </a:r>
            <a:r>
              <a:rPr lang="en-US" sz="2400" b="1" dirty="0" smtClean="0"/>
              <a:t>Due </a:t>
            </a:r>
            <a:r>
              <a:rPr lang="en-US" sz="2400" b="1" dirty="0" smtClean="0"/>
              <a:t>(10 question - Essay) </a:t>
            </a:r>
            <a:endParaRPr lang="en-US" sz="2400" b="1" dirty="0">
              <a:hlinkClick r:id="" action="ppaction://hlinkfile"/>
            </a:endParaRPr>
          </a:p>
          <a:p>
            <a:pPr lvl="1"/>
            <a:r>
              <a:rPr lang="en-US" sz="2400" b="1" dirty="0">
                <a:solidFill>
                  <a:srgbClr val="FF0000"/>
                </a:solidFill>
              </a:rPr>
              <a:t>(Due – </a:t>
            </a:r>
            <a:r>
              <a:rPr lang="en-US" sz="2400" b="1" dirty="0" smtClean="0">
                <a:solidFill>
                  <a:srgbClr val="FF0000"/>
                </a:solidFill>
              </a:rPr>
              <a:t>Fri Dec </a:t>
            </a:r>
            <a:r>
              <a:rPr lang="en-US" sz="2400" b="1" dirty="0" smtClean="0">
                <a:solidFill>
                  <a:srgbClr val="FF0000"/>
                </a:solidFill>
              </a:rPr>
              <a:t>16) – available from Dec 5</a:t>
            </a:r>
            <a:endParaRPr lang="en-US" sz="2400" b="1" dirty="0"/>
          </a:p>
        </p:txBody>
      </p:sp>
      <p:sp>
        <p:nvSpPr>
          <p:cNvPr id="16388" name="Rectangle 11"/>
          <p:cNvSpPr>
            <a:spLocks noChangeArrowheads="1"/>
          </p:cNvSpPr>
          <p:nvPr/>
        </p:nvSpPr>
        <p:spPr bwMode="auto">
          <a:xfrm>
            <a:off x="482488" y="252066"/>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spTree>
    <p:extLst>
      <p:ext uri="{BB962C8B-B14F-4D97-AF65-F5344CB8AC3E}">
        <p14:creationId xmlns:p14="http://schemas.microsoft.com/office/powerpoint/2010/main" val="43858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4102152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12861"/>
            <a:ext cx="6629400" cy="646331"/>
          </a:xfrm>
        </p:spPr>
        <p:txBody>
          <a:bodyPr/>
          <a:lstStyle/>
          <a:p>
            <a:r>
              <a:rPr lang="en-US" sz="3600" dirty="0"/>
              <a:t>Weather</a:t>
            </a:r>
          </a:p>
        </p:txBody>
      </p:sp>
      <p:sp>
        <p:nvSpPr>
          <p:cNvPr id="3" name="Content Placeholder 2"/>
          <p:cNvSpPr>
            <a:spLocks noGrp="1"/>
          </p:cNvSpPr>
          <p:nvPr>
            <p:ph idx="1"/>
          </p:nvPr>
        </p:nvSpPr>
        <p:spPr>
          <a:xfrm>
            <a:off x="457200" y="1266940"/>
            <a:ext cx="8229600" cy="4859223"/>
          </a:xfrm>
        </p:spPr>
        <p:txBody>
          <a:bodyPr>
            <a:normAutofit/>
          </a:bodyPr>
          <a:lstStyle/>
          <a:p>
            <a:pPr>
              <a:lnSpc>
                <a:spcPct val="90000"/>
              </a:lnSpc>
            </a:pPr>
            <a:r>
              <a:rPr lang="en-US" altLang="en-US" dirty="0" smtClean="0"/>
              <a:t>Condition </a:t>
            </a:r>
            <a:r>
              <a:rPr lang="en-US" altLang="en-US" dirty="0"/>
              <a:t>of the </a:t>
            </a:r>
            <a:r>
              <a:rPr lang="en-US" altLang="en-US" dirty="0" smtClean="0"/>
              <a:t>earth’s atmosphere at a specific point </a:t>
            </a:r>
            <a:r>
              <a:rPr lang="en-US" altLang="en-US" dirty="0"/>
              <a:t>in </a:t>
            </a:r>
            <a:r>
              <a:rPr lang="en-US" altLang="en-US" dirty="0" smtClean="0"/>
              <a:t>time.</a:t>
            </a:r>
          </a:p>
          <a:p>
            <a:pPr>
              <a:lnSpc>
                <a:spcPct val="90000"/>
              </a:lnSpc>
            </a:pPr>
            <a:r>
              <a:rPr lang="en-US" altLang="en-US" dirty="0" smtClean="0"/>
              <a:t>Many different variables. </a:t>
            </a:r>
            <a:endParaRPr lang="en-US" altLang="en-US" dirty="0"/>
          </a:p>
          <a:p>
            <a:pPr>
              <a:lnSpc>
                <a:spcPct val="90000"/>
              </a:lnSpc>
            </a:pPr>
            <a:r>
              <a:rPr lang="en-US" altLang="en-US" dirty="0" smtClean="0"/>
              <a:t>Weather hazards </a:t>
            </a:r>
            <a:r>
              <a:rPr lang="en-US" altLang="en-US" dirty="0"/>
              <a:t>can </a:t>
            </a:r>
            <a:r>
              <a:rPr lang="en-US" altLang="en-US" dirty="0" smtClean="0"/>
              <a:t>cause delays, change aircraft operations; delaying or cancel flights, causing flight diversions, and evacuation of aircraft at airports.</a:t>
            </a:r>
          </a:p>
          <a:p>
            <a:pPr lvl="1">
              <a:lnSpc>
                <a:spcPct val="90000"/>
              </a:lnSpc>
            </a:pPr>
            <a:r>
              <a:rPr lang="en-US" altLang="en-US" u="sng" dirty="0" smtClean="0"/>
              <a:t>Whether</a:t>
            </a:r>
            <a:r>
              <a:rPr lang="en-US" altLang="en-US" dirty="0" smtClean="0"/>
              <a:t> we can fly or not</a:t>
            </a:r>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16</a:t>
            </a:fld>
            <a:endParaRPr lang="en-US" dirty="0"/>
          </a:p>
        </p:txBody>
      </p:sp>
    </p:spTree>
    <p:extLst>
      <p:ext uri="{BB962C8B-B14F-4D97-AF65-F5344CB8AC3E}">
        <p14:creationId xmlns:p14="http://schemas.microsoft.com/office/powerpoint/2010/main" val="32161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825"/>
            <a:ext cx="6629400" cy="600164"/>
          </a:xfrm>
        </p:spPr>
        <p:txBody>
          <a:bodyPr/>
          <a:lstStyle/>
          <a:p>
            <a:r>
              <a:rPr lang="en-US" dirty="0" smtClean="0"/>
              <a:t>Atmosphere </a:t>
            </a:r>
            <a:endParaRPr lang="en-US" dirty="0"/>
          </a:p>
        </p:txBody>
      </p:sp>
      <p:sp>
        <p:nvSpPr>
          <p:cNvPr id="3" name="Content Placeholder 2"/>
          <p:cNvSpPr>
            <a:spLocks noGrp="1"/>
          </p:cNvSpPr>
          <p:nvPr>
            <p:ph idx="1"/>
          </p:nvPr>
        </p:nvSpPr>
        <p:spPr>
          <a:xfrm>
            <a:off x="457200" y="1167788"/>
            <a:ext cx="8229600" cy="4958375"/>
          </a:xfrm>
        </p:spPr>
        <p:txBody>
          <a:bodyPr>
            <a:normAutofit fontScale="92500" lnSpcReduction="10000"/>
          </a:bodyPr>
          <a:lstStyle/>
          <a:p>
            <a:r>
              <a:rPr lang="en-US" dirty="0" smtClean="0"/>
              <a:t>Layered and surrounds the earth</a:t>
            </a:r>
          </a:p>
          <a:p>
            <a:r>
              <a:rPr lang="en-US" dirty="0" smtClean="0"/>
              <a:t>Layers </a:t>
            </a:r>
            <a:endParaRPr lang="en-US" dirty="0"/>
          </a:p>
          <a:p>
            <a:pPr lvl="1"/>
            <a:r>
              <a:rPr lang="en-US" dirty="0" smtClean="0"/>
              <a:t>Thermosphere </a:t>
            </a:r>
          </a:p>
          <a:p>
            <a:pPr lvl="2"/>
            <a:r>
              <a:rPr lang="en-US" dirty="0" smtClean="0"/>
              <a:t>High </a:t>
            </a:r>
            <a:r>
              <a:rPr lang="en-US" dirty="0"/>
              <a:t>energy rays from </a:t>
            </a:r>
            <a:r>
              <a:rPr lang="en-US" dirty="0" smtClean="0"/>
              <a:t>the </a:t>
            </a:r>
            <a:r>
              <a:rPr lang="en-US" dirty="0"/>
              <a:t>sun are </a:t>
            </a:r>
            <a:r>
              <a:rPr lang="en-US" dirty="0" smtClean="0"/>
              <a:t>absorbed</a:t>
            </a:r>
          </a:p>
          <a:p>
            <a:pPr lvl="2"/>
            <a:r>
              <a:rPr lang="en-US" dirty="0" smtClean="0"/>
              <a:t>Hottest layer</a:t>
            </a:r>
            <a:r>
              <a:rPr lang="en-US" dirty="0"/>
              <a:t> </a:t>
            </a:r>
          </a:p>
          <a:p>
            <a:pPr lvl="1"/>
            <a:r>
              <a:rPr lang="en-US" dirty="0"/>
              <a:t>Mesosphere </a:t>
            </a:r>
            <a:r>
              <a:rPr lang="en-US" dirty="0" smtClean="0"/>
              <a:t>(160K to 280K)</a:t>
            </a:r>
          </a:p>
          <a:p>
            <a:pPr lvl="2"/>
            <a:r>
              <a:rPr lang="en-US" dirty="0" smtClean="0"/>
              <a:t>Most </a:t>
            </a:r>
            <a:r>
              <a:rPr lang="en-US" dirty="0"/>
              <a:t>meteorites burn up </a:t>
            </a:r>
            <a:r>
              <a:rPr lang="en-US" dirty="0" smtClean="0"/>
              <a:t>here</a:t>
            </a:r>
            <a:endParaRPr lang="en-US" dirty="0"/>
          </a:p>
          <a:p>
            <a:pPr lvl="1"/>
            <a:r>
              <a:rPr lang="en-US" dirty="0"/>
              <a:t>Stratosphere </a:t>
            </a:r>
            <a:r>
              <a:rPr lang="en-US" dirty="0" smtClean="0"/>
              <a:t>(Ozone Layer) (20K to 160K feet)</a:t>
            </a:r>
          </a:p>
          <a:p>
            <a:pPr lvl="2"/>
            <a:r>
              <a:rPr lang="en-US" dirty="0" smtClean="0"/>
              <a:t>Contain 19</a:t>
            </a:r>
            <a:r>
              <a:rPr lang="en-US" dirty="0"/>
              <a:t>% of the atmosphere’s </a:t>
            </a:r>
            <a:r>
              <a:rPr lang="en-US" dirty="0" smtClean="0"/>
              <a:t>gases </a:t>
            </a:r>
          </a:p>
          <a:p>
            <a:pPr lvl="1"/>
            <a:r>
              <a:rPr lang="en-US" dirty="0" smtClean="0"/>
              <a:t>Troposphere (Sea level to 20K feet)</a:t>
            </a:r>
          </a:p>
          <a:p>
            <a:pPr lvl="2"/>
            <a:r>
              <a:rPr lang="en-US" dirty="0" smtClean="0"/>
              <a:t>Weather occurs here</a:t>
            </a:r>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17</a:t>
            </a:fld>
            <a:endParaRPr lang="en-US" dirty="0"/>
          </a:p>
        </p:txBody>
      </p:sp>
    </p:spTree>
    <p:extLst>
      <p:ext uri="{BB962C8B-B14F-4D97-AF65-F5344CB8AC3E}">
        <p14:creationId xmlns:p14="http://schemas.microsoft.com/office/powerpoint/2010/main" val="17250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759"/>
            <a:ext cx="6629400" cy="646331"/>
          </a:xfrm>
        </p:spPr>
        <p:txBody>
          <a:bodyPr/>
          <a:lstStyle/>
          <a:p>
            <a:r>
              <a:rPr lang="en-US" sz="3600" dirty="0" smtClean="0"/>
              <a:t>Atmospheric Pressure</a:t>
            </a:r>
            <a:endParaRPr lang="en-US" sz="3600" dirty="0"/>
          </a:p>
        </p:txBody>
      </p:sp>
      <p:sp>
        <p:nvSpPr>
          <p:cNvPr id="3" name="Content Placeholder 2"/>
          <p:cNvSpPr>
            <a:spLocks noGrp="1"/>
          </p:cNvSpPr>
          <p:nvPr>
            <p:ph idx="1"/>
          </p:nvPr>
        </p:nvSpPr>
        <p:spPr>
          <a:xfrm>
            <a:off x="457200" y="1244906"/>
            <a:ext cx="8229600" cy="4881257"/>
          </a:xfrm>
        </p:spPr>
        <p:txBody>
          <a:bodyPr/>
          <a:lstStyle/>
          <a:p>
            <a:r>
              <a:rPr lang="en-US" dirty="0" smtClean="0"/>
              <a:t>Weight of the air </a:t>
            </a:r>
          </a:p>
          <a:p>
            <a:pPr lvl="1"/>
            <a:r>
              <a:rPr lang="en-US" dirty="0" smtClean="0"/>
              <a:t>Determined by altitude, temperature, and density</a:t>
            </a:r>
          </a:p>
          <a:p>
            <a:pPr lvl="1"/>
            <a:r>
              <a:rPr lang="en-US" dirty="0" smtClean="0"/>
              <a:t>Measured in inches of mercury (Barometer)</a:t>
            </a:r>
            <a:endParaRPr lang="en-US" dirty="0"/>
          </a:p>
          <a:p>
            <a:r>
              <a:rPr lang="en-US" dirty="0" smtClean="0"/>
              <a:t>Atmospheric </a:t>
            </a:r>
            <a:r>
              <a:rPr lang="en-US" dirty="0"/>
              <a:t>Pressure </a:t>
            </a:r>
            <a:r>
              <a:rPr lang="en-US" dirty="0" smtClean="0"/>
              <a:t>on Standard </a:t>
            </a:r>
            <a:r>
              <a:rPr lang="en-US" dirty="0"/>
              <a:t>Day</a:t>
            </a:r>
          </a:p>
          <a:p>
            <a:pPr lvl="1"/>
            <a:r>
              <a:rPr lang="en-US" dirty="0" smtClean="0"/>
              <a:t>29.92</a:t>
            </a:r>
            <a:r>
              <a:rPr lang="en-US" dirty="0"/>
              <a:t>” Hg (1013.3 </a:t>
            </a:r>
            <a:r>
              <a:rPr lang="en-US" dirty="0" smtClean="0"/>
              <a:t>millibars)</a:t>
            </a:r>
            <a:endParaRPr lang="en-US" dirty="0"/>
          </a:p>
          <a:p>
            <a:pPr lvl="1"/>
            <a:r>
              <a:rPr lang="de-DE" dirty="0"/>
              <a:t>14.7 psi</a:t>
            </a:r>
            <a:endParaRPr lang="en-US" dirty="0"/>
          </a:p>
          <a:p>
            <a:pPr lvl="1"/>
            <a:r>
              <a:rPr lang="en-US" dirty="0" smtClean="0"/>
              <a:t>Plus (+) 59 degrees Fahrenheit or + </a:t>
            </a:r>
            <a:r>
              <a:rPr lang="en-US" dirty="0"/>
              <a:t>15 </a:t>
            </a:r>
            <a:r>
              <a:rPr lang="en-US" dirty="0" smtClean="0"/>
              <a:t>degrees </a:t>
            </a:r>
            <a:r>
              <a:rPr lang="en-US" altLang="en-US" dirty="0"/>
              <a:t>Celsius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18</a:t>
            </a:fld>
            <a:endParaRPr lang="en-US" dirty="0"/>
          </a:p>
        </p:txBody>
      </p:sp>
    </p:spTree>
    <p:extLst>
      <p:ext uri="{BB962C8B-B14F-4D97-AF65-F5344CB8AC3E}">
        <p14:creationId xmlns:p14="http://schemas.microsoft.com/office/powerpoint/2010/main" val="40068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2"/>
            <a:ext cx="6629400" cy="600164"/>
          </a:xfrm>
        </p:spPr>
        <p:txBody>
          <a:bodyPr/>
          <a:lstStyle/>
          <a:p>
            <a:r>
              <a:rPr lang="en-US" dirty="0" smtClean="0"/>
              <a:t>Temperature</a:t>
            </a:r>
            <a:endParaRPr lang="en-US" dirty="0"/>
          </a:p>
        </p:txBody>
      </p:sp>
      <p:sp>
        <p:nvSpPr>
          <p:cNvPr id="3" name="Content Placeholder 2"/>
          <p:cNvSpPr>
            <a:spLocks noGrp="1"/>
          </p:cNvSpPr>
          <p:nvPr>
            <p:ph idx="1"/>
          </p:nvPr>
        </p:nvSpPr>
        <p:spPr>
          <a:xfrm>
            <a:off x="457200" y="1068636"/>
            <a:ext cx="8229600" cy="4881257"/>
          </a:xfrm>
        </p:spPr>
        <p:txBody>
          <a:bodyPr>
            <a:normAutofit/>
          </a:bodyPr>
          <a:lstStyle/>
          <a:p>
            <a:r>
              <a:rPr lang="en-US" altLang="en-US" dirty="0"/>
              <a:t>Temperature is the measure of </a:t>
            </a:r>
            <a:r>
              <a:rPr lang="en-US" altLang="en-US" dirty="0" smtClean="0"/>
              <a:t>heat energy</a:t>
            </a:r>
          </a:p>
          <a:p>
            <a:pPr lvl="1"/>
            <a:r>
              <a:rPr lang="en-US" altLang="en-US" dirty="0" smtClean="0"/>
              <a:t>Higher heat results in increased molecular movement.</a:t>
            </a:r>
          </a:p>
          <a:p>
            <a:pPr lvl="2"/>
            <a:r>
              <a:rPr lang="en-US" altLang="en-US" dirty="0" smtClean="0"/>
              <a:t>Hot air expands or rises </a:t>
            </a:r>
          </a:p>
          <a:p>
            <a:pPr lvl="2"/>
            <a:r>
              <a:rPr lang="en-US" altLang="en-US" dirty="0" smtClean="0"/>
              <a:t>Results in less density or less pressure</a:t>
            </a:r>
          </a:p>
          <a:p>
            <a:pPr lvl="1"/>
            <a:r>
              <a:rPr lang="en-US" altLang="en-US" dirty="0" smtClean="0"/>
              <a:t>Lower heat results in decreased molecular movement.</a:t>
            </a:r>
          </a:p>
          <a:p>
            <a:pPr lvl="2"/>
            <a:r>
              <a:rPr lang="en-US" altLang="en-US" dirty="0" smtClean="0"/>
              <a:t>Cold contraction or sinks</a:t>
            </a:r>
          </a:p>
          <a:p>
            <a:pPr lvl="2"/>
            <a:r>
              <a:rPr lang="en-US" altLang="en-US" dirty="0" smtClean="0"/>
              <a:t>Results in more density or higher pressure</a:t>
            </a:r>
          </a:p>
          <a:p>
            <a:pPr lvl="1"/>
            <a:r>
              <a:rPr lang="en-US" dirty="0" smtClean="0"/>
              <a:t>Temperature scales are </a:t>
            </a:r>
            <a:r>
              <a:rPr lang="en-US" altLang="en-US" dirty="0" smtClean="0"/>
              <a:t>Fahrenheit </a:t>
            </a:r>
            <a:r>
              <a:rPr lang="en-US" altLang="en-US" dirty="0"/>
              <a:t>or </a:t>
            </a:r>
            <a:r>
              <a:rPr lang="en-US" altLang="en-US" dirty="0" smtClean="0"/>
              <a:t>Celsius</a:t>
            </a:r>
            <a:endParaRPr lang="en-US" alt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19</a:t>
            </a:fld>
            <a:endParaRPr lang="en-US" dirty="0"/>
          </a:p>
        </p:txBody>
      </p:sp>
    </p:spTree>
    <p:extLst>
      <p:ext uri="{BB962C8B-B14F-4D97-AF65-F5344CB8AC3E}">
        <p14:creationId xmlns:p14="http://schemas.microsoft.com/office/powerpoint/2010/main" val="28738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7</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1941 — Japanese surprise attack on Pearl Harbor, Hawaii. </a:t>
            </a:r>
          </a:p>
          <a:p>
            <a:pPr marL="215068" indent="-165037" defTabSz="889561">
              <a:lnSpc>
                <a:spcPct val="80000"/>
              </a:lnSpc>
              <a:spcBef>
                <a:spcPts val="281"/>
              </a:spcBef>
              <a:buClr>
                <a:srgbClr val="2DA2BF"/>
              </a:buClr>
              <a:buSzPct val="68000"/>
              <a:buFont typeface="Wingdings 3" pitchFamily="18" charset="2"/>
              <a:buChar char="•"/>
            </a:pPr>
            <a:endParaRPr lang="en-US" sz="2800" dirty="0"/>
          </a:p>
          <a:p>
            <a:pPr marL="215068" indent="-165037" defTabSz="889561">
              <a:lnSpc>
                <a:spcPct val="80000"/>
              </a:lnSpc>
              <a:spcBef>
                <a:spcPts val="281"/>
              </a:spcBef>
              <a:buClr>
                <a:srgbClr val="2DA2BF"/>
              </a:buClr>
              <a:buSzPct val="68000"/>
              <a:buFont typeface="Wingdings 3" pitchFamily="18" charset="2"/>
              <a:buChar char="•"/>
            </a:pPr>
            <a:r>
              <a:rPr lang="en-US" sz="2800" dirty="0"/>
              <a:t>United States enters World War II.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4801"/>
            <a:ext cx="4413416"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081" y="1219200"/>
            <a:ext cx="3291256" cy="25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25143"/>
            <a:ext cx="3567261" cy="23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488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2"/>
            <a:ext cx="6629400" cy="600164"/>
          </a:xfrm>
        </p:spPr>
        <p:txBody>
          <a:bodyPr/>
          <a:lstStyle/>
          <a:p>
            <a:r>
              <a:rPr lang="en-US" dirty="0" smtClean="0"/>
              <a:t>Temperature</a:t>
            </a:r>
            <a:endParaRPr lang="en-US" dirty="0"/>
          </a:p>
        </p:txBody>
      </p:sp>
      <p:sp>
        <p:nvSpPr>
          <p:cNvPr id="3" name="Content Placeholder 2"/>
          <p:cNvSpPr>
            <a:spLocks noGrp="1"/>
          </p:cNvSpPr>
          <p:nvPr>
            <p:ph idx="1"/>
          </p:nvPr>
        </p:nvSpPr>
        <p:spPr>
          <a:xfrm>
            <a:off x="457200" y="1222549"/>
            <a:ext cx="8229600" cy="4881257"/>
          </a:xfrm>
        </p:spPr>
        <p:txBody>
          <a:bodyPr>
            <a:normAutofit/>
          </a:bodyPr>
          <a:lstStyle/>
          <a:p>
            <a:r>
              <a:rPr lang="en-US" dirty="0"/>
              <a:t>Atmospheric Pressure Temperature</a:t>
            </a:r>
          </a:p>
          <a:p>
            <a:pPr lvl="1"/>
            <a:r>
              <a:rPr lang="en-US" dirty="0"/>
              <a:t>Standard Temperature is 15 Celsius (59 Fahrenheit</a:t>
            </a:r>
            <a:r>
              <a:rPr lang="en-US" dirty="0" smtClean="0"/>
              <a:t>).</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20</a:t>
            </a:fld>
            <a:endParaRPr lang="en-US" dirty="0"/>
          </a:p>
        </p:txBody>
      </p:sp>
    </p:spTree>
    <p:extLst>
      <p:ext uri="{BB962C8B-B14F-4D97-AF65-F5344CB8AC3E}">
        <p14:creationId xmlns:p14="http://schemas.microsoft.com/office/powerpoint/2010/main" val="165657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910"/>
            <a:ext cx="6629400" cy="600164"/>
          </a:xfrm>
        </p:spPr>
        <p:txBody>
          <a:bodyPr/>
          <a:lstStyle/>
          <a:p>
            <a:r>
              <a:rPr lang="en-US" dirty="0"/>
              <a:t>Altitude</a:t>
            </a:r>
          </a:p>
        </p:txBody>
      </p:sp>
      <p:sp>
        <p:nvSpPr>
          <p:cNvPr id="3" name="Content Placeholder 2"/>
          <p:cNvSpPr>
            <a:spLocks noGrp="1"/>
          </p:cNvSpPr>
          <p:nvPr>
            <p:ph idx="1"/>
          </p:nvPr>
        </p:nvSpPr>
        <p:spPr>
          <a:xfrm>
            <a:off x="457200" y="1156772"/>
            <a:ext cx="8229600" cy="4969392"/>
          </a:xfrm>
        </p:spPr>
        <p:txBody>
          <a:bodyPr>
            <a:normAutofit fontScale="85000" lnSpcReduction="10000"/>
          </a:bodyPr>
          <a:lstStyle/>
          <a:p>
            <a:r>
              <a:rPr lang="en-US" dirty="0" smtClean="0"/>
              <a:t>Indicated </a:t>
            </a:r>
            <a:r>
              <a:rPr lang="en-US" dirty="0"/>
              <a:t>Altitude</a:t>
            </a:r>
          </a:p>
          <a:p>
            <a:pPr lvl="1"/>
            <a:r>
              <a:rPr lang="en-US" dirty="0" smtClean="0"/>
              <a:t>Read on altimeter </a:t>
            </a:r>
            <a:r>
              <a:rPr lang="en-US" dirty="0"/>
              <a:t>when </a:t>
            </a:r>
            <a:r>
              <a:rPr lang="en-US" dirty="0" smtClean="0"/>
              <a:t>set </a:t>
            </a:r>
            <a:r>
              <a:rPr lang="en-US" dirty="0"/>
              <a:t>to </a:t>
            </a:r>
            <a:r>
              <a:rPr lang="en-US" dirty="0" smtClean="0"/>
              <a:t>current </a:t>
            </a:r>
            <a:r>
              <a:rPr lang="en-US" dirty="0"/>
              <a:t>local altimeter </a:t>
            </a:r>
            <a:r>
              <a:rPr lang="en-US" dirty="0" smtClean="0"/>
              <a:t>setting.</a:t>
            </a:r>
            <a:endParaRPr lang="en-US" dirty="0"/>
          </a:p>
          <a:p>
            <a:pPr lvl="0"/>
            <a:r>
              <a:rPr lang="en-US" dirty="0"/>
              <a:t>Absolute altitude</a:t>
            </a:r>
          </a:p>
          <a:p>
            <a:pPr lvl="1"/>
            <a:r>
              <a:rPr lang="en-US" dirty="0"/>
              <a:t>Height above the </a:t>
            </a:r>
            <a:r>
              <a:rPr lang="en-US" dirty="0" smtClean="0"/>
              <a:t>surface.</a:t>
            </a:r>
            <a:endParaRPr lang="en-US" dirty="0"/>
          </a:p>
          <a:p>
            <a:pPr lvl="0"/>
            <a:r>
              <a:rPr lang="en-US" dirty="0"/>
              <a:t>True altitude</a:t>
            </a:r>
          </a:p>
          <a:p>
            <a:pPr lvl="1"/>
            <a:r>
              <a:rPr lang="en-US" dirty="0"/>
              <a:t>True height above Mean Sea Level (MSL</a:t>
            </a:r>
            <a:r>
              <a:rPr lang="en-US" dirty="0" smtClean="0"/>
              <a:t>).</a:t>
            </a:r>
            <a:endParaRPr lang="en-US" dirty="0"/>
          </a:p>
          <a:p>
            <a:pPr lvl="0"/>
            <a:r>
              <a:rPr lang="en-US" dirty="0"/>
              <a:t>Pressure altitude</a:t>
            </a:r>
          </a:p>
          <a:p>
            <a:pPr lvl="1"/>
            <a:r>
              <a:rPr lang="en-US" dirty="0"/>
              <a:t>Altitude indicated </a:t>
            </a:r>
            <a:r>
              <a:rPr lang="en-US" dirty="0" smtClean="0"/>
              <a:t>when altimeter </a:t>
            </a:r>
            <a:r>
              <a:rPr lang="en-US" dirty="0"/>
              <a:t>setting dial is </a:t>
            </a:r>
            <a:r>
              <a:rPr lang="en-US" dirty="0" smtClean="0"/>
              <a:t>at 29.92. </a:t>
            </a:r>
          </a:p>
          <a:p>
            <a:r>
              <a:rPr lang="en-US" dirty="0" smtClean="0"/>
              <a:t>Density </a:t>
            </a:r>
            <a:r>
              <a:rPr lang="en-US" dirty="0"/>
              <a:t>altitude</a:t>
            </a:r>
          </a:p>
          <a:p>
            <a:pPr lvl="1"/>
            <a:r>
              <a:rPr lang="en-US" dirty="0"/>
              <a:t>Pressure altitude corrected for non-standard temperature and/or </a:t>
            </a:r>
            <a:r>
              <a:rPr lang="en-US" dirty="0" smtClean="0"/>
              <a:t>pressure.</a:t>
            </a:r>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21</a:t>
            </a:fld>
            <a:endParaRPr lang="en-US" dirty="0"/>
          </a:p>
        </p:txBody>
      </p:sp>
    </p:spTree>
    <p:extLst>
      <p:ext uri="{BB962C8B-B14F-4D97-AF65-F5344CB8AC3E}">
        <p14:creationId xmlns:p14="http://schemas.microsoft.com/office/powerpoint/2010/main" val="38485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Turbulence</a:t>
            </a:r>
          </a:p>
        </p:txBody>
      </p:sp>
      <p:sp>
        <p:nvSpPr>
          <p:cNvPr id="3" name="Content Placeholder 2"/>
          <p:cNvSpPr>
            <a:spLocks noGrp="1"/>
          </p:cNvSpPr>
          <p:nvPr>
            <p:ph idx="1"/>
          </p:nvPr>
        </p:nvSpPr>
        <p:spPr>
          <a:xfrm>
            <a:off x="457200" y="1266940"/>
            <a:ext cx="8229600" cy="4859223"/>
          </a:xfrm>
        </p:spPr>
        <p:txBody>
          <a:bodyPr>
            <a:normAutofit lnSpcReduction="10000"/>
          </a:bodyPr>
          <a:lstStyle/>
          <a:p>
            <a:r>
              <a:rPr lang="en-US" altLang="en-US" dirty="0" smtClean="0"/>
              <a:t>Caused by wind conditions and thunderstorms.</a:t>
            </a:r>
          </a:p>
          <a:p>
            <a:r>
              <a:rPr lang="en-US" altLang="en-US" dirty="0" smtClean="0"/>
              <a:t>Wake </a:t>
            </a:r>
            <a:r>
              <a:rPr lang="en-US" altLang="en-US" dirty="0"/>
              <a:t>of aircraft taking </a:t>
            </a:r>
            <a:r>
              <a:rPr lang="en-US" altLang="en-US" dirty="0" smtClean="0"/>
              <a:t>off. </a:t>
            </a:r>
            <a:endParaRPr lang="en-US" altLang="en-US" dirty="0"/>
          </a:p>
          <a:p>
            <a:r>
              <a:rPr lang="en-US" altLang="en-US" dirty="0" smtClean="0"/>
              <a:t>Also caused by facilities, obstructions, and mountains.</a:t>
            </a:r>
          </a:p>
          <a:p>
            <a:r>
              <a:rPr lang="en-US" altLang="en-US" dirty="0"/>
              <a:t>Improved airborne real-time turbulence sensing </a:t>
            </a:r>
            <a:r>
              <a:rPr lang="en-US" altLang="en-US" dirty="0" smtClean="0"/>
              <a:t>systems.</a:t>
            </a:r>
            <a:endParaRPr lang="en-US" dirty="0"/>
          </a:p>
          <a:p>
            <a:r>
              <a:rPr lang="en-US" altLang="en-US" dirty="0" smtClean="0"/>
              <a:t>National </a:t>
            </a:r>
            <a:r>
              <a:rPr lang="en-US" altLang="en-US" dirty="0"/>
              <a:t>Weather Service (NWS) </a:t>
            </a:r>
            <a:r>
              <a:rPr lang="en-US" altLang="en-US" dirty="0" smtClean="0"/>
              <a:t>develops </a:t>
            </a:r>
            <a:r>
              <a:rPr lang="en-US" altLang="en-US" dirty="0"/>
              <a:t>and </a:t>
            </a:r>
            <a:r>
              <a:rPr lang="en-US" altLang="en-US" dirty="0" smtClean="0"/>
              <a:t>provides </a:t>
            </a:r>
            <a:r>
              <a:rPr lang="en-US" altLang="en-US" dirty="0"/>
              <a:t>turbulence </a:t>
            </a:r>
            <a:r>
              <a:rPr lang="en-US" altLang="en-US" dirty="0" smtClean="0"/>
              <a:t>forecasts.</a:t>
            </a:r>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22</a:t>
            </a:fld>
            <a:endParaRPr lang="en-US" dirty="0"/>
          </a:p>
        </p:txBody>
      </p:sp>
    </p:spTree>
    <p:extLst>
      <p:ext uri="{BB962C8B-B14F-4D97-AF65-F5344CB8AC3E}">
        <p14:creationId xmlns:p14="http://schemas.microsoft.com/office/powerpoint/2010/main" val="8437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5775"/>
            <a:ext cx="6629400" cy="600164"/>
          </a:xfrm>
        </p:spPr>
        <p:txBody>
          <a:bodyPr/>
          <a:lstStyle/>
          <a:p>
            <a:r>
              <a:rPr lang="en-US" dirty="0"/>
              <a:t>Turbulence</a:t>
            </a:r>
          </a:p>
        </p:txBody>
      </p:sp>
      <p:sp>
        <p:nvSpPr>
          <p:cNvPr id="4" name="Slide Number Placeholder 3"/>
          <p:cNvSpPr>
            <a:spLocks noGrp="1"/>
          </p:cNvSpPr>
          <p:nvPr>
            <p:ph type="sldNum" sz="quarter" idx="12"/>
          </p:nvPr>
        </p:nvSpPr>
        <p:spPr/>
        <p:txBody>
          <a:bodyPr/>
          <a:lstStyle/>
          <a:p>
            <a:fld id="{439D46B3-4686-4835-97D3-129100525A2B}" type="slidenum">
              <a:rPr lang="en-US" smtClean="0"/>
              <a:t>23</a:t>
            </a:fld>
            <a:endParaRPr lang="en-US" dirty="0"/>
          </a:p>
        </p:txBody>
      </p:sp>
      <p:pic>
        <p:nvPicPr>
          <p:cNvPr id="5" name="Picture 4"/>
          <p:cNvPicPr>
            <a:picLocks noChangeAspect="1"/>
          </p:cNvPicPr>
          <p:nvPr/>
        </p:nvPicPr>
        <p:blipFill>
          <a:blip r:embed="rId2"/>
          <a:stretch>
            <a:fillRect/>
          </a:stretch>
        </p:blipFill>
        <p:spPr>
          <a:xfrm>
            <a:off x="0" y="1181100"/>
            <a:ext cx="9010650" cy="4495800"/>
          </a:xfrm>
          <a:prstGeom prst="rect">
            <a:avLst/>
          </a:prstGeom>
        </p:spPr>
      </p:pic>
      <p:sp>
        <p:nvSpPr>
          <p:cNvPr id="6" name="TextBox 5"/>
          <p:cNvSpPr txBox="1"/>
          <p:nvPr/>
        </p:nvSpPr>
        <p:spPr>
          <a:xfrm>
            <a:off x="1520327" y="5562729"/>
            <a:ext cx="6088526" cy="369332"/>
          </a:xfrm>
          <a:prstGeom prst="rect">
            <a:avLst/>
          </a:prstGeom>
          <a:solidFill>
            <a:srgbClr val="FFFF00"/>
          </a:solidFill>
        </p:spPr>
        <p:txBody>
          <a:bodyPr wrap="none" rtlCol="0">
            <a:spAutoFit/>
          </a:bodyPr>
          <a:lstStyle/>
          <a:p>
            <a:r>
              <a:rPr lang="en-US" dirty="0" smtClean="0"/>
              <a:t>Cause drag – Winglets reduce drag and improve fuel economy</a:t>
            </a:r>
            <a:endParaRPr lang="en-US" dirty="0"/>
          </a:p>
        </p:txBody>
      </p:sp>
      <p:sp>
        <p:nvSpPr>
          <p:cNvPr id="7" name="TextBox 6"/>
          <p:cNvSpPr txBox="1"/>
          <p:nvPr/>
        </p:nvSpPr>
        <p:spPr>
          <a:xfrm>
            <a:off x="308472" y="6257581"/>
            <a:ext cx="7926081" cy="369332"/>
          </a:xfrm>
          <a:prstGeom prst="rect">
            <a:avLst/>
          </a:prstGeom>
          <a:noFill/>
        </p:spPr>
        <p:txBody>
          <a:bodyPr wrap="none" rtlCol="0">
            <a:spAutoFit/>
          </a:bodyPr>
          <a:lstStyle/>
          <a:p>
            <a:r>
              <a:rPr lang="en-US" dirty="0"/>
              <a:t>FAA. (2008). </a:t>
            </a:r>
            <a:r>
              <a:rPr lang="en-US" i="1" dirty="0"/>
              <a:t>FAA-H-8083-25 Pilot's Handbook of Aeronautical Knowledge. </a:t>
            </a:r>
            <a:r>
              <a:rPr lang="en-US" dirty="0"/>
              <a:t>p. </a:t>
            </a:r>
            <a:r>
              <a:rPr lang="en-US" dirty="0" smtClean="0"/>
              <a:t> 13-16</a:t>
            </a:r>
            <a:endParaRPr lang="en-US" dirty="0"/>
          </a:p>
        </p:txBody>
      </p:sp>
    </p:spTree>
    <p:extLst>
      <p:ext uri="{BB962C8B-B14F-4D97-AF65-F5344CB8AC3E}">
        <p14:creationId xmlns:p14="http://schemas.microsoft.com/office/powerpoint/2010/main" val="46455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5775"/>
            <a:ext cx="6629400" cy="600164"/>
          </a:xfrm>
        </p:spPr>
        <p:txBody>
          <a:bodyPr/>
          <a:lstStyle/>
          <a:p>
            <a:r>
              <a:rPr lang="en-US" dirty="0"/>
              <a:t>Turbulence</a:t>
            </a:r>
          </a:p>
        </p:txBody>
      </p:sp>
      <p:sp>
        <p:nvSpPr>
          <p:cNvPr id="4" name="Slide Number Placeholder 3"/>
          <p:cNvSpPr>
            <a:spLocks noGrp="1"/>
          </p:cNvSpPr>
          <p:nvPr>
            <p:ph type="sldNum" sz="quarter" idx="12"/>
          </p:nvPr>
        </p:nvSpPr>
        <p:spPr/>
        <p:txBody>
          <a:bodyPr/>
          <a:lstStyle/>
          <a:p>
            <a:fld id="{439D46B3-4686-4835-97D3-129100525A2B}" type="slidenum">
              <a:rPr lang="en-US" smtClean="0"/>
              <a:t>24</a:t>
            </a:fld>
            <a:endParaRPr lang="en-US" dirty="0"/>
          </a:p>
        </p:txBody>
      </p:sp>
      <p:pic>
        <p:nvPicPr>
          <p:cNvPr id="3" name="Picture 2"/>
          <p:cNvPicPr>
            <a:picLocks noChangeAspect="1"/>
          </p:cNvPicPr>
          <p:nvPr/>
        </p:nvPicPr>
        <p:blipFill>
          <a:blip r:embed="rId2"/>
          <a:stretch>
            <a:fillRect/>
          </a:stretch>
        </p:blipFill>
        <p:spPr>
          <a:xfrm>
            <a:off x="90487" y="1385428"/>
            <a:ext cx="8963025" cy="3384876"/>
          </a:xfrm>
          <a:prstGeom prst="rect">
            <a:avLst/>
          </a:prstGeom>
        </p:spPr>
      </p:pic>
      <p:sp>
        <p:nvSpPr>
          <p:cNvPr id="6" name="TextBox 5"/>
          <p:cNvSpPr txBox="1"/>
          <p:nvPr/>
        </p:nvSpPr>
        <p:spPr>
          <a:xfrm>
            <a:off x="286439" y="5442333"/>
            <a:ext cx="8043099" cy="369332"/>
          </a:xfrm>
          <a:prstGeom prst="rect">
            <a:avLst/>
          </a:prstGeom>
          <a:noFill/>
        </p:spPr>
        <p:txBody>
          <a:bodyPr wrap="none" rtlCol="0">
            <a:spAutoFit/>
          </a:bodyPr>
          <a:lstStyle/>
          <a:p>
            <a:r>
              <a:rPr lang="en-US" dirty="0"/>
              <a:t>FAA. (2008). </a:t>
            </a:r>
            <a:r>
              <a:rPr lang="en-US" i="1" dirty="0"/>
              <a:t>FAA-H-8083-25 Pilot's Handbook of Aeronautical Knowledge. </a:t>
            </a:r>
            <a:r>
              <a:rPr lang="en-US" dirty="0"/>
              <a:t>p.  </a:t>
            </a:r>
            <a:r>
              <a:rPr lang="en-US" dirty="0" smtClean="0"/>
              <a:t>13-17</a:t>
            </a:r>
            <a:endParaRPr lang="en-US" dirty="0"/>
          </a:p>
        </p:txBody>
      </p:sp>
    </p:spTree>
    <p:extLst>
      <p:ext uri="{BB962C8B-B14F-4D97-AF65-F5344CB8AC3E}">
        <p14:creationId xmlns:p14="http://schemas.microsoft.com/office/powerpoint/2010/main" val="3997030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altLang="en-US" dirty="0" smtClean="0"/>
              <a:t>Wind</a:t>
            </a:r>
            <a:endParaRPr lang="en-US" altLang="en-US" dirty="0"/>
          </a:p>
        </p:txBody>
      </p:sp>
      <p:sp>
        <p:nvSpPr>
          <p:cNvPr id="3" name="Content Placeholder 2"/>
          <p:cNvSpPr>
            <a:spLocks noGrp="1"/>
          </p:cNvSpPr>
          <p:nvPr>
            <p:ph idx="1"/>
          </p:nvPr>
        </p:nvSpPr>
        <p:spPr>
          <a:xfrm>
            <a:off x="457200" y="1145754"/>
            <a:ext cx="8229600" cy="5210596"/>
          </a:xfrm>
        </p:spPr>
        <p:txBody>
          <a:bodyPr>
            <a:normAutofit/>
          </a:bodyPr>
          <a:lstStyle/>
          <a:p>
            <a:r>
              <a:rPr lang="en-US" altLang="en-US" dirty="0" smtClean="0"/>
              <a:t>Wind is caused by earth’s </a:t>
            </a:r>
            <a:r>
              <a:rPr lang="en-US" altLang="en-US" dirty="0"/>
              <a:t>surface </a:t>
            </a:r>
            <a:r>
              <a:rPr lang="en-US" altLang="en-US" dirty="0" smtClean="0"/>
              <a:t>being </a:t>
            </a:r>
            <a:r>
              <a:rPr lang="en-US" altLang="en-US" dirty="0"/>
              <a:t>heated </a:t>
            </a:r>
            <a:r>
              <a:rPr lang="en-US" altLang="en-US" dirty="0" smtClean="0"/>
              <a:t>unevenly. </a:t>
            </a:r>
          </a:p>
          <a:p>
            <a:r>
              <a:rPr lang="en-US" altLang="en-US" dirty="0" smtClean="0"/>
              <a:t>Air moves from </a:t>
            </a:r>
            <a:r>
              <a:rPr lang="en-US" altLang="en-US" dirty="0"/>
              <a:t>high pressure to low </a:t>
            </a:r>
            <a:r>
              <a:rPr lang="en-US" altLang="en-US" dirty="0" smtClean="0"/>
              <a:t>pressure areas.</a:t>
            </a:r>
            <a:endParaRPr lang="en-US" altLang="en-US" dirty="0"/>
          </a:p>
          <a:p>
            <a:r>
              <a:rPr lang="en-US" altLang="en-US" dirty="0" smtClean="0"/>
              <a:t>Wind </a:t>
            </a:r>
            <a:r>
              <a:rPr lang="en-US" altLang="en-US" dirty="0"/>
              <a:t>direction can be identified by observing a Wind Sock, Wind Tee, or Weather </a:t>
            </a:r>
            <a:r>
              <a:rPr lang="en-US" altLang="en-US" dirty="0" smtClean="0"/>
              <a:t>Vane.</a:t>
            </a:r>
          </a:p>
          <a:p>
            <a:r>
              <a:rPr lang="en-US" dirty="0" smtClean="0"/>
              <a:t>Wind </a:t>
            </a:r>
            <a:r>
              <a:rPr lang="en-US" dirty="0"/>
              <a:t>direction is reported by the direction from which it </a:t>
            </a:r>
            <a:r>
              <a:rPr lang="en-US" dirty="0" smtClean="0"/>
              <a:t>originates.</a:t>
            </a:r>
          </a:p>
        </p:txBody>
      </p:sp>
      <p:sp>
        <p:nvSpPr>
          <p:cNvPr id="4" name="Slide Number Placeholder 3"/>
          <p:cNvSpPr>
            <a:spLocks noGrp="1"/>
          </p:cNvSpPr>
          <p:nvPr>
            <p:ph type="sldNum" sz="quarter" idx="12"/>
          </p:nvPr>
        </p:nvSpPr>
        <p:spPr/>
        <p:txBody>
          <a:bodyPr/>
          <a:lstStyle/>
          <a:p>
            <a:fld id="{439D46B3-4686-4835-97D3-129100525A2B}" type="slidenum">
              <a:rPr lang="en-US" smtClean="0"/>
              <a:t>25</a:t>
            </a:fld>
            <a:endParaRPr lang="en-US" dirty="0"/>
          </a:p>
        </p:txBody>
      </p:sp>
    </p:spTree>
    <p:extLst>
      <p:ext uri="{BB962C8B-B14F-4D97-AF65-F5344CB8AC3E}">
        <p14:creationId xmlns:p14="http://schemas.microsoft.com/office/powerpoint/2010/main" val="28109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96606"/>
            <a:ext cx="5822414" cy="1021031"/>
          </a:xfrm>
        </p:spPr>
        <p:txBody>
          <a:bodyPr/>
          <a:lstStyle/>
          <a:p>
            <a:r>
              <a:rPr lang="en-US" altLang="en-US" sz="3600" dirty="0"/>
              <a:t>Wind</a:t>
            </a:r>
            <a:endParaRPr lang="en-US" sz="3600" dirty="0"/>
          </a:p>
        </p:txBody>
      </p:sp>
      <p:sp>
        <p:nvSpPr>
          <p:cNvPr id="4" name="Slide Number Placeholder 3"/>
          <p:cNvSpPr>
            <a:spLocks noGrp="1"/>
          </p:cNvSpPr>
          <p:nvPr>
            <p:ph type="sldNum" sz="quarter" idx="12"/>
          </p:nvPr>
        </p:nvSpPr>
        <p:spPr/>
        <p:txBody>
          <a:bodyPr/>
          <a:lstStyle/>
          <a:p>
            <a:fld id="{439D46B3-4686-4835-97D3-129100525A2B}" type="slidenum">
              <a:rPr lang="en-US" smtClean="0"/>
              <a:t>26</a:t>
            </a:fld>
            <a:endParaRPr lang="en-US" dirty="0"/>
          </a:p>
        </p:txBody>
      </p:sp>
      <p:pic>
        <p:nvPicPr>
          <p:cNvPr id="6" name="Picture 5"/>
          <p:cNvPicPr>
            <a:picLocks noChangeAspect="1"/>
          </p:cNvPicPr>
          <p:nvPr/>
        </p:nvPicPr>
        <p:blipFill>
          <a:blip r:embed="rId2"/>
          <a:stretch>
            <a:fillRect/>
          </a:stretch>
        </p:blipFill>
        <p:spPr>
          <a:xfrm>
            <a:off x="-92898" y="1084014"/>
            <a:ext cx="9153525" cy="4732892"/>
          </a:xfrm>
          <a:prstGeom prst="rect">
            <a:avLst/>
          </a:prstGeom>
        </p:spPr>
      </p:pic>
      <p:sp>
        <p:nvSpPr>
          <p:cNvPr id="7" name="TextBox 6"/>
          <p:cNvSpPr txBox="1"/>
          <p:nvPr/>
        </p:nvSpPr>
        <p:spPr>
          <a:xfrm>
            <a:off x="285428" y="5914615"/>
            <a:ext cx="7926081" cy="646331"/>
          </a:xfrm>
          <a:prstGeom prst="rect">
            <a:avLst/>
          </a:prstGeom>
          <a:noFill/>
        </p:spPr>
        <p:txBody>
          <a:bodyPr wrap="none" rtlCol="0">
            <a:spAutoFit/>
          </a:bodyPr>
          <a:lstStyle/>
          <a:p>
            <a:r>
              <a:rPr lang="en-US" dirty="0"/>
              <a:t>FAA. (2008). </a:t>
            </a:r>
            <a:r>
              <a:rPr lang="en-US" i="1" dirty="0"/>
              <a:t>FAA-H-8083-25 Pilot's Handbook of Aeronautical Knowledge. </a:t>
            </a:r>
            <a:r>
              <a:rPr lang="en-US" dirty="0"/>
              <a:t>p</a:t>
            </a:r>
            <a:r>
              <a:rPr lang="en-US" dirty="0" smtClean="0"/>
              <a:t>. 13-10 </a:t>
            </a:r>
            <a:endParaRPr lang="en-US" dirty="0"/>
          </a:p>
          <a:p>
            <a:endParaRPr lang="en-US" dirty="0"/>
          </a:p>
        </p:txBody>
      </p:sp>
    </p:spTree>
    <p:extLst>
      <p:ext uri="{BB962C8B-B14F-4D97-AF65-F5344CB8AC3E}">
        <p14:creationId xmlns:p14="http://schemas.microsoft.com/office/powerpoint/2010/main" val="86685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altLang="en-US" dirty="0" smtClean="0"/>
              <a:t>Wind </a:t>
            </a:r>
            <a:r>
              <a:rPr lang="en-US" altLang="en-US" dirty="0"/>
              <a:t>Shear</a:t>
            </a:r>
          </a:p>
        </p:txBody>
      </p:sp>
      <p:sp>
        <p:nvSpPr>
          <p:cNvPr id="3" name="Content Placeholder 2"/>
          <p:cNvSpPr>
            <a:spLocks noGrp="1"/>
          </p:cNvSpPr>
          <p:nvPr>
            <p:ph idx="1"/>
          </p:nvPr>
        </p:nvSpPr>
        <p:spPr>
          <a:xfrm>
            <a:off x="457200" y="1145754"/>
            <a:ext cx="8229600" cy="5210596"/>
          </a:xfrm>
        </p:spPr>
        <p:txBody>
          <a:bodyPr>
            <a:normAutofit fontScale="77500" lnSpcReduction="20000"/>
          </a:bodyPr>
          <a:lstStyle/>
          <a:p>
            <a:r>
              <a:rPr lang="en-US" dirty="0" smtClean="0">
                <a:cs typeface="Times New Roman" pitchFamily="18" charset="0"/>
              </a:rPr>
              <a:t>Sudden and drastic </a:t>
            </a:r>
            <a:r>
              <a:rPr lang="en-US" dirty="0">
                <a:cs typeface="Times New Roman" pitchFamily="18" charset="0"/>
              </a:rPr>
              <a:t>change in wind speed and/or direction</a:t>
            </a:r>
            <a:r>
              <a:rPr lang="sl-SI" dirty="0">
                <a:cs typeface="Times New Roman" pitchFamily="18" charset="0"/>
              </a:rPr>
              <a:t> </a:t>
            </a:r>
            <a:r>
              <a:rPr lang="en-US" dirty="0">
                <a:cs typeface="Times New Roman" pitchFamily="18" charset="0"/>
              </a:rPr>
              <a:t>over a relatively short distance in the </a:t>
            </a:r>
            <a:r>
              <a:rPr lang="en-US" dirty="0" smtClean="0">
                <a:cs typeface="Times New Roman" pitchFamily="18" charset="0"/>
              </a:rPr>
              <a:t>atmosphere.</a:t>
            </a:r>
            <a:endParaRPr lang="sl-SI" dirty="0">
              <a:cs typeface="Times New Roman" pitchFamily="18" charset="0"/>
            </a:endParaRPr>
          </a:p>
          <a:p>
            <a:r>
              <a:rPr lang="en-US" dirty="0" smtClean="0">
                <a:cs typeface="Times New Roman" pitchFamily="18" charset="0"/>
              </a:rPr>
              <a:t>Difficult </a:t>
            </a:r>
            <a:r>
              <a:rPr lang="en-US" dirty="0">
                <a:cs typeface="Times New Roman" pitchFamily="18" charset="0"/>
              </a:rPr>
              <a:t>or impossible to</a:t>
            </a:r>
            <a:r>
              <a:rPr lang="sl-SI" dirty="0">
                <a:cs typeface="Times New Roman" pitchFamily="18" charset="0"/>
              </a:rPr>
              <a:t> </a:t>
            </a:r>
            <a:r>
              <a:rPr lang="en-US" dirty="0">
                <a:cs typeface="Times New Roman" pitchFamily="18" charset="0"/>
              </a:rPr>
              <a:t>maintain </a:t>
            </a:r>
            <a:r>
              <a:rPr lang="en-US" dirty="0" smtClean="0">
                <a:cs typeface="Times New Roman" pitchFamily="18" charset="0"/>
              </a:rPr>
              <a:t>control. </a:t>
            </a:r>
            <a:endParaRPr lang="sl-SI" dirty="0">
              <a:cs typeface="Times New Roman" pitchFamily="18" charset="0"/>
            </a:endParaRPr>
          </a:p>
          <a:p>
            <a:r>
              <a:rPr lang="en-US" altLang="en-US" dirty="0" smtClean="0"/>
              <a:t>Prevention </a:t>
            </a:r>
          </a:p>
          <a:p>
            <a:pPr lvl="1"/>
            <a:r>
              <a:rPr lang="en-US" altLang="en-US" dirty="0" smtClean="0"/>
              <a:t>3 pronged approach was developed</a:t>
            </a:r>
          </a:p>
          <a:p>
            <a:pPr lvl="2"/>
            <a:r>
              <a:rPr lang="en-US" altLang="en-US" dirty="0" smtClean="0"/>
              <a:t>Training crews on avoidance </a:t>
            </a:r>
          </a:p>
          <a:p>
            <a:pPr lvl="2"/>
            <a:r>
              <a:rPr lang="en-US" altLang="en-US" dirty="0" smtClean="0"/>
              <a:t>Detection systems for flight crew</a:t>
            </a:r>
          </a:p>
          <a:p>
            <a:pPr lvl="2"/>
            <a:r>
              <a:rPr lang="en-US" altLang="en-US" dirty="0" smtClean="0"/>
              <a:t>Maximum aircraft performance if wind shear encountered</a:t>
            </a:r>
          </a:p>
          <a:p>
            <a:pPr lvl="1"/>
            <a:r>
              <a:rPr lang="en-US" altLang="en-US" dirty="0" smtClean="0"/>
              <a:t>Simulator training is essential</a:t>
            </a:r>
          </a:p>
          <a:p>
            <a:r>
              <a:rPr lang="en-US" altLang="en-US" dirty="0" smtClean="0"/>
              <a:t>Equipment</a:t>
            </a:r>
          </a:p>
          <a:p>
            <a:pPr lvl="1"/>
            <a:r>
              <a:rPr lang="en-US" dirty="0" smtClean="0">
                <a:cs typeface="Times New Roman" pitchFamily="18" charset="0"/>
              </a:rPr>
              <a:t>Wind</a:t>
            </a:r>
            <a:r>
              <a:rPr lang="sl-SI" dirty="0" smtClean="0">
                <a:cs typeface="Times New Roman" pitchFamily="18" charset="0"/>
              </a:rPr>
              <a:t> </a:t>
            </a:r>
            <a:r>
              <a:rPr lang="en-US" dirty="0" smtClean="0">
                <a:cs typeface="Times New Roman" pitchFamily="18" charset="0"/>
              </a:rPr>
              <a:t>Shear Alert Systems </a:t>
            </a:r>
          </a:p>
          <a:p>
            <a:pPr lvl="1"/>
            <a:r>
              <a:rPr lang="en-US" altLang="en-US" dirty="0"/>
              <a:t>Predictive Wind </a:t>
            </a:r>
            <a:r>
              <a:rPr lang="en-US" altLang="en-US" dirty="0" smtClean="0"/>
              <a:t>Shear </a:t>
            </a:r>
            <a:r>
              <a:rPr lang="en-US" altLang="en-US" dirty="0"/>
              <a:t>Equipment (PWE)</a:t>
            </a:r>
          </a:p>
          <a:p>
            <a:pPr lvl="1"/>
            <a:r>
              <a:rPr lang="en-US" dirty="0" smtClean="0">
                <a:cs typeface="Times New Roman" pitchFamily="18" charset="0"/>
              </a:rPr>
              <a:t>Ground spurt radars (many types)</a:t>
            </a:r>
            <a:endParaRPr lang="en-US" dirty="0">
              <a:cs typeface="Times New Roman" pitchFamily="18" charset="0"/>
            </a:endParaRPr>
          </a:p>
          <a:p>
            <a:pPr lvl="1"/>
            <a:r>
              <a:rPr lang="en-US" altLang="en-US" dirty="0" smtClean="0"/>
              <a:t>AC 00-54 </a:t>
            </a:r>
            <a:r>
              <a:rPr lang="en-US" altLang="en-US" dirty="0"/>
              <a:t>(1988) </a:t>
            </a:r>
            <a:r>
              <a:rPr lang="en-US" altLang="en-US" dirty="0" smtClean="0"/>
              <a:t>Pilot Wind Shear </a:t>
            </a:r>
            <a:r>
              <a:rPr lang="en-US" altLang="en-US" dirty="0"/>
              <a:t>Guide. </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27</a:t>
            </a:fld>
            <a:endParaRPr lang="en-US" dirty="0"/>
          </a:p>
        </p:txBody>
      </p:sp>
    </p:spTree>
    <p:extLst>
      <p:ext uri="{BB962C8B-B14F-4D97-AF65-F5344CB8AC3E}">
        <p14:creationId xmlns:p14="http://schemas.microsoft.com/office/powerpoint/2010/main" val="26340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Microbursts</a:t>
            </a:r>
            <a:endParaRPr lang="en-US" altLang="en-US" dirty="0"/>
          </a:p>
        </p:txBody>
      </p:sp>
      <p:sp>
        <p:nvSpPr>
          <p:cNvPr id="3" name="Content Placeholder 2"/>
          <p:cNvSpPr>
            <a:spLocks noGrp="1"/>
          </p:cNvSpPr>
          <p:nvPr>
            <p:ph idx="1"/>
          </p:nvPr>
        </p:nvSpPr>
        <p:spPr>
          <a:xfrm>
            <a:off x="457200" y="1134738"/>
            <a:ext cx="8229600" cy="4991426"/>
          </a:xfrm>
        </p:spPr>
        <p:txBody>
          <a:bodyPr>
            <a:normAutofit/>
          </a:bodyPr>
          <a:lstStyle/>
          <a:p>
            <a:r>
              <a:rPr lang="en-US" sz="2800" dirty="0" smtClean="0">
                <a:cs typeface="Times New Roman" pitchFamily="18" charset="0"/>
              </a:rPr>
              <a:t>Are difficult to detect </a:t>
            </a:r>
          </a:p>
          <a:p>
            <a:r>
              <a:rPr lang="en-US" sz="2800" dirty="0" smtClean="0">
                <a:cs typeface="Times New Roman" pitchFamily="18" charset="0"/>
              </a:rPr>
              <a:t>Can have wet or dry microbursts that occur in confined areas</a:t>
            </a:r>
            <a:endParaRPr lang="sl-SI" sz="2800" dirty="0">
              <a:cs typeface="Times New Roman" pitchFamily="18" charset="0"/>
            </a:endParaRPr>
          </a:p>
          <a:p>
            <a:r>
              <a:rPr lang="en-US" sz="2800" dirty="0" smtClean="0">
                <a:cs typeface="Times New Roman" pitchFamily="18" charset="0"/>
              </a:rPr>
              <a:t>3 stages </a:t>
            </a:r>
            <a:r>
              <a:rPr lang="en-US" sz="2800" dirty="0">
                <a:cs typeface="Times New Roman" pitchFamily="18" charset="0"/>
              </a:rPr>
              <a:t>in their life </a:t>
            </a:r>
            <a:r>
              <a:rPr lang="en-US" sz="2800" dirty="0" smtClean="0">
                <a:cs typeface="Times New Roman" pitchFamily="18" charset="0"/>
              </a:rPr>
              <a:t>cycle</a:t>
            </a:r>
          </a:p>
          <a:p>
            <a:pPr lvl="1"/>
            <a:r>
              <a:rPr lang="en-US" sz="2400" dirty="0" smtClean="0">
                <a:cs typeface="Times New Roman" pitchFamily="18" charset="0"/>
              </a:rPr>
              <a:t>Downburst (downdraft)</a:t>
            </a:r>
          </a:p>
          <a:p>
            <a:pPr lvl="1"/>
            <a:r>
              <a:rPr lang="en-US" sz="2400" dirty="0" smtClean="0">
                <a:cs typeface="Times New Roman" pitchFamily="18" charset="0"/>
              </a:rPr>
              <a:t>Outburst</a:t>
            </a:r>
          </a:p>
          <a:p>
            <a:pPr lvl="1"/>
            <a:r>
              <a:rPr lang="en-US" sz="2400" dirty="0" smtClean="0">
                <a:cs typeface="Times New Roman" pitchFamily="18" charset="0"/>
              </a:rPr>
              <a:t>Cushion</a:t>
            </a:r>
          </a:p>
          <a:p>
            <a:r>
              <a:rPr lang="en-US" sz="2800" dirty="0" smtClean="0">
                <a:cs typeface="Times New Roman" pitchFamily="18" charset="0"/>
              </a:rPr>
              <a:t>May result from thunderstorms</a:t>
            </a:r>
            <a:endParaRPr lang="sl-SI" sz="2800" dirty="0">
              <a:cs typeface="Times New Roman" pitchFamily="18" charset="0"/>
            </a:endParaRPr>
          </a:p>
          <a:p>
            <a:r>
              <a:rPr lang="en-US" sz="2800" dirty="0" smtClean="0">
                <a:cs typeface="Times New Roman" pitchFamily="18" charset="0"/>
              </a:rPr>
              <a:t>Duration can last a few seconds </a:t>
            </a:r>
            <a:r>
              <a:rPr lang="en-US" sz="2800" dirty="0">
                <a:cs typeface="Times New Roman" pitchFamily="18" charset="0"/>
              </a:rPr>
              <a:t>to several minutes</a:t>
            </a:r>
          </a:p>
          <a:p>
            <a:r>
              <a:rPr lang="en-US" sz="2800" dirty="0" smtClean="0"/>
              <a:t>Very dangerous and has caused aircraft accidents</a:t>
            </a:r>
          </a:p>
          <a:p>
            <a:pPr lvl="1"/>
            <a:endParaRPr lang="en-US" sz="2400"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28</a:t>
            </a:fld>
            <a:endParaRPr lang="en-US" dirty="0"/>
          </a:p>
        </p:txBody>
      </p:sp>
    </p:spTree>
    <p:extLst>
      <p:ext uri="{BB962C8B-B14F-4D97-AF65-F5344CB8AC3E}">
        <p14:creationId xmlns:p14="http://schemas.microsoft.com/office/powerpoint/2010/main" val="53443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1756"/>
            <a:ext cx="5910549" cy="1143000"/>
          </a:xfrm>
        </p:spPr>
        <p:txBody>
          <a:bodyPr/>
          <a:lstStyle/>
          <a:p>
            <a:r>
              <a:rPr lang="en-US" sz="3600" dirty="0"/>
              <a:t>Microbursts</a:t>
            </a:r>
          </a:p>
        </p:txBody>
      </p:sp>
      <p:sp>
        <p:nvSpPr>
          <p:cNvPr id="4" name="Slide Number Placeholder 3"/>
          <p:cNvSpPr>
            <a:spLocks noGrp="1"/>
          </p:cNvSpPr>
          <p:nvPr>
            <p:ph type="sldNum" sz="quarter" idx="12"/>
          </p:nvPr>
        </p:nvSpPr>
        <p:spPr/>
        <p:txBody>
          <a:bodyPr/>
          <a:lstStyle/>
          <a:p>
            <a:fld id="{439D46B3-4686-4835-97D3-129100525A2B}" type="slidenum">
              <a:rPr lang="en-US" smtClean="0"/>
              <a:t>29</a:t>
            </a:fld>
            <a:endParaRPr lang="en-US" dirty="0"/>
          </a:p>
        </p:txBody>
      </p:sp>
      <p:pic>
        <p:nvPicPr>
          <p:cNvPr id="6" name="Picture 5"/>
          <p:cNvPicPr>
            <a:picLocks noChangeAspect="1"/>
          </p:cNvPicPr>
          <p:nvPr/>
        </p:nvPicPr>
        <p:blipFill>
          <a:blip r:embed="rId2"/>
          <a:stretch>
            <a:fillRect/>
          </a:stretch>
        </p:blipFill>
        <p:spPr>
          <a:xfrm>
            <a:off x="1" y="1139844"/>
            <a:ext cx="8950628" cy="4732145"/>
          </a:xfrm>
          <a:prstGeom prst="rect">
            <a:avLst/>
          </a:prstGeom>
        </p:spPr>
      </p:pic>
      <p:sp>
        <p:nvSpPr>
          <p:cNvPr id="7" name="TextBox 6"/>
          <p:cNvSpPr txBox="1"/>
          <p:nvPr/>
        </p:nvSpPr>
        <p:spPr>
          <a:xfrm>
            <a:off x="457200" y="6125378"/>
            <a:ext cx="7926081" cy="646331"/>
          </a:xfrm>
          <a:prstGeom prst="rect">
            <a:avLst/>
          </a:prstGeom>
          <a:noFill/>
        </p:spPr>
        <p:txBody>
          <a:bodyPr wrap="none" rtlCol="0">
            <a:spAutoFit/>
          </a:bodyPr>
          <a:lstStyle/>
          <a:p>
            <a:r>
              <a:rPr lang="en-US" dirty="0"/>
              <a:t>FAA. (2008). </a:t>
            </a:r>
            <a:r>
              <a:rPr lang="en-US" i="1" dirty="0"/>
              <a:t>FAA-H-8083-25 Pilot's Handbook of Aeronautical Knowledge. </a:t>
            </a:r>
            <a:r>
              <a:rPr lang="en-US" dirty="0"/>
              <a:t>p</a:t>
            </a:r>
            <a:r>
              <a:rPr lang="en-US" dirty="0" smtClean="0"/>
              <a:t>. 11-11 </a:t>
            </a:r>
            <a:endParaRPr lang="en-US" dirty="0"/>
          </a:p>
          <a:p>
            <a:endParaRPr lang="en-US" dirty="0"/>
          </a:p>
        </p:txBody>
      </p:sp>
    </p:spTree>
    <p:extLst>
      <p:ext uri="{BB962C8B-B14F-4D97-AF65-F5344CB8AC3E}">
        <p14:creationId xmlns:p14="http://schemas.microsoft.com/office/powerpoint/2010/main" val="2515643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7</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1949 — Thomas G. </a:t>
            </a:r>
            <a:r>
              <a:rPr lang="en-US" sz="2800" dirty="0" err="1"/>
              <a:t>Lanphier</a:t>
            </a:r>
            <a:r>
              <a:rPr lang="en-US" sz="2800" dirty="0"/>
              <a:t> sets round-the-world commercial transport record, flying from LaGuardia field eastward and returns in 119 hours 47 minutes ... 3 minutes less than the scheduled time.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244" y="1295402"/>
            <a:ext cx="2466975" cy="234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641" y="4267200"/>
            <a:ext cx="4784693" cy="246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00134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842"/>
            <a:ext cx="6629400" cy="600164"/>
          </a:xfrm>
        </p:spPr>
        <p:txBody>
          <a:bodyPr/>
          <a:lstStyle/>
          <a:p>
            <a:r>
              <a:rPr lang="en-US" dirty="0" smtClean="0"/>
              <a:t>Humidity and Dew Point</a:t>
            </a:r>
            <a:endParaRPr lang="en-US" dirty="0"/>
          </a:p>
        </p:txBody>
      </p:sp>
      <p:sp>
        <p:nvSpPr>
          <p:cNvPr id="3" name="Content Placeholder 2"/>
          <p:cNvSpPr>
            <a:spLocks noGrp="1"/>
          </p:cNvSpPr>
          <p:nvPr>
            <p:ph idx="1"/>
          </p:nvPr>
        </p:nvSpPr>
        <p:spPr>
          <a:xfrm>
            <a:off x="457200" y="1244906"/>
            <a:ext cx="8229600" cy="4881257"/>
          </a:xfrm>
        </p:spPr>
        <p:txBody>
          <a:bodyPr>
            <a:normAutofit fontScale="85000" lnSpcReduction="20000"/>
          </a:bodyPr>
          <a:lstStyle/>
          <a:p>
            <a:r>
              <a:rPr lang="en-US" dirty="0" smtClean="0"/>
              <a:t>Sun </a:t>
            </a:r>
            <a:r>
              <a:rPr lang="en-US" dirty="0"/>
              <a:t>heats water and the water evaporates creating water </a:t>
            </a:r>
            <a:r>
              <a:rPr lang="en-US" dirty="0" smtClean="0"/>
              <a:t>vapor.</a:t>
            </a:r>
          </a:p>
          <a:p>
            <a:r>
              <a:rPr lang="en-US" dirty="0" smtClean="0"/>
              <a:t>Humidity</a:t>
            </a:r>
          </a:p>
          <a:p>
            <a:pPr lvl="1"/>
            <a:r>
              <a:rPr lang="en-US" dirty="0" smtClean="0"/>
              <a:t>Amount of water or water vapor in the air. </a:t>
            </a:r>
          </a:p>
          <a:p>
            <a:pPr lvl="1"/>
            <a:r>
              <a:rPr lang="en-US" dirty="0" smtClean="0"/>
              <a:t>85% humidity means air is holding 85% of water.</a:t>
            </a:r>
          </a:p>
          <a:p>
            <a:pPr lvl="1"/>
            <a:r>
              <a:rPr lang="en-US" dirty="0" smtClean="0"/>
              <a:t>Saturation is the air cannot hold anymore water vapor.</a:t>
            </a:r>
          </a:p>
          <a:p>
            <a:r>
              <a:rPr lang="en-US" dirty="0" smtClean="0"/>
              <a:t>Dew Point</a:t>
            </a:r>
          </a:p>
          <a:p>
            <a:pPr lvl="1"/>
            <a:r>
              <a:rPr lang="en-US" dirty="0"/>
              <a:t>Temperature </a:t>
            </a:r>
            <a:r>
              <a:rPr lang="en-US" dirty="0" smtClean="0"/>
              <a:t>where moisture or water vapor saturates </a:t>
            </a:r>
            <a:r>
              <a:rPr lang="en-US" dirty="0"/>
              <a:t>the </a:t>
            </a:r>
            <a:r>
              <a:rPr lang="en-US" dirty="0" smtClean="0"/>
              <a:t>air.</a:t>
            </a:r>
            <a:endParaRPr lang="en-US" dirty="0"/>
          </a:p>
          <a:p>
            <a:r>
              <a:rPr lang="en-US" dirty="0"/>
              <a:t>Relative Humidity </a:t>
            </a:r>
          </a:p>
          <a:p>
            <a:pPr lvl="1"/>
            <a:r>
              <a:rPr lang="en-US" dirty="0"/>
              <a:t>Measure of amount of water vapor present in the air compared to the amount needed for saturation at a specific </a:t>
            </a:r>
            <a:r>
              <a:rPr lang="en-US" dirty="0" smtClean="0"/>
              <a:t>temperature.</a:t>
            </a:r>
            <a:endParaRPr lang="en-US"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30</a:t>
            </a:fld>
            <a:endParaRPr lang="en-US" dirty="0"/>
          </a:p>
        </p:txBody>
      </p:sp>
    </p:spTree>
    <p:extLst>
      <p:ext uri="{BB962C8B-B14F-4D97-AF65-F5344CB8AC3E}">
        <p14:creationId xmlns:p14="http://schemas.microsoft.com/office/powerpoint/2010/main" val="13319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12861"/>
            <a:ext cx="6629400" cy="646331"/>
          </a:xfrm>
        </p:spPr>
        <p:txBody>
          <a:bodyPr/>
          <a:lstStyle/>
          <a:p>
            <a:r>
              <a:rPr lang="en-US" altLang="en-US" sz="3600" dirty="0" smtClean="0"/>
              <a:t>Precipitation</a:t>
            </a:r>
            <a:endParaRPr lang="en-US" dirty="0"/>
          </a:p>
        </p:txBody>
      </p:sp>
      <p:sp>
        <p:nvSpPr>
          <p:cNvPr id="3" name="Content Placeholder 2"/>
          <p:cNvSpPr>
            <a:spLocks noGrp="1"/>
          </p:cNvSpPr>
          <p:nvPr>
            <p:ph idx="1"/>
          </p:nvPr>
        </p:nvSpPr>
        <p:spPr>
          <a:xfrm>
            <a:off x="457200" y="1145754"/>
            <a:ext cx="8229600" cy="4859223"/>
          </a:xfrm>
        </p:spPr>
        <p:txBody>
          <a:bodyPr>
            <a:normAutofit lnSpcReduction="10000"/>
          </a:bodyPr>
          <a:lstStyle/>
          <a:p>
            <a:r>
              <a:rPr lang="en-US" sz="2800" dirty="0" smtClean="0">
                <a:latin typeface="Times New Roman" pitchFamily="18" charset="0"/>
                <a:cs typeface="Times New Roman" pitchFamily="18" charset="0"/>
              </a:rPr>
              <a:t>When the humidity is at saturation point or has too much moisture, water falls to earth.</a:t>
            </a:r>
          </a:p>
          <a:p>
            <a:r>
              <a:rPr lang="en-US" sz="2800" dirty="0" smtClean="0">
                <a:latin typeface="Times New Roman" pitchFamily="18" charset="0"/>
                <a:cs typeface="Times New Roman" pitchFamily="18" charset="0"/>
              </a:rPr>
              <a:t>Air temperature (heat energy) determines the 4 types of precipitation.</a:t>
            </a:r>
          </a:p>
          <a:p>
            <a:pPr lvl="1"/>
            <a:r>
              <a:rPr lang="en-US" altLang="en-US" sz="2400" dirty="0" smtClean="0"/>
              <a:t>Rain (droplets of water)</a:t>
            </a:r>
          </a:p>
          <a:p>
            <a:pPr lvl="1"/>
            <a:r>
              <a:rPr lang="en-US" altLang="en-US" sz="2400" dirty="0"/>
              <a:t>Hail (frozen drops of water)</a:t>
            </a:r>
          </a:p>
          <a:p>
            <a:pPr lvl="1"/>
            <a:r>
              <a:rPr lang="en-US" altLang="en-US" sz="2400" dirty="0" smtClean="0"/>
              <a:t>Sleet (below freezing at surface, sleet forms) </a:t>
            </a:r>
          </a:p>
          <a:p>
            <a:pPr lvl="1"/>
            <a:r>
              <a:rPr lang="en-US" altLang="en-US" sz="2400" dirty="0" smtClean="0"/>
              <a:t>Snow (air below freezing forms water into snowflakes)</a:t>
            </a:r>
          </a:p>
          <a:p>
            <a:pPr marL="342900" lvl="1" indent="-342900">
              <a:buFont typeface="Arial"/>
              <a:buChar char="•"/>
            </a:pPr>
            <a:r>
              <a:rPr lang="en-US" sz="2400" dirty="0" smtClean="0">
                <a:latin typeface="Times New Roman" pitchFamily="18" charset="0"/>
                <a:cs typeface="Times New Roman" pitchFamily="18" charset="0"/>
              </a:rPr>
              <a:t>Results in reduced </a:t>
            </a:r>
            <a:r>
              <a:rPr lang="en-US" sz="2400" dirty="0">
                <a:latin typeface="Times New Roman" pitchFamily="18" charset="0"/>
                <a:cs typeface="Times New Roman" pitchFamily="18" charset="0"/>
              </a:rPr>
              <a:t>visibility, affecting aircraft performance, and producing</a:t>
            </a:r>
            <a:r>
              <a:rPr lang="sl-SI" sz="2400" dirty="0">
                <a:latin typeface="Times New Roman" pitchFamily="18" charset="0"/>
                <a:cs typeface="Times New Roman" pitchFamily="18" charset="0"/>
              </a:rPr>
              <a:t> </a:t>
            </a:r>
            <a:r>
              <a:rPr lang="en-US" sz="2400" dirty="0">
                <a:latin typeface="Times New Roman" pitchFamily="18" charset="0"/>
                <a:cs typeface="Times New Roman" pitchFamily="18" charset="0"/>
              </a:rPr>
              <a:t>icing </a:t>
            </a:r>
            <a:r>
              <a:rPr lang="en-US" sz="2400" dirty="0" smtClean="0">
                <a:latin typeface="Times New Roman" pitchFamily="18" charset="0"/>
                <a:cs typeface="Times New Roman" pitchFamily="18" charset="0"/>
              </a:rPr>
              <a:t>conditions.</a:t>
            </a:r>
          </a:p>
          <a:p>
            <a:pPr marL="342900" lvl="1" indent="-342900">
              <a:buFont typeface="Arial"/>
              <a:buChar char="•"/>
            </a:pPr>
            <a:r>
              <a:rPr lang="en-US" altLang="en-US" sz="2400" dirty="0" smtClean="0">
                <a:latin typeface="Times New Roman" pitchFamily="18" charset="0"/>
                <a:cs typeface="Times New Roman" pitchFamily="18" charset="0"/>
              </a:rPr>
              <a:t>Airport equipment needed especially for sleet and snow removal.</a:t>
            </a:r>
            <a:endParaRPr lang="en-US" altLang="en-US" sz="2400" dirty="0"/>
          </a:p>
          <a:p>
            <a:pPr lvl="1"/>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31</a:t>
            </a:fld>
            <a:endParaRPr lang="en-US" dirty="0"/>
          </a:p>
        </p:txBody>
      </p:sp>
    </p:spTree>
    <p:extLst>
      <p:ext uri="{BB962C8B-B14F-4D97-AF65-F5344CB8AC3E}">
        <p14:creationId xmlns:p14="http://schemas.microsoft.com/office/powerpoint/2010/main" val="18100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12861"/>
            <a:ext cx="6629400" cy="646331"/>
          </a:xfrm>
        </p:spPr>
        <p:txBody>
          <a:bodyPr/>
          <a:lstStyle/>
          <a:p>
            <a:r>
              <a:rPr lang="en-US" sz="3600" dirty="0" smtClean="0"/>
              <a:t>Ice</a:t>
            </a:r>
            <a:endParaRPr lang="en-US" sz="4000" dirty="0"/>
          </a:p>
        </p:txBody>
      </p:sp>
      <p:sp>
        <p:nvSpPr>
          <p:cNvPr id="3" name="Content Placeholder 2"/>
          <p:cNvSpPr>
            <a:spLocks noGrp="1"/>
          </p:cNvSpPr>
          <p:nvPr>
            <p:ph idx="1"/>
          </p:nvPr>
        </p:nvSpPr>
        <p:spPr>
          <a:xfrm>
            <a:off x="457200" y="1266940"/>
            <a:ext cx="8229600" cy="4859223"/>
          </a:xfrm>
        </p:spPr>
        <p:txBody>
          <a:bodyPr>
            <a:normAutofit/>
          </a:bodyPr>
          <a:lstStyle/>
          <a:p>
            <a:r>
              <a:rPr lang="en-US" sz="2800" dirty="0" smtClean="0">
                <a:cs typeface="Times New Roman" pitchFamily="18" charset="0"/>
              </a:rPr>
              <a:t>Disruption of airflow over wing.</a:t>
            </a:r>
          </a:p>
          <a:p>
            <a:r>
              <a:rPr lang="en-US" altLang="en-US" sz="2800" dirty="0" smtClean="0"/>
              <a:t>Crew </a:t>
            </a:r>
            <a:r>
              <a:rPr lang="en-US" altLang="en-US" sz="2800" dirty="0"/>
              <a:t>must understand aircraft limitations under adverse weather </a:t>
            </a:r>
            <a:r>
              <a:rPr lang="en-US" altLang="en-US" sz="2800" dirty="0" smtClean="0"/>
              <a:t>conditions.</a:t>
            </a:r>
            <a:endParaRPr lang="en-US" altLang="en-US" sz="2800" dirty="0"/>
          </a:p>
          <a:p>
            <a:r>
              <a:rPr lang="en-US" altLang="en-US" sz="2800" dirty="0"/>
              <a:t>Aircraft have anti-ice and deice </a:t>
            </a:r>
            <a:r>
              <a:rPr lang="en-US" altLang="en-US" sz="2800" dirty="0" smtClean="0"/>
              <a:t>systems. </a:t>
            </a:r>
          </a:p>
          <a:p>
            <a:r>
              <a:rPr lang="en-US" altLang="en-US" sz="2800" dirty="0"/>
              <a:t>Aircraft </a:t>
            </a:r>
            <a:r>
              <a:rPr lang="en-US" altLang="en-US" sz="2800" dirty="0" smtClean="0"/>
              <a:t>equipped </a:t>
            </a:r>
            <a:r>
              <a:rPr lang="en-US" altLang="en-US" sz="2800" dirty="0"/>
              <a:t>with float-type carburetors are </a:t>
            </a:r>
            <a:r>
              <a:rPr lang="en-US" altLang="en-US" sz="2800" dirty="0" smtClean="0"/>
              <a:t>susceptible </a:t>
            </a:r>
            <a:r>
              <a:rPr lang="en-US" altLang="en-US" sz="2800" dirty="0"/>
              <a:t>to carburetor icing (Ice forms in the carburetor's venturi area</a:t>
            </a:r>
            <a:r>
              <a:rPr lang="en-US" altLang="en-US" sz="2800" dirty="0" smtClean="0"/>
              <a:t>).</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32</a:t>
            </a:fld>
            <a:endParaRPr lang="en-US" dirty="0"/>
          </a:p>
        </p:txBody>
      </p:sp>
    </p:spTree>
    <p:extLst>
      <p:ext uri="{BB962C8B-B14F-4D97-AF65-F5344CB8AC3E}">
        <p14:creationId xmlns:p14="http://schemas.microsoft.com/office/powerpoint/2010/main" val="32508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39107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35742"/>
            <a:ext cx="6629400" cy="646331"/>
          </a:xfrm>
        </p:spPr>
        <p:txBody>
          <a:bodyPr/>
          <a:lstStyle/>
          <a:p>
            <a:r>
              <a:rPr lang="en-US" altLang="en-US" sz="3600" dirty="0" smtClean="0"/>
              <a:t>Lightning </a:t>
            </a:r>
            <a:r>
              <a:rPr lang="en-US" altLang="en-US" sz="3600" dirty="0"/>
              <a:t>and </a:t>
            </a:r>
            <a:r>
              <a:rPr lang="en-US" altLang="en-US" sz="3600" dirty="0" smtClean="0"/>
              <a:t>Thunderstorms</a:t>
            </a:r>
            <a:endParaRPr lang="en-US" dirty="0"/>
          </a:p>
        </p:txBody>
      </p:sp>
      <p:sp>
        <p:nvSpPr>
          <p:cNvPr id="3" name="Content Placeholder 2"/>
          <p:cNvSpPr>
            <a:spLocks noGrp="1"/>
          </p:cNvSpPr>
          <p:nvPr>
            <p:ph idx="1"/>
          </p:nvPr>
        </p:nvSpPr>
        <p:spPr>
          <a:xfrm>
            <a:off x="457200" y="1145754"/>
            <a:ext cx="8229600" cy="4980409"/>
          </a:xfrm>
        </p:spPr>
        <p:txBody>
          <a:bodyPr/>
          <a:lstStyle/>
          <a:p>
            <a:r>
              <a:rPr lang="en-US" altLang="en-US" sz="2800" dirty="0"/>
              <a:t>Consists of gusty winds, heavy </a:t>
            </a:r>
            <a:r>
              <a:rPr lang="en-US" altLang="en-US" sz="2800" dirty="0" smtClean="0"/>
              <a:t>rain, and hail </a:t>
            </a:r>
          </a:p>
          <a:p>
            <a:r>
              <a:rPr lang="sl-SI" sz="2800" dirty="0">
                <a:cs typeface="Times New Roman" pitchFamily="18" charset="0"/>
              </a:rPr>
              <a:t>Aircraft structure </a:t>
            </a:r>
            <a:r>
              <a:rPr lang="sl-SI" sz="2800" dirty="0" smtClean="0">
                <a:cs typeface="Times New Roman" pitchFamily="18" charset="0"/>
              </a:rPr>
              <a:t>buil</a:t>
            </a:r>
            <a:r>
              <a:rPr lang="en-US" sz="2800" dirty="0" smtClean="0">
                <a:cs typeface="Times New Roman" pitchFamily="18" charset="0"/>
              </a:rPr>
              <a:t>t</a:t>
            </a:r>
            <a:r>
              <a:rPr lang="sl-SI" sz="2800" dirty="0" smtClean="0">
                <a:cs typeface="Times New Roman" pitchFamily="18" charset="0"/>
              </a:rPr>
              <a:t> </a:t>
            </a:r>
            <a:r>
              <a:rPr lang="sl-SI" sz="2800" dirty="0">
                <a:cs typeface="Times New Roman" pitchFamily="18" charset="0"/>
              </a:rPr>
              <a:t>to withstand lightning </a:t>
            </a:r>
            <a:r>
              <a:rPr lang="sl-SI" sz="2800" dirty="0" smtClean="0">
                <a:cs typeface="Times New Roman" pitchFamily="18" charset="0"/>
              </a:rPr>
              <a:t>strike</a:t>
            </a:r>
            <a:r>
              <a:rPr lang="en-US" sz="2800" dirty="0" smtClean="0">
                <a:cs typeface="Times New Roman" pitchFamily="18" charset="0"/>
              </a:rPr>
              <a:t>s</a:t>
            </a:r>
          </a:p>
          <a:p>
            <a:pPr lvl="1"/>
            <a:r>
              <a:rPr lang="en-US" sz="2400" dirty="0" smtClean="0">
                <a:cs typeface="Times New Roman" pitchFamily="18" charset="0"/>
              </a:rPr>
              <a:t>Bonding, static eliminators, metal to metal connection, and metal composite materials.</a:t>
            </a:r>
            <a:endParaRPr lang="sl-SI" sz="2400" dirty="0">
              <a:cs typeface="Times New Roman" pitchFamily="18" charset="0"/>
            </a:endParaRPr>
          </a:p>
          <a:p>
            <a:r>
              <a:rPr lang="en-US" sz="2800" dirty="0" smtClean="0">
                <a:cs typeface="Times New Roman" pitchFamily="18" charset="0"/>
              </a:rPr>
              <a:t>Navigation </a:t>
            </a:r>
            <a:r>
              <a:rPr lang="en-US" sz="2800" dirty="0">
                <a:cs typeface="Times New Roman" pitchFamily="18" charset="0"/>
              </a:rPr>
              <a:t>and communication equipment</a:t>
            </a:r>
            <a:r>
              <a:rPr lang="sl-SI" sz="2800" dirty="0">
                <a:cs typeface="Times New Roman" pitchFamily="18" charset="0"/>
              </a:rPr>
              <a:t> </a:t>
            </a:r>
            <a:r>
              <a:rPr lang="sl-SI" sz="2800" dirty="0" smtClean="0">
                <a:cs typeface="Times New Roman" pitchFamily="18" charset="0"/>
              </a:rPr>
              <a:t>failure</a:t>
            </a:r>
            <a:r>
              <a:rPr lang="en-US" altLang="en-US" sz="2800" dirty="0" smtClean="0"/>
              <a:t> </a:t>
            </a:r>
            <a:endParaRPr lang="en-US" altLang="en-US" sz="2800" dirty="0"/>
          </a:p>
          <a:p>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34</a:t>
            </a:fld>
            <a:endParaRPr lang="en-US" dirty="0"/>
          </a:p>
        </p:txBody>
      </p:sp>
    </p:spTree>
    <p:extLst>
      <p:ext uri="{BB962C8B-B14F-4D97-AF65-F5344CB8AC3E}">
        <p14:creationId xmlns:p14="http://schemas.microsoft.com/office/powerpoint/2010/main" val="12117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0" y="391876"/>
            <a:ext cx="6629400" cy="600164"/>
          </a:xfrm>
        </p:spPr>
        <p:txBody>
          <a:bodyPr/>
          <a:lstStyle/>
          <a:p>
            <a:r>
              <a:rPr lang="en-US" altLang="en-US" dirty="0"/>
              <a:t>Cloud Types</a:t>
            </a:r>
            <a:endParaRPr lang="en-US" dirty="0"/>
          </a:p>
        </p:txBody>
      </p:sp>
      <p:sp>
        <p:nvSpPr>
          <p:cNvPr id="3" name="Content Placeholder 2"/>
          <p:cNvSpPr>
            <a:spLocks noGrp="1"/>
          </p:cNvSpPr>
          <p:nvPr>
            <p:ph idx="1"/>
          </p:nvPr>
        </p:nvSpPr>
        <p:spPr>
          <a:xfrm>
            <a:off x="457200" y="1123720"/>
            <a:ext cx="8229600" cy="5310131"/>
          </a:xfrm>
        </p:spPr>
        <p:txBody>
          <a:bodyPr>
            <a:normAutofit fontScale="77500" lnSpcReduction="20000"/>
          </a:bodyPr>
          <a:lstStyle/>
          <a:p>
            <a:r>
              <a:rPr lang="en-US" altLang="en-US" dirty="0" smtClean="0"/>
              <a:t>Clouds form from water vapor and how air is cooled</a:t>
            </a:r>
          </a:p>
          <a:p>
            <a:r>
              <a:rPr lang="en-US" altLang="en-US" dirty="0" smtClean="0"/>
              <a:t>4 main </a:t>
            </a:r>
            <a:r>
              <a:rPr lang="en-US" altLang="en-US" dirty="0"/>
              <a:t>types </a:t>
            </a:r>
            <a:r>
              <a:rPr lang="en-US" altLang="en-US" dirty="0" smtClean="0"/>
              <a:t>(Others are a combination)</a:t>
            </a:r>
          </a:p>
          <a:p>
            <a:pPr lvl="1"/>
            <a:r>
              <a:rPr lang="en-US" altLang="en-US" dirty="0" smtClean="0"/>
              <a:t>Cirrus</a:t>
            </a:r>
          </a:p>
          <a:p>
            <a:pPr lvl="2"/>
            <a:r>
              <a:rPr lang="en-US" altLang="en-US" dirty="0" smtClean="0"/>
              <a:t>Curled or feathered</a:t>
            </a:r>
            <a:endParaRPr lang="en-US" altLang="en-US" dirty="0"/>
          </a:p>
          <a:p>
            <a:pPr lvl="2"/>
            <a:r>
              <a:rPr lang="en-US" altLang="en-US" dirty="0" smtClean="0"/>
              <a:t>High </a:t>
            </a:r>
            <a:r>
              <a:rPr lang="en-US" altLang="en-US" dirty="0"/>
              <a:t>in the atmosphere</a:t>
            </a:r>
          </a:p>
          <a:p>
            <a:pPr lvl="2"/>
            <a:r>
              <a:rPr lang="en-US" altLang="en-US" dirty="0" smtClean="0"/>
              <a:t>Made </a:t>
            </a:r>
            <a:r>
              <a:rPr lang="en-US" altLang="en-US" dirty="0"/>
              <a:t>up of ice </a:t>
            </a:r>
            <a:r>
              <a:rPr lang="en-US" altLang="en-US" dirty="0" smtClean="0"/>
              <a:t>crystals</a:t>
            </a:r>
          </a:p>
          <a:p>
            <a:pPr lvl="2"/>
            <a:r>
              <a:rPr lang="en-US" altLang="en-US" dirty="0" smtClean="0"/>
              <a:t>Fair </a:t>
            </a:r>
            <a:r>
              <a:rPr lang="en-US" altLang="en-US" dirty="0"/>
              <a:t>to pleasant </a:t>
            </a:r>
            <a:r>
              <a:rPr lang="en-US" altLang="en-US" dirty="0" smtClean="0"/>
              <a:t>weather</a:t>
            </a:r>
          </a:p>
          <a:p>
            <a:pPr lvl="1"/>
            <a:r>
              <a:rPr lang="en-US" altLang="en-US" dirty="0" smtClean="0"/>
              <a:t>Cumulus</a:t>
            </a:r>
          </a:p>
          <a:p>
            <a:pPr lvl="2"/>
            <a:r>
              <a:rPr lang="en-US" altLang="en-US" dirty="0" smtClean="0"/>
              <a:t>Look like cotton or flat with gray bases</a:t>
            </a:r>
            <a:r>
              <a:rPr lang="en-US" altLang="en-US" dirty="0"/>
              <a:t>, and puffy, bright </a:t>
            </a:r>
            <a:r>
              <a:rPr lang="en-US" altLang="en-US" dirty="0" smtClean="0"/>
              <a:t>tops</a:t>
            </a:r>
          </a:p>
          <a:p>
            <a:pPr lvl="2"/>
            <a:r>
              <a:rPr lang="en-US" altLang="en-US" dirty="0" smtClean="0"/>
              <a:t>Mid-atmosphere </a:t>
            </a:r>
            <a:endParaRPr lang="en-US" altLang="en-US" dirty="0"/>
          </a:p>
          <a:p>
            <a:pPr lvl="2"/>
            <a:r>
              <a:rPr lang="en-US" altLang="en-US" dirty="0" smtClean="0"/>
              <a:t>Good weather condition depending upon atmospheric conditions</a:t>
            </a:r>
          </a:p>
          <a:p>
            <a:pPr lvl="1"/>
            <a:r>
              <a:rPr lang="en-US" altLang="en-US" dirty="0" smtClean="0"/>
              <a:t>Stratus</a:t>
            </a:r>
          </a:p>
          <a:p>
            <a:pPr lvl="2"/>
            <a:r>
              <a:rPr lang="en-US" altLang="en-US" dirty="0" smtClean="0"/>
              <a:t>Formed in layers </a:t>
            </a:r>
            <a:endParaRPr lang="en-US" altLang="en-US" dirty="0"/>
          </a:p>
          <a:p>
            <a:pPr lvl="2"/>
            <a:r>
              <a:rPr lang="en-US" altLang="en-US" dirty="0" smtClean="0"/>
              <a:t>Low atmosphere, uniform </a:t>
            </a:r>
            <a:r>
              <a:rPr lang="en-US" altLang="en-US" dirty="0"/>
              <a:t>grayish clouds </a:t>
            </a:r>
            <a:r>
              <a:rPr lang="en-US" altLang="en-US" dirty="0" smtClean="0"/>
              <a:t>cover majority of sky</a:t>
            </a:r>
            <a:endParaRPr lang="en-US" altLang="en-US" dirty="0"/>
          </a:p>
          <a:p>
            <a:pPr lvl="2"/>
            <a:r>
              <a:rPr lang="en-US" altLang="en-US" dirty="0" smtClean="0"/>
              <a:t>May have drizzling </a:t>
            </a:r>
            <a:r>
              <a:rPr lang="en-US" altLang="en-US" dirty="0"/>
              <a:t>rain </a:t>
            </a:r>
            <a:endParaRPr lang="en-US" altLang="en-US" dirty="0" smtClean="0"/>
          </a:p>
          <a:p>
            <a:pPr lvl="1"/>
            <a:r>
              <a:rPr lang="en-US" altLang="en-US" dirty="0" smtClean="0"/>
              <a:t>Nimbus (Nimbostratus) </a:t>
            </a:r>
          </a:p>
          <a:p>
            <a:pPr lvl="2"/>
            <a:r>
              <a:rPr lang="en-US" altLang="en-US" dirty="0" smtClean="0"/>
              <a:t>Storm clouds that may become violent</a:t>
            </a:r>
          </a:p>
          <a:p>
            <a:pPr lvl="2"/>
            <a:endParaRPr lang="en-US" altLang="en-US" dirty="0"/>
          </a:p>
          <a:p>
            <a:pPr lvl="1"/>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35</a:t>
            </a:fld>
            <a:endParaRPr lang="en-US" dirty="0"/>
          </a:p>
        </p:txBody>
      </p:sp>
    </p:spTree>
    <p:extLst>
      <p:ext uri="{BB962C8B-B14F-4D97-AF65-F5344CB8AC3E}">
        <p14:creationId xmlns:p14="http://schemas.microsoft.com/office/powerpoint/2010/main" val="2285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0" y="391876"/>
            <a:ext cx="6629400" cy="600164"/>
          </a:xfrm>
        </p:spPr>
        <p:txBody>
          <a:bodyPr/>
          <a:lstStyle/>
          <a:p>
            <a:r>
              <a:rPr lang="en-US" altLang="en-US" dirty="0"/>
              <a:t>Cloud </a:t>
            </a:r>
            <a:r>
              <a:rPr lang="en-US" altLang="en-US" dirty="0" smtClean="0"/>
              <a:t>Types</a:t>
            </a:r>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36</a:t>
            </a:fld>
            <a:endParaRPr lang="en-US" dirty="0"/>
          </a:p>
        </p:txBody>
      </p:sp>
      <p:pic>
        <p:nvPicPr>
          <p:cNvPr id="3" name="Picture 2"/>
          <p:cNvPicPr>
            <a:picLocks noChangeAspect="1"/>
          </p:cNvPicPr>
          <p:nvPr/>
        </p:nvPicPr>
        <p:blipFill>
          <a:blip r:embed="rId2"/>
          <a:stretch>
            <a:fillRect/>
          </a:stretch>
        </p:blipFill>
        <p:spPr>
          <a:xfrm>
            <a:off x="638978" y="1100407"/>
            <a:ext cx="7644845" cy="5438505"/>
          </a:xfrm>
          <a:prstGeom prst="rect">
            <a:avLst/>
          </a:prstGeom>
        </p:spPr>
      </p:pic>
      <p:sp>
        <p:nvSpPr>
          <p:cNvPr id="5" name="Down Arrow 4"/>
          <p:cNvSpPr/>
          <p:nvPr/>
        </p:nvSpPr>
        <p:spPr>
          <a:xfrm>
            <a:off x="4759288" y="1641513"/>
            <a:ext cx="638978" cy="28643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7451968">
            <a:off x="1465244" y="5012674"/>
            <a:ext cx="495759" cy="39660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6048260" y="5527458"/>
            <a:ext cx="722140" cy="451692"/>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a:off x="4560983" y="4605051"/>
            <a:ext cx="462709" cy="2894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073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Air </a:t>
            </a:r>
            <a:r>
              <a:rPr lang="en-US" dirty="0"/>
              <a:t>Fronts</a:t>
            </a:r>
          </a:p>
        </p:txBody>
      </p:sp>
      <p:sp>
        <p:nvSpPr>
          <p:cNvPr id="3" name="Content Placeholder 2"/>
          <p:cNvSpPr>
            <a:spLocks noGrp="1"/>
          </p:cNvSpPr>
          <p:nvPr>
            <p:ph idx="1"/>
          </p:nvPr>
        </p:nvSpPr>
        <p:spPr>
          <a:xfrm>
            <a:off x="457200" y="1145754"/>
            <a:ext cx="8229600" cy="5210596"/>
          </a:xfrm>
        </p:spPr>
        <p:txBody>
          <a:bodyPr>
            <a:normAutofit fontScale="92500"/>
          </a:bodyPr>
          <a:lstStyle/>
          <a:p>
            <a:r>
              <a:rPr lang="en-US" altLang="en-US" dirty="0" smtClean="0"/>
              <a:t>Boundary </a:t>
            </a:r>
            <a:r>
              <a:rPr lang="en-US" altLang="en-US" dirty="0"/>
              <a:t>between two air masses </a:t>
            </a:r>
            <a:r>
              <a:rPr lang="en-US" altLang="en-US" dirty="0" smtClean="0"/>
              <a:t>containing different </a:t>
            </a:r>
            <a:r>
              <a:rPr lang="en-US" altLang="en-US" dirty="0"/>
              <a:t>density, moisture, or </a:t>
            </a:r>
            <a:r>
              <a:rPr lang="en-US" altLang="en-US" dirty="0" smtClean="0"/>
              <a:t>temperature.</a:t>
            </a:r>
          </a:p>
          <a:p>
            <a:r>
              <a:rPr lang="en-US" altLang="en-US" dirty="0" smtClean="0"/>
              <a:t>4 types </a:t>
            </a:r>
          </a:p>
          <a:p>
            <a:pPr lvl="1"/>
            <a:r>
              <a:rPr lang="en-US" altLang="en-US" dirty="0" smtClean="0"/>
              <a:t>Warm Front (slow moving)</a:t>
            </a:r>
          </a:p>
          <a:p>
            <a:pPr lvl="2"/>
            <a:r>
              <a:rPr lang="en-US" altLang="en-US" dirty="0" smtClean="0"/>
              <a:t>Warm air replaces a colder air mass. </a:t>
            </a:r>
          </a:p>
          <a:p>
            <a:pPr lvl="1"/>
            <a:r>
              <a:rPr lang="en-US" altLang="en-US" dirty="0"/>
              <a:t>Cold </a:t>
            </a:r>
            <a:r>
              <a:rPr lang="en-US" altLang="en-US" dirty="0" smtClean="0"/>
              <a:t>Front (</a:t>
            </a:r>
            <a:r>
              <a:rPr lang="en-US" altLang="en-US" dirty="0"/>
              <a:t>f</a:t>
            </a:r>
            <a:r>
              <a:rPr lang="en-US" altLang="en-US" dirty="0" smtClean="0"/>
              <a:t>ast moving)</a:t>
            </a:r>
          </a:p>
          <a:p>
            <a:pPr lvl="2"/>
            <a:r>
              <a:rPr lang="en-US" altLang="en-US" dirty="0" smtClean="0"/>
              <a:t>Cold, dense, and stable air replaces a warm air mass.</a:t>
            </a:r>
          </a:p>
          <a:p>
            <a:pPr lvl="1"/>
            <a:r>
              <a:rPr lang="en-US" altLang="en-US" dirty="0" smtClean="0"/>
              <a:t>Stationary</a:t>
            </a:r>
          </a:p>
          <a:p>
            <a:pPr lvl="2"/>
            <a:r>
              <a:rPr lang="en-US" altLang="en-US" dirty="0" smtClean="0"/>
              <a:t>Warm and cold mass are equal. </a:t>
            </a:r>
          </a:p>
          <a:p>
            <a:pPr lvl="1"/>
            <a:r>
              <a:rPr lang="en-US" altLang="en-US" dirty="0" smtClean="0"/>
              <a:t>Occluded</a:t>
            </a:r>
          </a:p>
          <a:p>
            <a:pPr lvl="2"/>
            <a:r>
              <a:rPr lang="en-US" altLang="en-US" dirty="0" smtClean="0"/>
              <a:t>Fast moving cold front meets a slow moving warm front.</a:t>
            </a:r>
          </a:p>
          <a:p>
            <a:pPr lvl="1"/>
            <a:endParaRPr lang="en-US" altLang="en-US" dirty="0"/>
          </a:p>
          <a:p>
            <a:endParaRPr lang="en-US" alt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37</a:t>
            </a:fld>
            <a:endParaRPr lang="en-US" dirty="0"/>
          </a:p>
        </p:txBody>
      </p:sp>
    </p:spTree>
    <p:extLst>
      <p:ext uri="{BB962C8B-B14F-4D97-AF65-F5344CB8AC3E}">
        <p14:creationId xmlns:p14="http://schemas.microsoft.com/office/powerpoint/2010/main" val="666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altLang="en-US" dirty="0"/>
              <a:t>Volcanic Ash</a:t>
            </a:r>
          </a:p>
        </p:txBody>
      </p:sp>
      <p:sp>
        <p:nvSpPr>
          <p:cNvPr id="3" name="Content Placeholder 2"/>
          <p:cNvSpPr>
            <a:spLocks noGrp="1"/>
          </p:cNvSpPr>
          <p:nvPr>
            <p:ph idx="1"/>
          </p:nvPr>
        </p:nvSpPr>
        <p:spPr>
          <a:xfrm>
            <a:off x="457200" y="1266940"/>
            <a:ext cx="8229600" cy="4859223"/>
          </a:xfrm>
        </p:spPr>
        <p:txBody>
          <a:bodyPr>
            <a:normAutofit/>
          </a:bodyPr>
          <a:lstStyle/>
          <a:p>
            <a:r>
              <a:rPr lang="en-US" altLang="en-US" dirty="0" smtClean="0"/>
              <a:t>Ash </a:t>
            </a:r>
            <a:r>
              <a:rPr lang="en-US" altLang="en-US" dirty="0"/>
              <a:t>residue causes serious engine </a:t>
            </a:r>
            <a:r>
              <a:rPr lang="en-US" altLang="en-US" dirty="0" smtClean="0"/>
              <a:t>problems. </a:t>
            </a:r>
            <a:endParaRPr lang="en-US" altLang="en-US" dirty="0"/>
          </a:p>
          <a:p>
            <a:r>
              <a:rPr lang="en-US" altLang="en-US" dirty="0" smtClean="0"/>
              <a:t>Avoid </a:t>
            </a:r>
            <a:r>
              <a:rPr lang="en-US" altLang="en-US" dirty="0"/>
              <a:t>areas where volcanic eruption </a:t>
            </a:r>
            <a:r>
              <a:rPr lang="en-US" altLang="en-US" dirty="0" smtClean="0"/>
              <a:t>occurred.</a:t>
            </a:r>
            <a:endParaRPr lang="en-US" altLang="en-US" dirty="0"/>
          </a:p>
          <a:p>
            <a:r>
              <a:rPr lang="en-US" altLang="en-US" dirty="0"/>
              <a:t>Global surveillance satellites track volcanic </a:t>
            </a:r>
            <a:r>
              <a:rPr lang="en-US" altLang="en-US" dirty="0" smtClean="0"/>
              <a:t>ash. </a:t>
            </a:r>
            <a:endParaRPr lang="en-US" altLang="en-US" dirty="0"/>
          </a:p>
          <a:p>
            <a:pPr lvl="1"/>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38</a:t>
            </a:fld>
            <a:endParaRPr lang="en-US" dirty="0"/>
          </a:p>
        </p:txBody>
      </p:sp>
    </p:spTree>
    <p:extLst>
      <p:ext uri="{BB962C8B-B14F-4D97-AF65-F5344CB8AC3E}">
        <p14:creationId xmlns:p14="http://schemas.microsoft.com/office/powerpoint/2010/main" val="19639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Weather Service</a:t>
            </a:r>
            <a:endParaRPr lang="en-US" dirty="0"/>
          </a:p>
        </p:txBody>
      </p:sp>
      <p:sp>
        <p:nvSpPr>
          <p:cNvPr id="3" name="Content Placeholder 2"/>
          <p:cNvSpPr>
            <a:spLocks noGrp="1"/>
          </p:cNvSpPr>
          <p:nvPr>
            <p:ph idx="1"/>
          </p:nvPr>
        </p:nvSpPr>
        <p:spPr>
          <a:xfrm>
            <a:off x="457200" y="1266940"/>
            <a:ext cx="8229600" cy="4859223"/>
          </a:xfrm>
        </p:spPr>
        <p:txBody>
          <a:bodyPr>
            <a:normAutofit/>
          </a:bodyPr>
          <a:lstStyle/>
          <a:p>
            <a:r>
              <a:rPr lang="en-US" dirty="0"/>
              <a:t>National Weather </a:t>
            </a:r>
            <a:r>
              <a:rPr lang="en-US" dirty="0" smtClean="0"/>
              <a:t>Service (NWS)</a:t>
            </a:r>
          </a:p>
          <a:p>
            <a:pPr lvl="1"/>
            <a:r>
              <a:rPr lang="en-US" dirty="0" smtClean="0"/>
              <a:t>U.S. government agency</a:t>
            </a:r>
          </a:p>
          <a:p>
            <a:pPr lvl="1"/>
            <a:r>
              <a:rPr lang="en-US" dirty="0" smtClean="0"/>
              <a:t>Provides weather prediction and distribution</a:t>
            </a:r>
          </a:p>
          <a:p>
            <a:pPr lvl="1"/>
            <a:r>
              <a:rPr lang="en-US" dirty="0"/>
              <a:t>Flight Advisory Weather Service (FAWS</a:t>
            </a:r>
            <a:r>
              <a:rPr lang="en-US" dirty="0" smtClean="0"/>
              <a:t>)</a:t>
            </a:r>
          </a:p>
          <a:p>
            <a:pPr lvl="2"/>
            <a:r>
              <a:rPr lang="en-US" dirty="0" smtClean="0"/>
              <a:t>Flight </a:t>
            </a:r>
            <a:r>
              <a:rPr lang="en-US" dirty="0"/>
              <a:t>advisory and </a:t>
            </a:r>
            <a:r>
              <a:rPr lang="en-US" dirty="0" smtClean="0"/>
              <a:t>fore­cast service</a:t>
            </a:r>
          </a:p>
          <a:p>
            <a:r>
              <a:rPr lang="en-US" dirty="0" smtClean="0"/>
              <a:t>Federal Aviation Administration </a:t>
            </a:r>
          </a:p>
          <a:p>
            <a:r>
              <a:rPr lang="en-US" dirty="0" smtClean="0"/>
              <a:t>Department of Defense</a:t>
            </a:r>
          </a:p>
          <a:p>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39D46B3-4686-4835-97D3-129100525A2B}" type="slidenum">
              <a:rPr lang="en-US" smtClean="0"/>
              <a:t>39</a:t>
            </a:fld>
            <a:endParaRPr lang="en-US" dirty="0"/>
          </a:p>
        </p:txBody>
      </p:sp>
    </p:spTree>
    <p:extLst>
      <p:ext uri="{BB962C8B-B14F-4D97-AF65-F5344CB8AC3E}">
        <p14:creationId xmlns:p14="http://schemas.microsoft.com/office/powerpoint/2010/main" val="15959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7</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1972 — All USAF crew in Apollo 17 makes the final landing on the moon.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4386748" cy="328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297" y="3619501"/>
            <a:ext cx="2909888"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129" y="1371600"/>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40370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69843"/>
            <a:ext cx="6629400" cy="600164"/>
          </a:xfrm>
        </p:spPr>
        <p:txBody>
          <a:bodyPr/>
          <a:lstStyle/>
          <a:p>
            <a:r>
              <a:rPr lang="en-US" dirty="0"/>
              <a:t>4 </a:t>
            </a:r>
            <a:r>
              <a:rPr lang="en-US" dirty="0" smtClean="0"/>
              <a:t>Types of Weather Observations</a:t>
            </a:r>
            <a:endParaRPr lang="en-US" dirty="0"/>
          </a:p>
        </p:txBody>
      </p:sp>
      <p:sp>
        <p:nvSpPr>
          <p:cNvPr id="3" name="Content Placeholder 2"/>
          <p:cNvSpPr>
            <a:spLocks noGrp="1"/>
          </p:cNvSpPr>
          <p:nvPr>
            <p:ph idx="1"/>
          </p:nvPr>
        </p:nvSpPr>
        <p:spPr>
          <a:xfrm>
            <a:off x="457200" y="1167788"/>
            <a:ext cx="8229600" cy="4958375"/>
          </a:xfrm>
        </p:spPr>
        <p:txBody>
          <a:bodyPr>
            <a:normAutofit lnSpcReduction="10000"/>
          </a:bodyPr>
          <a:lstStyle/>
          <a:p>
            <a:r>
              <a:rPr lang="en-US" dirty="0" smtClean="0"/>
              <a:t>Surface (provide local weather observations)</a:t>
            </a:r>
          </a:p>
          <a:p>
            <a:pPr lvl="1"/>
            <a:r>
              <a:rPr lang="en-US" dirty="0"/>
              <a:t>Automated Weather Observing Systems (</a:t>
            </a:r>
            <a:r>
              <a:rPr lang="en-US" dirty="0" smtClean="0"/>
              <a:t>AWOS)</a:t>
            </a:r>
          </a:p>
          <a:p>
            <a:pPr lvl="1"/>
            <a:r>
              <a:rPr lang="en-US" dirty="0" smtClean="0"/>
              <a:t>Automated </a:t>
            </a:r>
            <a:r>
              <a:rPr lang="en-US" dirty="0"/>
              <a:t>Surface Observing Systems (ASOS</a:t>
            </a:r>
            <a:r>
              <a:rPr lang="en-US" dirty="0" smtClean="0"/>
              <a:t>)</a:t>
            </a:r>
          </a:p>
          <a:p>
            <a:pPr lvl="1"/>
            <a:r>
              <a:rPr lang="en-US" dirty="0" smtClean="0"/>
              <a:t>Air </a:t>
            </a:r>
            <a:r>
              <a:rPr lang="en-US" dirty="0"/>
              <a:t>Route Traffic Control Center (ARTCC) </a:t>
            </a:r>
            <a:r>
              <a:rPr lang="en-US" dirty="0" smtClean="0"/>
              <a:t>facilities</a:t>
            </a:r>
          </a:p>
          <a:p>
            <a:pPr lvl="1"/>
            <a:r>
              <a:rPr lang="en-US" dirty="0" smtClean="0"/>
              <a:t>Etc.</a:t>
            </a:r>
            <a:endParaRPr lang="en-US" dirty="0"/>
          </a:p>
          <a:p>
            <a:r>
              <a:rPr lang="en-US" dirty="0" smtClean="0"/>
              <a:t>Upper air </a:t>
            </a:r>
            <a:r>
              <a:rPr lang="en-US" dirty="0"/>
              <a:t>observations </a:t>
            </a:r>
            <a:endParaRPr lang="en-US" dirty="0" smtClean="0"/>
          </a:p>
          <a:p>
            <a:pPr lvl="1"/>
            <a:r>
              <a:rPr lang="en-US" dirty="0" smtClean="0"/>
              <a:t>Balloon with suspended radiosonde package </a:t>
            </a:r>
          </a:p>
          <a:p>
            <a:pPr lvl="1"/>
            <a:r>
              <a:rPr lang="en-US" dirty="0" smtClean="0"/>
              <a:t>Pilot </a:t>
            </a:r>
            <a:r>
              <a:rPr lang="en-US" dirty="0"/>
              <a:t>weather reports (PIREPs</a:t>
            </a:r>
            <a:r>
              <a:rPr lang="en-US" dirty="0" smtClean="0"/>
              <a:t>) provided during flight to FSS or ATC facility</a:t>
            </a:r>
          </a:p>
          <a:p>
            <a:pPr lvl="2"/>
            <a:r>
              <a:rPr lang="en-US" dirty="0" smtClean="0"/>
              <a:t>Use a standard reporting form</a:t>
            </a:r>
            <a:endParaRPr lang="en-US" dirty="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40</a:t>
            </a:fld>
            <a:endParaRPr lang="en-US" dirty="0"/>
          </a:p>
        </p:txBody>
      </p:sp>
    </p:spTree>
    <p:extLst>
      <p:ext uri="{BB962C8B-B14F-4D97-AF65-F5344CB8AC3E}">
        <p14:creationId xmlns:p14="http://schemas.microsoft.com/office/powerpoint/2010/main" val="9494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369843"/>
            <a:ext cx="6629400" cy="600164"/>
          </a:xfrm>
        </p:spPr>
        <p:txBody>
          <a:bodyPr/>
          <a:lstStyle/>
          <a:p>
            <a:r>
              <a:rPr lang="en-US" dirty="0"/>
              <a:t>4 </a:t>
            </a:r>
            <a:r>
              <a:rPr lang="en-US" dirty="0" smtClean="0"/>
              <a:t>Types of Weather Observations</a:t>
            </a:r>
            <a:endParaRPr lang="en-US" dirty="0"/>
          </a:p>
        </p:txBody>
      </p:sp>
      <p:sp>
        <p:nvSpPr>
          <p:cNvPr id="3" name="Content Placeholder 2"/>
          <p:cNvSpPr>
            <a:spLocks noGrp="1"/>
          </p:cNvSpPr>
          <p:nvPr>
            <p:ph idx="1"/>
          </p:nvPr>
        </p:nvSpPr>
        <p:spPr>
          <a:xfrm>
            <a:off x="457200" y="1167788"/>
            <a:ext cx="8229600" cy="4958375"/>
          </a:xfrm>
        </p:spPr>
        <p:txBody>
          <a:bodyPr>
            <a:normAutofit lnSpcReduction="10000"/>
          </a:bodyPr>
          <a:lstStyle/>
          <a:p>
            <a:r>
              <a:rPr lang="en-US" dirty="0" smtClean="0"/>
              <a:t>Radar Observations</a:t>
            </a:r>
          </a:p>
          <a:p>
            <a:pPr lvl="1"/>
            <a:r>
              <a:rPr lang="en-US" dirty="0" smtClean="0"/>
              <a:t>Provide precipitation and wind observations</a:t>
            </a:r>
          </a:p>
          <a:p>
            <a:pPr lvl="1"/>
            <a:r>
              <a:rPr lang="en-US" dirty="0" smtClean="0"/>
              <a:t>4 Types</a:t>
            </a:r>
          </a:p>
          <a:p>
            <a:pPr lvl="2"/>
            <a:r>
              <a:rPr lang="en-US" dirty="0" smtClean="0"/>
              <a:t>Doppler radar</a:t>
            </a:r>
          </a:p>
          <a:p>
            <a:pPr lvl="2"/>
            <a:r>
              <a:rPr lang="en-US" dirty="0" smtClean="0"/>
              <a:t>FAA terminal doppler radar (TDWR)</a:t>
            </a:r>
            <a:endParaRPr lang="en-US" dirty="0"/>
          </a:p>
          <a:p>
            <a:pPr lvl="2"/>
            <a:r>
              <a:rPr lang="en-US" dirty="0" smtClean="0"/>
              <a:t>FAA airport surveillance radar</a:t>
            </a:r>
          </a:p>
          <a:p>
            <a:pPr lvl="2"/>
            <a:r>
              <a:rPr lang="en-US" dirty="0" smtClean="0"/>
              <a:t>Airborne radar</a:t>
            </a:r>
          </a:p>
          <a:p>
            <a:pPr lvl="1"/>
            <a:r>
              <a:rPr lang="en-US" dirty="0" smtClean="0"/>
              <a:t>Radar Weather Reports or Storm Detections (SD)</a:t>
            </a:r>
            <a:endParaRPr lang="en-US" dirty="0"/>
          </a:p>
          <a:p>
            <a:r>
              <a:rPr lang="en-US" dirty="0" smtClean="0"/>
              <a:t>Satellite Weather</a:t>
            </a:r>
          </a:p>
          <a:p>
            <a:pPr lvl="1"/>
            <a:r>
              <a:rPr lang="en-US" dirty="0" smtClean="0"/>
              <a:t>Weather uplinks</a:t>
            </a:r>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41</a:t>
            </a:fld>
            <a:endParaRPr lang="en-US" dirty="0"/>
          </a:p>
        </p:txBody>
      </p:sp>
    </p:spTree>
    <p:extLst>
      <p:ext uri="{BB962C8B-B14F-4D97-AF65-F5344CB8AC3E}">
        <p14:creationId xmlns:p14="http://schemas.microsoft.com/office/powerpoint/2010/main" val="21959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Weather </a:t>
            </a:r>
            <a:r>
              <a:rPr lang="en-US" dirty="0" smtClean="0"/>
              <a:t>Reports</a:t>
            </a:r>
            <a:endParaRPr lang="en-US" dirty="0"/>
          </a:p>
        </p:txBody>
      </p:sp>
      <p:sp>
        <p:nvSpPr>
          <p:cNvPr id="3" name="Content Placeholder 2"/>
          <p:cNvSpPr>
            <a:spLocks noGrp="1"/>
          </p:cNvSpPr>
          <p:nvPr>
            <p:ph idx="1"/>
          </p:nvPr>
        </p:nvSpPr>
        <p:spPr>
          <a:xfrm>
            <a:off x="457200" y="1091193"/>
            <a:ext cx="8229600" cy="4859223"/>
          </a:xfrm>
        </p:spPr>
        <p:txBody>
          <a:bodyPr>
            <a:normAutofit/>
          </a:bodyPr>
          <a:lstStyle/>
          <a:p>
            <a:r>
              <a:rPr lang="en-US" sz="2800" dirty="0" smtClean="0"/>
              <a:t>Meteorological </a:t>
            </a:r>
            <a:r>
              <a:rPr lang="en-US" sz="2800" dirty="0"/>
              <a:t>conditions observed at a specified place and </a:t>
            </a:r>
            <a:r>
              <a:rPr lang="en-US" sz="2800" dirty="0" smtClean="0"/>
              <a:t>time</a:t>
            </a:r>
          </a:p>
          <a:p>
            <a:pPr lvl="1"/>
            <a:r>
              <a:rPr lang="en-US" sz="2400" dirty="0" smtClean="0"/>
              <a:t>Not considered a forecast</a:t>
            </a:r>
            <a:endParaRPr lang="en-US" sz="2400" dirty="0"/>
          </a:p>
          <a:p>
            <a:r>
              <a:rPr lang="en-US" sz="2800" dirty="0" smtClean="0"/>
              <a:t>Aviation Routine </a:t>
            </a:r>
            <a:r>
              <a:rPr lang="en-US" sz="2800" dirty="0"/>
              <a:t>Weather </a:t>
            </a:r>
            <a:r>
              <a:rPr lang="en-US" sz="2800" dirty="0" smtClean="0"/>
              <a:t>Report (METARS</a:t>
            </a:r>
            <a:r>
              <a:rPr lang="en-US" sz="2800" dirty="0"/>
              <a:t>)</a:t>
            </a:r>
          </a:p>
          <a:p>
            <a:pPr lvl="1"/>
            <a:r>
              <a:rPr lang="en-US" sz="2400" dirty="0" smtClean="0"/>
              <a:t>Wind</a:t>
            </a:r>
            <a:r>
              <a:rPr lang="en-US" sz="2400" dirty="0"/>
              <a:t>, Visibility, Weather, Sky Conditions, </a:t>
            </a:r>
            <a:r>
              <a:rPr lang="en-US" sz="2400" dirty="0" smtClean="0"/>
              <a:t>Temperature, Dew point, </a:t>
            </a:r>
            <a:r>
              <a:rPr lang="en-US" sz="2400" dirty="0"/>
              <a:t>and </a:t>
            </a:r>
            <a:r>
              <a:rPr lang="en-US" sz="2400" dirty="0" smtClean="0"/>
              <a:t>Altimeter Standard </a:t>
            </a:r>
          </a:p>
          <a:p>
            <a:pPr lvl="1"/>
            <a:r>
              <a:rPr lang="en-US" sz="2400" dirty="0" smtClean="0"/>
              <a:t>International format code-based report</a:t>
            </a:r>
          </a:p>
          <a:p>
            <a:pPr marL="342900" lvl="1" indent="-342900">
              <a:buFont typeface="Arial"/>
              <a:buChar char="•"/>
            </a:pPr>
            <a:r>
              <a:rPr lang="en-US" dirty="0"/>
              <a:t>Radar Weather Reports or Storm Detections (SD)</a:t>
            </a:r>
          </a:p>
          <a:p>
            <a:r>
              <a:rPr lang="en-US" sz="2800" dirty="0"/>
              <a:t>Pilot </a:t>
            </a:r>
            <a:r>
              <a:rPr lang="en-US" sz="2800" dirty="0" smtClean="0"/>
              <a:t>Weather Reports </a:t>
            </a:r>
            <a:r>
              <a:rPr lang="en-US" sz="2800" dirty="0"/>
              <a:t>(PIREPs)</a:t>
            </a:r>
          </a:p>
        </p:txBody>
      </p:sp>
      <p:sp>
        <p:nvSpPr>
          <p:cNvPr id="4" name="Slide Number Placeholder 3"/>
          <p:cNvSpPr>
            <a:spLocks noGrp="1"/>
          </p:cNvSpPr>
          <p:nvPr>
            <p:ph type="sldNum" sz="quarter" idx="12"/>
          </p:nvPr>
        </p:nvSpPr>
        <p:spPr/>
        <p:txBody>
          <a:bodyPr/>
          <a:lstStyle/>
          <a:p>
            <a:fld id="{439D46B3-4686-4835-97D3-129100525A2B}" type="slidenum">
              <a:rPr lang="en-US" smtClean="0"/>
              <a:t>42</a:t>
            </a:fld>
            <a:endParaRPr lang="en-US" dirty="0"/>
          </a:p>
        </p:txBody>
      </p:sp>
    </p:spTree>
    <p:extLst>
      <p:ext uri="{BB962C8B-B14F-4D97-AF65-F5344CB8AC3E}">
        <p14:creationId xmlns:p14="http://schemas.microsoft.com/office/powerpoint/2010/main" val="39350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smtClean="0"/>
              <a:t>Aviation Weather Forecasts</a:t>
            </a:r>
            <a:endParaRPr lang="en-US" dirty="0"/>
          </a:p>
        </p:txBody>
      </p:sp>
      <p:sp>
        <p:nvSpPr>
          <p:cNvPr id="3" name="Content Placeholder 2"/>
          <p:cNvSpPr>
            <a:spLocks noGrp="1"/>
          </p:cNvSpPr>
          <p:nvPr>
            <p:ph idx="1"/>
          </p:nvPr>
        </p:nvSpPr>
        <p:spPr>
          <a:xfrm>
            <a:off x="440675" y="1156771"/>
            <a:ext cx="8229600" cy="5332163"/>
          </a:xfrm>
        </p:spPr>
        <p:txBody>
          <a:bodyPr>
            <a:normAutofit fontScale="92500" lnSpcReduction="20000"/>
          </a:bodyPr>
          <a:lstStyle/>
          <a:p>
            <a:r>
              <a:rPr lang="en-US" dirty="0" smtClean="0"/>
              <a:t>Weather condition reports - Prediction </a:t>
            </a:r>
            <a:r>
              <a:rPr lang="en-US" dirty="0"/>
              <a:t>of future </a:t>
            </a:r>
            <a:r>
              <a:rPr lang="en-US" dirty="0" smtClean="0"/>
              <a:t>weather</a:t>
            </a:r>
          </a:p>
          <a:p>
            <a:pPr lvl="1"/>
            <a:r>
              <a:rPr lang="en-US" dirty="0" smtClean="0"/>
              <a:t>Specific location or wide area</a:t>
            </a:r>
          </a:p>
          <a:p>
            <a:pPr lvl="1"/>
            <a:r>
              <a:rPr lang="en-US" dirty="0" smtClean="0"/>
              <a:t>Used in preflight planning</a:t>
            </a:r>
          </a:p>
          <a:p>
            <a:r>
              <a:rPr lang="en-US" dirty="0" smtClean="0"/>
              <a:t>Terminal </a:t>
            </a:r>
            <a:r>
              <a:rPr lang="en-US" dirty="0"/>
              <a:t>Aerodrome Forecast (TAF</a:t>
            </a:r>
            <a:r>
              <a:rPr lang="en-US" dirty="0" smtClean="0"/>
              <a:t>) </a:t>
            </a:r>
          </a:p>
          <a:p>
            <a:pPr lvl="1"/>
            <a:r>
              <a:rPr lang="en-US" dirty="0" smtClean="0"/>
              <a:t>Provided within 5 miles radius from airport</a:t>
            </a:r>
          </a:p>
          <a:p>
            <a:r>
              <a:rPr lang="en-US" dirty="0"/>
              <a:t>Area Forecast (FA)</a:t>
            </a:r>
          </a:p>
          <a:p>
            <a:pPr lvl="1"/>
            <a:r>
              <a:rPr lang="en-US" dirty="0" smtClean="0"/>
              <a:t>Provides clouds, weather conditions, visual meteorological conditions for several states</a:t>
            </a:r>
          </a:p>
          <a:p>
            <a:pPr lvl="1"/>
            <a:r>
              <a:rPr lang="en-US" dirty="0" smtClean="0"/>
              <a:t>Route operations information</a:t>
            </a:r>
          </a:p>
          <a:p>
            <a:r>
              <a:rPr lang="en-US" dirty="0"/>
              <a:t>In-Flight Weather Advisories </a:t>
            </a:r>
          </a:p>
          <a:p>
            <a:pPr lvl="1"/>
            <a:r>
              <a:rPr lang="en-US" dirty="0"/>
              <a:t>Provided to </a:t>
            </a:r>
            <a:r>
              <a:rPr lang="en-US" dirty="0" smtClean="0"/>
              <a:t>en-route </a:t>
            </a:r>
            <a:r>
              <a:rPr lang="en-US" dirty="0"/>
              <a:t>aircraft to forecast potentially hazardous weather conditions</a:t>
            </a:r>
          </a:p>
          <a:p>
            <a:pPr lvl="1"/>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43</a:t>
            </a:fld>
            <a:endParaRPr lang="en-US" dirty="0"/>
          </a:p>
        </p:txBody>
      </p:sp>
    </p:spTree>
    <p:extLst>
      <p:ext uri="{BB962C8B-B14F-4D97-AF65-F5344CB8AC3E}">
        <p14:creationId xmlns:p14="http://schemas.microsoft.com/office/powerpoint/2010/main" val="36220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Aviation Weather Forecasts</a:t>
            </a:r>
          </a:p>
        </p:txBody>
      </p:sp>
      <p:sp>
        <p:nvSpPr>
          <p:cNvPr id="3" name="Content Placeholder 2"/>
          <p:cNvSpPr>
            <a:spLocks noGrp="1"/>
          </p:cNvSpPr>
          <p:nvPr>
            <p:ph idx="1"/>
          </p:nvPr>
        </p:nvSpPr>
        <p:spPr>
          <a:xfrm>
            <a:off x="440675" y="1266940"/>
            <a:ext cx="8229600" cy="4859223"/>
          </a:xfrm>
        </p:spPr>
        <p:txBody>
          <a:bodyPr>
            <a:normAutofit/>
          </a:bodyPr>
          <a:lstStyle/>
          <a:p>
            <a:r>
              <a:rPr lang="en-US" dirty="0" smtClean="0"/>
              <a:t>Winds and Temperature Aloft </a:t>
            </a:r>
            <a:r>
              <a:rPr lang="en-US" dirty="0"/>
              <a:t>Forecast (FD</a:t>
            </a:r>
            <a:r>
              <a:rPr lang="en-US" dirty="0" smtClean="0"/>
              <a:t>)</a:t>
            </a:r>
          </a:p>
          <a:p>
            <a:pPr lvl="1"/>
            <a:r>
              <a:rPr lang="en-US" dirty="0" smtClean="0"/>
              <a:t>Specific location forecasts for United States</a:t>
            </a:r>
          </a:p>
          <a:p>
            <a:pPr lvl="1"/>
            <a:r>
              <a:rPr lang="en-US" dirty="0" smtClean="0"/>
              <a:t>Temperature in Celsius </a:t>
            </a:r>
          </a:p>
          <a:p>
            <a:pPr lvl="1"/>
            <a:r>
              <a:rPr lang="en-US" dirty="0" smtClean="0"/>
              <a:t>Wind speed is also forecast </a:t>
            </a:r>
            <a:endParaRPr lang="en-US" dirty="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44</a:t>
            </a:fld>
            <a:endParaRPr lang="en-US" dirty="0"/>
          </a:p>
        </p:txBody>
      </p:sp>
    </p:spTree>
    <p:extLst>
      <p:ext uri="{BB962C8B-B14F-4D97-AF65-F5344CB8AC3E}">
        <p14:creationId xmlns:p14="http://schemas.microsoft.com/office/powerpoint/2010/main" val="28345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 y="435944"/>
            <a:ext cx="6629400" cy="600164"/>
          </a:xfrm>
        </p:spPr>
        <p:txBody>
          <a:bodyPr/>
          <a:lstStyle/>
          <a:p>
            <a:r>
              <a:rPr lang="en-US" dirty="0"/>
              <a:t>Weather </a:t>
            </a:r>
            <a:r>
              <a:rPr lang="en-US" dirty="0" smtClean="0"/>
              <a:t>Charts</a:t>
            </a:r>
            <a:endParaRPr lang="en-US" dirty="0"/>
          </a:p>
        </p:txBody>
      </p:sp>
      <p:sp>
        <p:nvSpPr>
          <p:cNvPr id="3" name="Content Placeholder 2"/>
          <p:cNvSpPr>
            <a:spLocks noGrp="1"/>
          </p:cNvSpPr>
          <p:nvPr>
            <p:ph idx="1"/>
          </p:nvPr>
        </p:nvSpPr>
        <p:spPr>
          <a:xfrm>
            <a:off x="440675" y="1266940"/>
            <a:ext cx="8229600" cy="4859223"/>
          </a:xfrm>
        </p:spPr>
        <p:txBody>
          <a:bodyPr>
            <a:normAutofit fontScale="92500" lnSpcReduction="10000"/>
          </a:bodyPr>
          <a:lstStyle/>
          <a:p>
            <a:r>
              <a:rPr lang="en-US" dirty="0" smtClean="0"/>
              <a:t>Surface </a:t>
            </a:r>
            <a:r>
              <a:rPr lang="en-US" dirty="0"/>
              <a:t>Analysis </a:t>
            </a:r>
            <a:r>
              <a:rPr lang="en-US" dirty="0" smtClean="0"/>
              <a:t>Chart</a:t>
            </a:r>
          </a:p>
          <a:p>
            <a:pPr lvl="1"/>
            <a:r>
              <a:rPr lang="en-US" dirty="0" smtClean="0"/>
              <a:t>Computer prepared analysis report for surface weather.</a:t>
            </a:r>
          </a:p>
          <a:p>
            <a:r>
              <a:rPr lang="en-US" dirty="0"/>
              <a:t>Weather Depiction Chart</a:t>
            </a:r>
          </a:p>
          <a:p>
            <a:pPr lvl="1"/>
            <a:r>
              <a:rPr lang="en-US" dirty="0" smtClean="0"/>
              <a:t>Surface conditions for major fronts or pressure areas.</a:t>
            </a:r>
            <a:endParaRPr lang="en-US" dirty="0"/>
          </a:p>
          <a:p>
            <a:r>
              <a:rPr lang="en-US" dirty="0"/>
              <a:t>Radar Summary Chart</a:t>
            </a:r>
          </a:p>
          <a:p>
            <a:pPr lvl="1"/>
            <a:r>
              <a:rPr lang="en-US" dirty="0" smtClean="0"/>
              <a:t>Provide collective graphic displays of radar weather reports.</a:t>
            </a:r>
          </a:p>
          <a:p>
            <a:r>
              <a:rPr lang="en-US" dirty="0"/>
              <a:t>Significant Weather Prognostic </a:t>
            </a:r>
            <a:r>
              <a:rPr lang="en-US" dirty="0" smtClean="0"/>
              <a:t>Charts</a:t>
            </a:r>
          </a:p>
          <a:p>
            <a:pPr lvl="1"/>
            <a:r>
              <a:rPr lang="en-US" dirty="0" smtClean="0"/>
              <a:t>Significant weather from surface to Flight Levels (FL) 240 (24,000 feet) and from FL 250 to FL 600.</a:t>
            </a:r>
            <a:endParaRPr lang="en-US" dirty="0"/>
          </a:p>
          <a:p>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39D46B3-4686-4835-97D3-129100525A2B}" type="slidenum">
              <a:rPr lang="en-US" smtClean="0"/>
              <a:t>45</a:t>
            </a:fld>
            <a:endParaRPr lang="en-US" dirty="0"/>
          </a:p>
        </p:txBody>
      </p:sp>
    </p:spTree>
    <p:extLst>
      <p:ext uri="{BB962C8B-B14F-4D97-AF65-F5344CB8AC3E}">
        <p14:creationId xmlns:p14="http://schemas.microsoft.com/office/powerpoint/2010/main" val="23299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
            <a:ext cx="6629400" cy="1107996"/>
          </a:xfrm>
        </p:spPr>
        <p:txBody>
          <a:bodyPr/>
          <a:lstStyle/>
          <a:p>
            <a:r>
              <a:rPr lang="en-US" dirty="0" smtClean="0"/>
              <a:t>Title 14 CFR Parts </a:t>
            </a:r>
            <a:br>
              <a:rPr lang="en-US" dirty="0" smtClean="0"/>
            </a:br>
            <a:r>
              <a:rPr lang="en-US" dirty="0" smtClean="0"/>
              <a:t>Weather Requirements</a:t>
            </a:r>
            <a:endParaRPr lang="en-US" dirty="0"/>
          </a:p>
        </p:txBody>
      </p:sp>
      <p:sp>
        <p:nvSpPr>
          <p:cNvPr id="3" name="Content Placeholder 2"/>
          <p:cNvSpPr>
            <a:spLocks noGrp="1"/>
          </p:cNvSpPr>
          <p:nvPr>
            <p:ph idx="1"/>
          </p:nvPr>
        </p:nvSpPr>
        <p:spPr>
          <a:xfrm>
            <a:off x="457200" y="1222872"/>
            <a:ext cx="8229600" cy="4903291"/>
          </a:xfrm>
        </p:spPr>
        <p:txBody>
          <a:bodyPr/>
          <a:lstStyle/>
          <a:p>
            <a:r>
              <a:rPr lang="en-US" i="1" dirty="0" smtClean="0"/>
              <a:t>Part 91 General Operating and Flight Rules</a:t>
            </a:r>
          </a:p>
          <a:p>
            <a:r>
              <a:rPr lang="en-US" i="1" dirty="0"/>
              <a:t>Part 135 </a:t>
            </a:r>
            <a:r>
              <a:rPr lang="en-US" i="1" dirty="0" smtClean="0"/>
              <a:t>Operating Requirements: Commuter and On Demand Operations and Rules Governing Persons On Board Such Aircraft</a:t>
            </a:r>
          </a:p>
          <a:p>
            <a:r>
              <a:rPr lang="en-US" i="1" dirty="0" smtClean="0"/>
              <a:t>Part 121 Operating Requirements: Domestic, Flag, and Supplemental Operations</a:t>
            </a:r>
          </a:p>
          <a:p>
            <a:r>
              <a:rPr lang="en-US" i="1" dirty="0" smtClean="0"/>
              <a:t>Part 139 Certification of Airports</a:t>
            </a:r>
            <a:endParaRPr lang="en-US" i="1" dirty="0"/>
          </a:p>
        </p:txBody>
      </p:sp>
      <p:sp>
        <p:nvSpPr>
          <p:cNvPr id="4" name="Slide Number Placeholder 3"/>
          <p:cNvSpPr>
            <a:spLocks noGrp="1"/>
          </p:cNvSpPr>
          <p:nvPr>
            <p:ph type="sldNum" sz="quarter" idx="12"/>
          </p:nvPr>
        </p:nvSpPr>
        <p:spPr/>
        <p:txBody>
          <a:bodyPr/>
          <a:lstStyle/>
          <a:p>
            <a:fld id="{439D46B3-4686-4835-97D3-129100525A2B}" type="slidenum">
              <a:rPr lang="en-US" smtClean="0"/>
              <a:t>46</a:t>
            </a:fld>
            <a:endParaRPr lang="en-US" dirty="0"/>
          </a:p>
        </p:txBody>
      </p:sp>
    </p:spTree>
    <p:extLst>
      <p:ext uri="{BB962C8B-B14F-4D97-AF65-F5344CB8AC3E}">
        <p14:creationId xmlns:p14="http://schemas.microsoft.com/office/powerpoint/2010/main" val="22192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59386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225"/>
            <a:ext cx="6629400" cy="600075"/>
          </a:xfrm>
        </p:spPr>
        <p:txBody>
          <a:bodyPr/>
          <a:lstStyle/>
          <a:p>
            <a:pPr eaLnBrk="1" fontAlgn="auto" hangingPunct="1">
              <a:spcAft>
                <a:spcPts val="0"/>
              </a:spcAft>
              <a:defRPr/>
            </a:pPr>
            <a:r>
              <a:rPr b="0" dirty="0" smtClean="0"/>
              <a:t>References</a:t>
            </a:r>
            <a:endParaRPr b="0" dirty="0"/>
          </a:p>
        </p:txBody>
      </p:sp>
      <p:sp>
        <p:nvSpPr>
          <p:cNvPr id="75779" name="Content Placeholder 2"/>
          <p:cNvSpPr>
            <a:spLocks noGrp="1"/>
          </p:cNvSpPr>
          <p:nvPr>
            <p:ph idx="1"/>
          </p:nvPr>
        </p:nvSpPr>
        <p:spPr>
          <a:xfrm>
            <a:off x="457200" y="1236663"/>
            <a:ext cx="8229600" cy="4525962"/>
          </a:xfrm>
        </p:spPr>
        <p:txBody>
          <a:bodyPr>
            <a:normAutofit fontScale="92500" lnSpcReduction="10000"/>
          </a:bodyPr>
          <a:lstStyle/>
          <a:p>
            <a:r>
              <a:rPr lang="en-US" altLang="en-US" dirty="0" smtClean="0"/>
              <a:t>Federal Aviation Administration (FAA). (2008). </a:t>
            </a:r>
            <a:r>
              <a:rPr lang="en-US" altLang="en-US" i="1" dirty="0" smtClean="0"/>
              <a:t>FAA-H-8083-25 Pilot's handbook of aeronautical knowledge. </a:t>
            </a:r>
            <a:r>
              <a:rPr lang="en-US" altLang="en-US" dirty="0" smtClean="0"/>
              <a:t>Oklahoma City OK: United States Department of Transportation. </a:t>
            </a:r>
          </a:p>
          <a:p>
            <a:r>
              <a:rPr lang="en-US" altLang="en-US" dirty="0" smtClean="0"/>
              <a:t>Sheehan, J. J. (2013). </a:t>
            </a:r>
            <a:r>
              <a:rPr lang="en-US" altLang="en-US" i="1" dirty="0" smtClean="0"/>
              <a:t>Business and corporate aviation management</a:t>
            </a:r>
            <a:r>
              <a:rPr lang="en-US" altLang="en-US" dirty="0" smtClean="0"/>
              <a:t> (2nd. ed.). New York, NY: McGraw-Hill Education.  </a:t>
            </a:r>
          </a:p>
          <a:p>
            <a:r>
              <a:rPr lang="en-US" dirty="0"/>
              <a:t>Wells, A. T., &amp; Young, S. B. (2004). </a:t>
            </a:r>
            <a:r>
              <a:rPr lang="en-US" i="1" dirty="0"/>
              <a:t>Airport planning and management. </a:t>
            </a:r>
            <a:r>
              <a:rPr lang="en-US" dirty="0"/>
              <a:t>New York: NY. </a:t>
            </a:r>
            <a:r>
              <a:rPr lang="en-US" dirty="0" smtClean="0"/>
              <a:t>McGraw-Hill</a:t>
            </a:r>
            <a:r>
              <a:rPr lang="en-US" dirty="0"/>
              <a:t>.</a:t>
            </a:r>
          </a:p>
          <a:p>
            <a:endParaRPr lang="en-US" altLang="en-US" dirty="0" smtClean="0"/>
          </a:p>
          <a:p>
            <a:endParaRPr lang="en-US" altLang="en-US" dirty="0" smtClean="0"/>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DF82206-C07E-4162-9C15-C93FC083D722}" type="slidenum">
              <a:rPr lang="en-US" altLang="en-US" sz="1800" smtClean="0"/>
              <a:pPr fontAlgn="base">
                <a:spcBef>
                  <a:spcPct val="0"/>
                </a:spcBef>
                <a:spcAft>
                  <a:spcPct val="0"/>
                </a:spcAft>
                <a:buFontTx/>
                <a:buNone/>
              </a:pPr>
              <a:t>48</a:t>
            </a:fld>
            <a:endParaRPr lang="en-US" altLang="en-US" sz="1800" dirty="0" smtClean="0"/>
          </a:p>
        </p:txBody>
      </p:sp>
    </p:spTree>
    <p:extLst>
      <p:ext uri="{BB962C8B-B14F-4D97-AF65-F5344CB8AC3E}">
        <p14:creationId xmlns:p14="http://schemas.microsoft.com/office/powerpoint/2010/main" val="73617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December 7</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Font typeface="Wingdings 3" pitchFamily="18" charset="2"/>
              <a:buChar char="•"/>
            </a:pPr>
            <a:r>
              <a:rPr lang="en-US" sz="2800" dirty="0"/>
              <a:t>  1980 — Pan </a:t>
            </a:r>
            <a:r>
              <a:rPr lang="en-US" sz="2800" dirty="0" err="1"/>
              <a:t>Am's</a:t>
            </a:r>
            <a:r>
              <a:rPr lang="en-US" sz="2800" dirty="0"/>
              <a:t> Boeing 747 China Clipper arrives in Peking from New York via Tokyo to complete the first official flight between China and USA since shortly before 1949</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734"/>
            <a:ext cx="3709741" cy="243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076700"/>
            <a:ext cx="37719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788098"/>
            <a:ext cx="2952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2317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3328749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0936" y="1027617"/>
            <a:ext cx="8970664" cy="609600"/>
          </a:xfrm>
          <a:prstGeom prst="rect">
            <a:avLst/>
          </a:prstGeom>
        </p:spPr>
        <p:txBody>
          <a:bodyPr/>
          <a:lstStyle/>
          <a:p>
            <a:r>
              <a:rPr lang="en-US" sz="2800" b="1" u="sng" dirty="0"/>
              <a:t>Learning Objectives – Module </a:t>
            </a:r>
            <a:r>
              <a:rPr lang="en-US" sz="2800" b="1" u="sng" dirty="0" smtClean="0"/>
              <a:t>9 </a:t>
            </a:r>
            <a:r>
              <a:rPr lang="en-US" sz="2800" b="1" u="sng" dirty="0" smtClean="0"/>
              <a:t>(</a:t>
            </a:r>
            <a:r>
              <a:rPr lang="en-US" sz="2800" b="1" u="sng" dirty="0" smtClean="0"/>
              <a:t>12/5/16 </a:t>
            </a:r>
            <a:r>
              <a:rPr lang="en-US" sz="2800" b="1" u="sng" dirty="0"/>
              <a:t>– </a:t>
            </a:r>
            <a:r>
              <a:rPr lang="en-US" sz="2800" b="1" u="sng" dirty="0" smtClean="0"/>
              <a:t>12/16/16</a:t>
            </a:r>
            <a:r>
              <a:rPr lang="en-US" sz="2800" b="1" u="sng" dirty="0"/>
              <a:t>)</a:t>
            </a:r>
            <a:br>
              <a:rPr lang="en-US" sz="2800" b="1" u="sng" dirty="0"/>
            </a:br>
            <a:r>
              <a:rPr lang="en-US" sz="2800" b="1" u="sng" dirty="0"/>
              <a:t>Aviation Weather Theory and Observations</a:t>
            </a:r>
            <a:endParaRPr lang="en-US" sz="2400" b="1" i="1" u="sng" dirty="0" smtClean="0">
              <a:solidFill>
                <a:srgbClr val="00386B"/>
              </a:solidFill>
            </a:endParaRPr>
          </a:p>
        </p:txBody>
      </p:sp>
      <p:sp>
        <p:nvSpPr>
          <p:cNvPr id="16387" name="Rectangle 3"/>
          <p:cNvSpPr>
            <a:spLocks noGrp="1" noChangeArrowheads="1"/>
          </p:cNvSpPr>
          <p:nvPr>
            <p:ph type="body" idx="1"/>
          </p:nvPr>
        </p:nvSpPr>
        <p:spPr>
          <a:xfrm>
            <a:off x="1228435" y="2508069"/>
            <a:ext cx="7763165" cy="4349931"/>
          </a:xfrm>
        </p:spPr>
        <p:txBody>
          <a:bodyPr>
            <a:noAutofit/>
          </a:bodyPr>
          <a:lstStyle/>
          <a:p>
            <a:pPr marL="0" indent="0">
              <a:buNone/>
            </a:pPr>
            <a:r>
              <a:rPr lang="en-US" sz="1200" b="1" u="sng" dirty="0"/>
              <a:t>Upon successful completion of this module, you will be able to:</a:t>
            </a:r>
          </a:p>
          <a:p>
            <a:pPr marL="514350" indent="-514350">
              <a:buFont typeface="+mj-lt"/>
              <a:buAutoNum type="arabicPeriod"/>
            </a:pPr>
            <a:r>
              <a:rPr lang="en-US" sz="1200" dirty="0" smtClean="0"/>
              <a:t>State </a:t>
            </a:r>
            <a:r>
              <a:rPr lang="en-US" sz="1200" dirty="0"/>
              <a:t>the four atmospheric layers and describe in what layer weather occurs. </a:t>
            </a:r>
          </a:p>
          <a:p>
            <a:pPr marL="514350" indent="-514350">
              <a:buFont typeface="+mj-lt"/>
              <a:buAutoNum type="arabicPeriod"/>
            </a:pPr>
            <a:r>
              <a:rPr lang="en-US" sz="1200" dirty="0" smtClean="0"/>
              <a:t>Describe </a:t>
            </a:r>
            <a:r>
              <a:rPr lang="en-US" sz="1200" dirty="0"/>
              <a:t>the atmospheric pressure measures and the standard atmosphere at sea level. </a:t>
            </a:r>
          </a:p>
          <a:p>
            <a:pPr marL="514350" indent="-514350">
              <a:buFont typeface="+mj-lt"/>
              <a:buAutoNum type="arabicPeriod"/>
            </a:pPr>
            <a:r>
              <a:rPr lang="en-US" sz="1200" dirty="0" smtClean="0"/>
              <a:t>Explain </a:t>
            </a:r>
            <a:r>
              <a:rPr lang="en-US" sz="1200" dirty="0"/>
              <a:t>how wind is caused and how wind direction is identified at an airport. </a:t>
            </a:r>
          </a:p>
          <a:p>
            <a:pPr marL="514350" indent="-514350">
              <a:buFont typeface="+mj-lt"/>
              <a:buAutoNum type="arabicPeriod"/>
            </a:pPr>
            <a:r>
              <a:rPr lang="en-US" sz="1200" dirty="0" smtClean="0"/>
              <a:t>Describe </a:t>
            </a:r>
            <a:r>
              <a:rPr lang="en-US" sz="1200" dirty="0"/>
              <a:t>atmospheric pressure, and determine the effects of pressure on altitude and on flight. </a:t>
            </a:r>
          </a:p>
          <a:p>
            <a:pPr marL="514350" indent="-514350">
              <a:buFont typeface="+mj-lt"/>
              <a:buAutoNum type="arabicPeriod"/>
            </a:pPr>
            <a:r>
              <a:rPr lang="en-US" sz="1200" dirty="0" smtClean="0"/>
              <a:t>Explain </a:t>
            </a:r>
            <a:r>
              <a:rPr lang="en-US" sz="1200" dirty="0"/>
              <a:t>wind shear and microbursts and associated problems. </a:t>
            </a:r>
          </a:p>
          <a:p>
            <a:pPr marL="514350" indent="-514350">
              <a:buFont typeface="+mj-lt"/>
              <a:buAutoNum type="arabicPeriod"/>
            </a:pPr>
            <a:r>
              <a:rPr lang="en-US" sz="1200" dirty="0" smtClean="0"/>
              <a:t>Describe </a:t>
            </a:r>
            <a:r>
              <a:rPr lang="en-US" sz="1200" dirty="0"/>
              <a:t>precipitation, the four types, and the problems associated with precipitation. </a:t>
            </a:r>
          </a:p>
          <a:p>
            <a:pPr marL="514350" indent="-514350">
              <a:buFont typeface="+mj-lt"/>
              <a:buAutoNum type="arabicPeriod"/>
            </a:pPr>
            <a:r>
              <a:rPr lang="en-US" sz="1200" dirty="0" smtClean="0"/>
              <a:t>Explain </a:t>
            </a:r>
            <a:r>
              <a:rPr lang="en-US" sz="1200" dirty="0"/>
              <a:t>where you may find weather information from at least three federal government </a:t>
            </a:r>
            <a:r>
              <a:rPr lang="en-US" sz="1200" dirty="0" smtClean="0"/>
              <a:t>agencies.</a:t>
            </a:r>
            <a:endParaRPr lang="en-US" sz="1200" dirty="0"/>
          </a:p>
          <a:p>
            <a:pPr marL="514350" indent="-514350">
              <a:buFont typeface="+mj-lt"/>
              <a:buAutoNum type="arabicPeriod"/>
            </a:pPr>
            <a:r>
              <a:rPr lang="en-US" sz="1200" dirty="0" smtClean="0"/>
              <a:t>Explain </a:t>
            </a:r>
            <a:r>
              <a:rPr lang="en-US" sz="1200" dirty="0"/>
              <a:t>the difference between weather reports and weather </a:t>
            </a:r>
            <a:r>
              <a:rPr lang="en-US" sz="1200" dirty="0" smtClean="0"/>
              <a:t>forecasts.</a:t>
            </a:r>
            <a:endParaRPr lang="en-US" sz="1200" dirty="0"/>
          </a:p>
          <a:p>
            <a:pPr marL="514350" indent="-514350">
              <a:buFont typeface="+mj-lt"/>
              <a:buAutoNum type="arabicPeriod"/>
            </a:pPr>
            <a:r>
              <a:rPr lang="en-US" sz="1200" dirty="0" smtClean="0"/>
              <a:t>Describe </a:t>
            </a:r>
            <a:r>
              <a:rPr lang="en-US" sz="1200" dirty="0"/>
              <a:t>the three types of weather briefings (standard, abbreviated, and outlook) and what type of information is provided by each one. </a:t>
            </a:r>
          </a:p>
          <a:p>
            <a:pPr marL="514350" indent="-514350">
              <a:buFont typeface="+mj-lt"/>
              <a:buAutoNum type="arabicPeriod"/>
            </a:pPr>
            <a:r>
              <a:rPr lang="en-US" sz="1200" dirty="0" smtClean="0"/>
              <a:t>Describe </a:t>
            </a:r>
            <a:r>
              <a:rPr lang="en-US" sz="1200" dirty="0"/>
              <a:t>Surface Aviation Weather Observations especially METAR </a:t>
            </a:r>
            <a:r>
              <a:rPr lang="en-US" sz="1200" dirty="0" smtClean="0"/>
              <a:t>reports.</a:t>
            </a:r>
            <a:endParaRPr lang="en-US" sz="1200" dirty="0"/>
          </a:p>
          <a:p>
            <a:pPr marL="514350" indent="-514350">
              <a:buFont typeface="+mj-lt"/>
              <a:buAutoNum type="arabicPeriod"/>
            </a:pPr>
            <a:r>
              <a:rPr lang="en-US" sz="1200" dirty="0" smtClean="0"/>
              <a:t>Clarify </a:t>
            </a:r>
            <a:r>
              <a:rPr lang="en-US" sz="1200" dirty="0"/>
              <a:t>the different air mass circulations that create four types of fronts and describe the flight hazards associated with each type of front. </a:t>
            </a:r>
          </a:p>
          <a:p>
            <a:pPr marL="514350" indent="-514350">
              <a:buFont typeface="+mj-lt"/>
              <a:buAutoNum type="arabicPeriod"/>
            </a:pPr>
            <a:r>
              <a:rPr lang="en-US" sz="1200" dirty="0" smtClean="0"/>
              <a:t>Describe </a:t>
            </a:r>
            <a:r>
              <a:rPr lang="en-US" sz="1200" dirty="0"/>
              <a:t>the three types of weather briefings (standard, abbreviated, and outlook). </a:t>
            </a:r>
          </a:p>
          <a:p>
            <a:pPr marL="514350" indent="-514350">
              <a:buFont typeface="+mj-lt"/>
              <a:buAutoNum type="arabicPeriod"/>
            </a:pPr>
            <a:r>
              <a:rPr lang="en-US" sz="1200" dirty="0" smtClean="0"/>
              <a:t>Describe </a:t>
            </a:r>
            <a:r>
              <a:rPr lang="en-US" sz="1200" dirty="0"/>
              <a:t>the four types of weather observations and the information provided by each observation type. </a:t>
            </a:r>
          </a:p>
          <a:p>
            <a:pPr marL="514350" indent="-514350">
              <a:buFont typeface="+mj-lt"/>
              <a:buAutoNum type="arabicPeriod"/>
            </a:pPr>
            <a:r>
              <a:rPr lang="en-US" sz="1200" dirty="0" smtClean="0"/>
              <a:t>Evaluate </a:t>
            </a:r>
            <a:r>
              <a:rPr lang="en-US" sz="1200" dirty="0"/>
              <a:t>the responsibilities of passengers on aircraft </a:t>
            </a:r>
            <a:r>
              <a:rPr lang="en-US" sz="1200" dirty="0" smtClean="0"/>
              <a:t>delays.</a:t>
            </a:r>
            <a:endParaRPr lang="en-US" sz="1200" dirty="0"/>
          </a:p>
        </p:txBody>
      </p:sp>
      <p:sp>
        <p:nvSpPr>
          <p:cNvPr id="16388" name="Rectangle 11"/>
          <p:cNvSpPr>
            <a:spLocks noChangeArrowheads="1"/>
          </p:cNvSpPr>
          <p:nvPr/>
        </p:nvSpPr>
        <p:spPr bwMode="auto">
          <a:xfrm>
            <a:off x="-221649" y="37403"/>
            <a:ext cx="5361039" cy="459658"/>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2000" b="1" kern="0" dirty="0">
                <a:solidFill>
                  <a:srgbClr val="002060"/>
                </a:solidFill>
                <a:latin typeface="Arial" panose="020B0604020202020204" pitchFamily="34" charset="0"/>
                <a:cs typeface="Arial" panose="020B0604020202020204" pitchFamily="34" charset="0"/>
              </a:rPr>
              <a:t>Management of Aeronautical Science</a:t>
            </a:r>
          </a:p>
        </p:txBody>
      </p:sp>
      <p:grpSp>
        <p:nvGrpSpPr>
          <p:cNvPr id="4" name="Group 3"/>
          <p:cNvGrpSpPr/>
          <p:nvPr/>
        </p:nvGrpSpPr>
        <p:grpSpPr>
          <a:xfrm>
            <a:off x="20936" y="2613883"/>
            <a:ext cx="976591" cy="3814626"/>
            <a:chOff x="20936" y="2518611"/>
            <a:chExt cx="1099338" cy="1876926"/>
          </a:xfrm>
        </p:grpSpPr>
        <p:sp>
          <p:nvSpPr>
            <p:cNvPr id="2" name="Left Brace 1"/>
            <p:cNvSpPr/>
            <p:nvPr/>
          </p:nvSpPr>
          <p:spPr bwMode="auto">
            <a:xfrm>
              <a:off x="494632" y="2518611"/>
              <a:ext cx="625642" cy="187692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ndParaRPr>
            </a:p>
          </p:txBody>
        </p:sp>
        <p:sp>
          <p:nvSpPr>
            <p:cNvPr id="3" name="TextBox 2"/>
            <p:cNvSpPr txBox="1"/>
            <p:nvPr/>
          </p:nvSpPr>
          <p:spPr>
            <a:xfrm rot="16200000">
              <a:off x="-501540" y="3226241"/>
              <a:ext cx="1506618" cy="461665"/>
            </a:xfrm>
            <a:prstGeom prst="rect">
              <a:avLst/>
            </a:prstGeom>
            <a:noFill/>
          </p:spPr>
          <p:txBody>
            <a:bodyPr wrap="none" rtlCol="0">
              <a:spAutoFit/>
            </a:bodyPr>
            <a:lstStyle/>
            <a:p>
              <a:pPr eaLnBrk="0" fontAlgn="base" hangingPunct="0">
                <a:spcBef>
                  <a:spcPct val="0"/>
                </a:spcBef>
                <a:spcAft>
                  <a:spcPct val="0"/>
                </a:spcAft>
              </a:pPr>
              <a:r>
                <a:rPr lang="en-US" sz="2400" dirty="0" smtClean="0">
                  <a:solidFill>
                    <a:srgbClr val="000000"/>
                  </a:solidFill>
                  <a:latin typeface="Arial" charset="0"/>
                </a:rPr>
                <a:t>Mon/Tues/Wed</a:t>
              </a:r>
              <a:endParaRPr lang="en-US" sz="2400" dirty="0">
                <a:solidFill>
                  <a:srgbClr val="000000"/>
                </a:solidFill>
                <a:latin typeface="Arial" charset="0"/>
              </a:endParaRPr>
            </a:p>
          </p:txBody>
        </p:sp>
      </p:grpSp>
    </p:spTree>
    <p:extLst>
      <p:ext uri="{BB962C8B-B14F-4D97-AF65-F5344CB8AC3E}">
        <p14:creationId xmlns:p14="http://schemas.microsoft.com/office/powerpoint/2010/main" val="2541611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900" y="1752602"/>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4023849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1200" y="1363980"/>
            <a:ext cx="7134225" cy="5105400"/>
          </a:xfrm>
          <a:prstGeom prst="rect">
            <a:avLst/>
          </a:prstGeom>
        </p:spPr>
      </p:pic>
      <p:sp>
        <p:nvSpPr>
          <p:cNvPr id="4" name="Oval 3"/>
          <p:cNvSpPr/>
          <p:nvPr/>
        </p:nvSpPr>
        <p:spPr bwMode="auto">
          <a:xfrm>
            <a:off x="961200" y="2392119"/>
            <a:ext cx="4363453" cy="4572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ndParaRPr>
          </a:p>
        </p:txBody>
      </p:sp>
    </p:spTree>
    <p:extLst>
      <p:ext uri="{BB962C8B-B14F-4D97-AF65-F5344CB8AC3E}">
        <p14:creationId xmlns:p14="http://schemas.microsoft.com/office/powerpoint/2010/main" val="7131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4904</TotalTime>
  <Words>2214</Words>
  <Application>Microsoft Office PowerPoint</Application>
  <PresentationFormat>On-screen Show (4:3)</PresentationFormat>
  <Paragraphs>414</Paragraphs>
  <Slides>48</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Cambria</vt:lpstr>
      <vt:lpstr>Candara</vt:lpstr>
      <vt:lpstr>Helvetica</vt:lpstr>
      <vt:lpstr>Helvetica Light</vt:lpstr>
      <vt:lpstr>Times New Roman</vt:lpstr>
      <vt:lpstr>Wingdings 3</vt:lpstr>
      <vt:lpstr>Office Theme</vt:lpstr>
      <vt:lpstr>6_Office Theme</vt:lpstr>
      <vt:lpstr>1_Office Theme</vt:lpstr>
      <vt:lpstr>MGMT 203 Aviation Weather Theory and Observations</vt:lpstr>
      <vt:lpstr>THIS DAY IN AVIATION</vt:lpstr>
      <vt:lpstr>THIS DAY IN AVIATION</vt:lpstr>
      <vt:lpstr>THIS DAY IN AVIATION</vt:lpstr>
      <vt:lpstr>THIS DAY IN AVIATION</vt:lpstr>
      <vt:lpstr>Questions / Comments</vt:lpstr>
      <vt:lpstr>Learning Objectives – Module 9 (12/5/16 – 12/16/16) Aviation Weather Theory and Observations</vt:lpstr>
      <vt:lpstr>Questions / Comments</vt:lpstr>
      <vt:lpstr>PowerPoint Presentation</vt:lpstr>
      <vt:lpstr>PowerPoint Presentation</vt:lpstr>
      <vt:lpstr>9.2 – Discussion: Airline Passengers Protection Wed Dec 14</vt:lpstr>
      <vt:lpstr>9.6 – Final Exam Fri Dec 16 – available Dec 5</vt:lpstr>
      <vt:lpstr>Module 9 Review Questions  (Due Fri Dec 16)</vt:lpstr>
      <vt:lpstr>Assignments Due – Module 9  (12/5/16 – 12/16/16) </vt:lpstr>
      <vt:lpstr>Questions / Comments</vt:lpstr>
      <vt:lpstr>Weather</vt:lpstr>
      <vt:lpstr>Atmosphere </vt:lpstr>
      <vt:lpstr>Atmospheric Pressure</vt:lpstr>
      <vt:lpstr>Temperature</vt:lpstr>
      <vt:lpstr>Temperature</vt:lpstr>
      <vt:lpstr>Altitude</vt:lpstr>
      <vt:lpstr>Turbulence</vt:lpstr>
      <vt:lpstr>Turbulence</vt:lpstr>
      <vt:lpstr>Turbulence</vt:lpstr>
      <vt:lpstr>Wind</vt:lpstr>
      <vt:lpstr>Wind</vt:lpstr>
      <vt:lpstr>Wind Shear</vt:lpstr>
      <vt:lpstr>Microbursts</vt:lpstr>
      <vt:lpstr>Microbursts</vt:lpstr>
      <vt:lpstr>Humidity and Dew Point</vt:lpstr>
      <vt:lpstr>Precipitation</vt:lpstr>
      <vt:lpstr>Ice</vt:lpstr>
      <vt:lpstr>Questions / Comments</vt:lpstr>
      <vt:lpstr>Lightning and Thunderstorms</vt:lpstr>
      <vt:lpstr>Cloud Types</vt:lpstr>
      <vt:lpstr>Cloud Types</vt:lpstr>
      <vt:lpstr>Air Fronts</vt:lpstr>
      <vt:lpstr>Volcanic Ash</vt:lpstr>
      <vt:lpstr>Weather Service</vt:lpstr>
      <vt:lpstr>4 Types of Weather Observations</vt:lpstr>
      <vt:lpstr>4 Types of Weather Observations</vt:lpstr>
      <vt:lpstr>Weather Reports</vt:lpstr>
      <vt:lpstr>Aviation Weather Forecasts</vt:lpstr>
      <vt:lpstr>Aviation Weather Forecasts</vt:lpstr>
      <vt:lpstr>Weather Charts</vt:lpstr>
      <vt:lpstr>Title 14 CFR Parts  Weather Requirements</vt:lpstr>
      <vt:lpstr>Questions / Comments</vt:lpstr>
      <vt:lpstr>References</vt:lpstr>
    </vt:vector>
  </TitlesOfParts>
  <Company>Embry-Riddle Aeronautical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560 Introduction to Systems Engineering Management</dc:title>
  <dc:creator>Bruce Conway User</dc:creator>
  <cp:lastModifiedBy>Petrucci, Anthony P</cp:lastModifiedBy>
  <cp:revision>192</cp:revision>
  <cp:lastPrinted>2016-01-06T17:15:08Z</cp:lastPrinted>
  <dcterms:created xsi:type="dcterms:W3CDTF">2011-08-23T19:56:56Z</dcterms:created>
  <dcterms:modified xsi:type="dcterms:W3CDTF">2016-11-19T03:33:14Z</dcterms:modified>
</cp:coreProperties>
</file>