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9" r:id="rId1"/>
    <p:sldMasterId id="2147483753" r:id="rId2"/>
    <p:sldMasterId id="2147483765" r:id="rId3"/>
  </p:sldMasterIdLst>
  <p:notesMasterIdLst>
    <p:notesMasterId r:id="rId45"/>
  </p:notesMasterIdLst>
  <p:handoutMasterIdLst>
    <p:handoutMasterId r:id="rId46"/>
  </p:handoutMasterIdLst>
  <p:sldIdLst>
    <p:sldId id="272" r:id="rId4"/>
    <p:sldId id="360" r:id="rId5"/>
    <p:sldId id="361" r:id="rId6"/>
    <p:sldId id="362" r:id="rId7"/>
    <p:sldId id="363" r:id="rId8"/>
    <p:sldId id="364" r:id="rId9"/>
    <p:sldId id="330" r:id="rId10"/>
    <p:sldId id="331" r:id="rId11"/>
    <p:sldId id="332" r:id="rId12"/>
    <p:sldId id="335" r:id="rId13"/>
    <p:sldId id="333" r:id="rId14"/>
    <p:sldId id="302" r:id="rId15"/>
    <p:sldId id="336" r:id="rId16"/>
    <p:sldId id="354" r:id="rId17"/>
    <p:sldId id="347" r:id="rId18"/>
    <p:sldId id="359" r:id="rId19"/>
    <p:sldId id="337" r:id="rId20"/>
    <p:sldId id="303" r:id="rId21"/>
    <p:sldId id="338" r:id="rId22"/>
    <p:sldId id="339" r:id="rId23"/>
    <p:sldId id="346" r:id="rId24"/>
    <p:sldId id="356" r:id="rId25"/>
    <p:sldId id="343" r:id="rId26"/>
    <p:sldId id="345" r:id="rId27"/>
    <p:sldId id="304" r:id="rId28"/>
    <p:sldId id="357" r:id="rId29"/>
    <p:sldId id="358" r:id="rId30"/>
    <p:sldId id="348" r:id="rId31"/>
    <p:sldId id="340" r:id="rId32"/>
    <p:sldId id="342" r:id="rId33"/>
    <p:sldId id="344" r:id="rId34"/>
    <p:sldId id="352" r:id="rId35"/>
    <p:sldId id="307" r:id="rId36"/>
    <p:sldId id="349" r:id="rId37"/>
    <p:sldId id="308" r:id="rId38"/>
    <p:sldId id="351" r:id="rId39"/>
    <p:sldId id="306" r:id="rId40"/>
    <p:sldId id="350" r:id="rId41"/>
    <p:sldId id="305" r:id="rId42"/>
    <p:sldId id="365" r:id="rId43"/>
    <p:sldId id="355" r:id="rId44"/>
  </p:sldIdLst>
  <p:sldSz cx="9144000" cy="6858000" type="screen4x3"/>
  <p:notesSz cx="6858000" cy="9144000"/>
  <p:custDataLst>
    <p:tags r:id="rId4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 snapToGrid="0" snapToObjects="1"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1" d="100"/>
        <a:sy n="201" d="100"/>
      </p:scale>
      <p:origin x="0" y="-4116"/>
    </p:cViewPr>
  </p:sorterViewPr>
  <p:notesViewPr>
    <p:cSldViewPr snapToGrid="0" snapToObjects="1">
      <p:cViewPr varScale="1">
        <p:scale>
          <a:sx n="87" d="100"/>
          <a:sy n="87" d="100"/>
        </p:scale>
        <p:origin x="-1902" y="-4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41332-348A-6C49-829D-397A2F31E2F3}" type="datetimeFigureOut">
              <a:rPr lang="en-US" smtClean="0"/>
              <a:t>8/21/2016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ED3ED-985D-534F-94A9-B7D352EFA0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3132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760D0-0509-1345-87FB-4E5C4FFD68E5}" type="datetimeFigureOut">
              <a:rPr lang="en-US" smtClean="0"/>
              <a:t>8/21/2016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F57B2-DDD8-2A4B-9ECA-52A4627997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602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57B2-DDD8-2A4B-9ECA-52A4627997E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166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57B2-DDD8-2A4B-9ECA-52A4627997E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385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57B2-DDD8-2A4B-9ECA-52A4627997E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110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57B2-DDD8-2A4B-9ECA-52A4627997E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222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57B2-DDD8-2A4B-9ECA-52A4627997E7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437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57B2-DDD8-2A4B-9ECA-52A4627997E7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684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483C2C-4350-42D9-AA99-0962AE647DCB}" type="slidenum">
              <a:rPr lang="en-US" altLang="en-US" sz="1200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4242569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57B2-DDD8-2A4B-9ECA-52A4627997E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44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57B2-DDD8-2A4B-9ECA-52A4627997E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922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5E8D39-DF9D-452A-A37A-9731165CB0B4}" type="slidenum">
              <a:rPr lang="en-US" altLang="en-US" sz="1200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414986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57B2-DDD8-2A4B-9ECA-52A4627997E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073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57B2-DDD8-2A4B-9ECA-52A4627997E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408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57B2-DDD8-2A4B-9ECA-52A4627997E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130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8742F7AD-D4C1-4392-88A1-84665F16AA22}" type="slidenum">
              <a:rPr lang="en-US" altLang="en-US" sz="1200"/>
              <a:pPr algn="r" eaLnBrk="1" hangingPunct="1"/>
              <a:t>24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36561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57B2-DDD8-2A4B-9ECA-52A4627997E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046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1" y="1314450"/>
            <a:ext cx="8658224" cy="5314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idx="4294967295"/>
          </p:nvPr>
        </p:nvSpPr>
        <p:spPr>
          <a:xfrm>
            <a:off x="333374" y="-115887"/>
            <a:ext cx="6353175" cy="1173162"/>
          </a:xfrm>
          <a:prstGeom prst="rect">
            <a:avLst/>
          </a:prstGeom>
        </p:spPr>
        <p:txBody>
          <a:bodyPr/>
          <a:lstStyle/>
          <a:p>
            <a:pPr algn="l"/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83080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928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84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564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4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4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9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9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8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106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498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4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83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48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9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46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94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4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692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14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58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402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773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874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927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790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pe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2219" y="-16276"/>
            <a:ext cx="6629400" cy="1107996"/>
          </a:xfrm>
          <a:prstGeom prst="rect">
            <a:avLst/>
          </a:prstGeom>
        </p:spPr>
        <p:txBody>
          <a:bodyPr wrap="square" anchor="ctr" anchorCtr="1">
            <a:spAutoFit/>
          </a:bodyPr>
          <a:lstStyle>
            <a:lvl1pPr>
              <a:defRPr lang="en-US" sz="3300" b="0"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3722"/>
            <a:ext cx="8229600" cy="486244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425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5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369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4871" indent="0">
              <a:buNone/>
              <a:defRPr sz="2800"/>
            </a:lvl2pPr>
            <a:lvl3pPr marL="889812" indent="0">
              <a:buNone/>
              <a:defRPr sz="2400"/>
            </a:lvl3pPr>
            <a:lvl4pPr marL="1334623" indent="0">
              <a:buNone/>
              <a:defRPr sz="2000"/>
            </a:lvl4pPr>
            <a:lvl5pPr marL="1779497" indent="0">
              <a:buNone/>
              <a:defRPr sz="2000"/>
            </a:lvl5pPr>
            <a:lvl6pPr marL="2224373" indent="0">
              <a:buNone/>
              <a:defRPr sz="2000"/>
            </a:lvl6pPr>
            <a:lvl7pPr marL="2669243" indent="0">
              <a:buNone/>
              <a:defRPr sz="2000"/>
            </a:lvl7pPr>
            <a:lvl8pPr marL="3114116" indent="0">
              <a:buNone/>
              <a:defRPr sz="2000"/>
            </a:lvl8pPr>
            <a:lvl9pPr marL="355897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45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937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7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7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1663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962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156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2113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35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705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92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442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9268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3475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9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2207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7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7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24" indent="0">
              <a:buNone/>
              <a:defRPr sz="2000"/>
            </a:lvl2pPr>
            <a:lvl3pPr marL="642849" indent="0">
              <a:buNone/>
              <a:defRPr sz="1700"/>
            </a:lvl3pPr>
            <a:lvl4pPr marL="964274" indent="0">
              <a:buNone/>
              <a:defRPr sz="1400"/>
            </a:lvl4pPr>
            <a:lvl5pPr marL="1285697" indent="0">
              <a:buNone/>
              <a:defRPr sz="1400"/>
            </a:lvl5pPr>
            <a:lvl6pPr marL="1607123" indent="0">
              <a:buNone/>
              <a:defRPr sz="1400"/>
            </a:lvl6pPr>
            <a:lvl7pPr marL="1928546" indent="0">
              <a:buNone/>
              <a:defRPr sz="1400"/>
            </a:lvl7pPr>
            <a:lvl8pPr marL="2249971" indent="0">
              <a:buNone/>
              <a:defRPr sz="1400"/>
            </a:lvl8pPr>
            <a:lvl9pPr marL="2571396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7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40593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904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1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19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785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619875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n-lt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06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21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435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587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76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4"/>
          <p:cNvPicPr>
            <a:picLocks noChangeArrowheads="1"/>
          </p:cNvPicPr>
          <p:nvPr userDrawn="1"/>
        </p:nvPicPr>
        <p:blipFill>
          <a:blip r:embed="rId14" cstate="print"/>
          <a:stretch>
            <a:fillRect/>
          </a:stretch>
        </p:blipFill>
        <p:spPr bwMode="auto">
          <a:xfrm>
            <a:off x="6705600" y="304800"/>
            <a:ext cx="2032000" cy="4534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Line 3"/>
          <p:cNvSpPr>
            <a:spLocks noChangeShapeType="1"/>
          </p:cNvSpPr>
          <p:nvPr userDrawn="1"/>
        </p:nvSpPr>
        <p:spPr bwMode="auto">
          <a:xfrm rot="10800000" flipH="1">
            <a:off x="381000" y="1066800"/>
            <a:ext cx="8458200" cy="1588"/>
          </a:xfrm>
          <a:prstGeom prst="line">
            <a:avLst/>
          </a:prstGeom>
          <a:noFill/>
          <a:ln w="63500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0" y="76201"/>
            <a:ext cx="670560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D12AA694-00EB-4F4B-AABB-6F50FB1789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16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52" r:id="rId2"/>
    <p:sldLayoutId id="2147483740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88911" tIns="44456" rIns="88911" bIns="44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734"/>
            <a:ext cx="8229600" cy="4525963"/>
          </a:xfrm>
          <a:prstGeom prst="rect">
            <a:avLst/>
          </a:prstGeom>
        </p:spPr>
        <p:txBody>
          <a:bodyPr vert="horz" lIns="88911" tIns="44456" rIns="88911" bIns="44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889812"/>
              <a:t>8/21/2016</a:t>
            </a:fld>
            <a:endParaRPr lang="en-US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884"/>
            <a:ext cx="2895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endParaRPr lang="en-US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defTabSz="889812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483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88981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3709" indent="-333709" algn="l" defTabSz="88981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2842" indent="-278158" algn="l" defTabSz="88981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2208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055" indent="-222286" algn="l" defTabSz="88981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935" indent="-222286" algn="l" defTabSz="88981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46800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9168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3655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81407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871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9812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462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9497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437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924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4116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8978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71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71" y="1946674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437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1424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849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274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697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853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5707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3561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71414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9268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60693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2118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3541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4965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s.gov/emp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a.gov/" TargetMode="External"/><Relationship Id="rId2" Type="http://schemas.openxmlformats.org/officeDocument/2006/relationships/hyperlink" Target="http://www.ecfr.gov/cgi-bin/text-idx?tpl=/ecfrbrowse/Title14/14tab_02.tp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3449" y="1722438"/>
            <a:ext cx="7105651" cy="17827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 smtClean="0">
                <a:latin typeface="+mj-lt"/>
              </a:rPr>
              <a:t>MGMT 203</a:t>
            </a:r>
            <a:r>
              <a:rPr lang="en-US" sz="2800" b="1" dirty="0">
                <a:latin typeface="+mj-lt"/>
              </a:rPr>
              <a:t/>
            </a:r>
            <a:br>
              <a:rPr lang="en-US" sz="2800" b="1" dirty="0">
                <a:latin typeface="+mj-lt"/>
              </a:rPr>
            </a:br>
            <a:r>
              <a:rPr lang="en-US" sz="2800" b="1" dirty="0">
                <a:latin typeface="+mj-lt"/>
              </a:rPr>
              <a:t>Aeronautical Science, Aviation Professionalism, Careers, and Certification</a:t>
            </a:r>
            <a:endParaRPr lang="en-US" sz="28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3425" y="3824248"/>
            <a:ext cx="51943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Module 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0"/>
            <a:ext cx="9144000" cy="1733550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 descr="eagl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656" y="3824248"/>
            <a:ext cx="1585319" cy="175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460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CFR Web site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10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52701"/>
            <a:ext cx="8498561" cy="546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3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19" y="358825"/>
            <a:ext cx="6629400" cy="600164"/>
          </a:xfrm>
        </p:spPr>
        <p:txBody>
          <a:bodyPr/>
          <a:lstStyle/>
          <a:p>
            <a:r>
              <a:rPr lang="en-US" b="0" dirty="0" smtClean="0"/>
              <a:t>FAA.Gov website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78" y="1149770"/>
            <a:ext cx="8367422" cy="443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8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4000" b="1" dirty="0" smtClean="0"/>
              <a:t>Types of Aviation Careers </a:t>
            </a:r>
            <a:endParaRPr lang="en-US" sz="5400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3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90"/>
    </mc:Choice>
    <mc:Fallback xmlns="">
      <p:transition spd="slow" advTm="4509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-1588" y="-57150"/>
            <a:ext cx="6629401" cy="1189038"/>
          </a:xfrm>
        </p:spPr>
        <p:txBody>
          <a:bodyPr vert="horz" lIns="91440" tIns="45720" rIns="91440" bIns="45720" numCol="1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altLang="en-US" sz="3200" dirty="0" smtClean="0"/>
              <a:t/>
            </a:r>
            <a:br>
              <a:rPr altLang="en-US" sz="3200" dirty="0" smtClean="0"/>
            </a:br>
            <a:r>
              <a:rPr altLang="en-US" sz="3200" dirty="0" smtClean="0"/>
              <a:t> </a:t>
            </a:r>
            <a:r>
              <a:rPr altLang="en-US" sz="4000" b="0" dirty="0" smtClean="0"/>
              <a:t>Pilot Certifications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076325"/>
            <a:ext cx="8229600" cy="528002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i="1" dirty="0" smtClean="0"/>
              <a:t>14 CFR Part 61 Certification: Pilots, Flight Instructors, and Ground Instructors</a:t>
            </a:r>
          </a:p>
          <a:p>
            <a:pPr lvl="1"/>
            <a:r>
              <a:rPr lang="en-US" altLang="en-US" dirty="0" smtClean="0"/>
              <a:t>Private Pilot</a:t>
            </a:r>
          </a:p>
          <a:p>
            <a:pPr lvl="2"/>
            <a:r>
              <a:rPr lang="en-US" altLang="en-US" sz="2200" dirty="0" smtClean="0"/>
              <a:t>Flies for pleasure or personal business without accepting compensation (specific circumstances apply).</a:t>
            </a:r>
          </a:p>
          <a:p>
            <a:pPr lvl="1"/>
            <a:r>
              <a:rPr lang="en-US" altLang="en-US" dirty="0" smtClean="0"/>
              <a:t>Commercial Pilot</a:t>
            </a:r>
          </a:p>
          <a:p>
            <a:pPr lvl="2"/>
            <a:r>
              <a:rPr lang="en-US" altLang="en-US" sz="2200" dirty="0" smtClean="0"/>
              <a:t>Compensated for flying.</a:t>
            </a:r>
          </a:p>
          <a:p>
            <a:pPr lvl="2"/>
            <a:r>
              <a:rPr lang="en-US" altLang="en-US" sz="2200" dirty="0" smtClean="0"/>
              <a:t>Higher standards than private pilot.</a:t>
            </a:r>
          </a:p>
          <a:p>
            <a:pPr lvl="1"/>
            <a:r>
              <a:rPr lang="en-US" altLang="en-US" dirty="0" smtClean="0"/>
              <a:t>Airline Transport Pilot (ATP)</a:t>
            </a:r>
          </a:p>
          <a:p>
            <a:pPr lvl="2"/>
            <a:r>
              <a:rPr lang="en-US" altLang="en-US" dirty="0" smtClean="0"/>
              <a:t>Highest level of standards.</a:t>
            </a:r>
          </a:p>
          <a:p>
            <a:pPr lvl="2"/>
            <a:r>
              <a:rPr lang="en-US" altLang="en-US" dirty="0" smtClean="0"/>
              <a:t>Required </a:t>
            </a:r>
            <a:r>
              <a:rPr lang="en-US" altLang="en-US" dirty="0"/>
              <a:t>for pilots flying passengers or cargo under 14 CFR Part 121 and some 14 CFR Part 135 </a:t>
            </a:r>
            <a:r>
              <a:rPr lang="en-US" altLang="en-US" dirty="0" smtClean="0"/>
              <a:t>operations.</a:t>
            </a:r>
          </a:p>
          <a:p>
            <a:pPr lvl="2"/>
            <a:r>
              <a:rPr lang="en-US" altLang="en-US" dirty="0" smtClean="0"/>
              <a:t>Scheduled airline operations.</a:t>
            </a:r>
          </a:p>
          <a:p>
            <a:pPr lvl="2" eaLnBrk="1" hangingPunct="1"/>
            <a:endParaRPr lang="en-US" altLang="en-US" sz="1800" dirty="0" smtClean="0"/>
          </a:p>
        </p:txBody>
      </p:sp>
      <p:sp>
        <p:nvSpPr>
          <p:cNvPr id="22532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CB77095-C057-4531-9547-814E5FB04098}" type="slidenum">
              <a:rPr lang="en-US" altLang="en-US" sz="1800" smtClean="0"/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13</a:t>
            </a:fld>
            <a:endParaRPr lang="en-US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005776365"/>
      </p:ext>
    </p:extLst>
  </p:cSld>
  <p:clrMapOvr>
    <a:masterClrMapping/>
  </p:clrMapOvr>
  <p:transition spd="slow" advTm="450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560372"/>
            <a:ext cx="6629400" cy="600164"/>
          </a:xfrm>
        </p:spPr>
        <p:txBody>
          <a:bodyPr/>
          <a:lstStyle/>
          <a:p>
            <a:r>
              <a:rPr lang="en-US" dirty="0" smtClean="0"/>
              <a:t>Pilot Certificates and Ratings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Private Pilot Certificate (Single-Engine and Multi-Engine</a:t>
            </a:r>
            <a:r>
              <a:rPr lang="en-US" dirty="0" smtClean="0"/>
              <a:t>).</a:t>
            </a:r>
            <a:endParaRPr lang="en-US" dirty="0"/>
          </a:p>
          <a:p>
            <a:pPr lvl="0"/>
            <a:r>
              <a:rPr lang="en-US" dirty="0"/>
              <a:t>Instrument Rating (Single-Engine and Multi-Engine</a:t>
            </a:r>
            <a:r>
              <a:rPr lang="en-US" dirty="0" smtClean="0"/>
              <a:t>).</a:t>
            </a:r>
            <a:endParaRPr lang="en-US" dirty="0"/>
          </a:p>
          <a:p>
            <a:pPr lvl="0"/>
            <a:r>
              <a:rPr lang="en-US" dirty="0"/>
              <a:t>Commercial Pilot Certificate (Single-Engine and Multi-Engine</a:t>
            </a:r>
            <a:r>
              <a:rPr lang="en-US" dirty="0" smtClean="0"/>
              <a:t>).</a:t>
            </a:r>
            <a:endParaRPr lang="en-US" dirty="0"/>
          </a:p>
          <a:p>
            <a:pPr lvl="0"/>
            <a:r>
              <a:rPr lang="en-US" dirty="0" smtClean="0"/>
              <a:t>Flight </a:t>
            </a:r>
            <a:r>
              <a:rPr lang="en-US" dirty="0"/>
              <a:t>Instructor </a:t>
            </a:r>
            <a:r>
              <a:rPr lang="en-US" dirty="0" smtClean="0"/>
              <a:t>(</a:t>
            </a:r>
            <a:r>
              <a:rPr lang="en-US" dirty="0"/>
              <a:t>Single Engine and Multi-Engine; Instrument</a:t>
            </a:r>
            <a:r>
              <a:rPr lang="en-US" dirty="0" smtClean="0"/>
              <a:t>).</a:t>
            </a:r>
          </a:p>
          <a:p>
            <a:pPr lvl="0"/>
            <a:r>
              <a:rPr lang="en-US" dirty="0" smtClean="0"/>
              <a:t>Also included are fixed wing versus rotary wing, and other forms.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57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19" y="-16276"/>
            <a:ext cx="6629400" cy="1107996"/>
          </a:xfrm>
        </p:spPr>
        <p:txBody>
          <a:bodyPr/>
          <a:lstStyle/>
          <a:p>
            <a:r>
              <a:rPr lang="en-US" dirty="0" smtClean="0"/>
              <a:t>Flight Crewmembers Other </a:t>
            </a:r>
            <a:br>
              <a:rPr lang="en-US" dirty="0" smtClean="0"/>
            </a:br>
            <a:r>
              <a:rPr lang="en-US" dirty="0" smtClean="0"/>
              <a:t>Than Pilots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14 CFR Part 63 Certification: </a:t>
            </a:r>
            <a:r>
              <a:rPr lang="en-US" i="1" dirty="0"/>
              <a:t>Flight Crewmembers Other </a:t>
            </a:r>
            <a:r>
              <a:rPr lang="en-US" i="1" dirty="0" smtClean="0"/>
              <a:t>Than Pilots.</a:t>
            </a:r>
          </a:p>
          <a:p>
            <a:pPr lvl="1"/>
            <a:r>
              <a:rPr lang="en-US" dirty="0"/>
              <a:t>Flight </a:t>
            </a:r>
            <a:r>
              <a:rPr lang="en-US" dirty="0" smtClean="0"/>
              <a:t>Engineers</a:t>
            </a:r>
          </a:p>
          <a:p>
            <a:pPr lvl="1"/>
            <a:r>
              <a:rPr lang="en-US" dirty="0"/>
              <a:t>Flight </a:t>
            </a:r>
            <a:r>
              <a:rPr lang="en-US" dirty="0" smtClean="0"/>
              <a:t>Navigators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5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3372"/>
            <a:ext cx="6629400" cy="600164"/>
          </a:xfrm>
        </p:spPr>
        <p:txBody>
          <a:bodyPr/>
          <a:lstStyle/>
          <a:p>
            <a:r>
              <a:rPr lang="en-US" dirty="0" smtClean="0"/>
              <a:t>Flight Attendants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1335"/>
            <a:ext cx="8229600" cy="486244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Requirements are stated in 14 CFR Part 121 and </a:t>
            </a:r>
            <a:r>
              <a:rPr lang="en-US" dirty="0"/>
              <a:t>14 CFR Part </a:t>
            </a:r>
            <a:r>
              <a:rPr lang="en-US" dirty="0" smtClean="0"/>
              <a:t>135.</a:t>
            </a:r>
          </a:p>
          <a:p>
            <a:pPr lvl="1"/>
            <a:r>
              <a:rPr lang="en-US" dirty="0" smtClean="0"/>
              <a:t>Duties, responsibilities, training, and specific conditions.</a:t>
            </a:r>
          </a:p>
          <a:p>
            <a:r>
              <a:rPr lang="en-US" dirty="0"/>
              <a:t>Flight Attendant Certificate of Demonstrated </a:t>
            </a:r>
            <a:r>
              <a:rPr lang="en-US" dirty="0" smtClean="0"/>
              <a:t>Proficiency.</a:t>
            </a:r>
          </a:p>
          <a:p>
            <a:pPr lvl="1"/>
            <a:r>
              <a:rPr lang="en-US" dirty="0"/>
              <a:t>Vision 100-Century of Aviation Reauthorization </a:t>
            </a:r>
            <a:r>
              <a:rPr lang="en-US" dirty="0" smtClean="0"/>
              <a:t>Act</a:t>
            </a:r>
            <a:r>
              <a:rPr lang="en-US" dirty="0"/>
              <a:t> </a:t>
            </a:r>
            <a:r>
              <a:rPr lang="en-US" dirty="0" smtClean="0"/>
              <a:t>2003.</a:t>
            </a:r>
          </a:p>
          <a:p>
            <a:pPr lvl="1"/>
            <a:r>
              <a:rPr lang="en-US" dirty="0" smtClean="0"/>
              <a:t>After </a:t>
            </a:r>
            <a:r>
              <a:rPr lang="en-US" dirty="0"/>
              <a:t>December 11, 2004, all </a:t>
            </a:r>
            <a:r>
              <a:rPr lang="en-US" dirty="0" smtClean="0"/>
              <a:t>flight attendants in </a:t>
            </a:r>
            <a:r>
              <a:rPr lang="en-US" dirty="0"/>
              <a:t>the cabin of an aircraft that has 20 or more seats and </a:t>
            </a:r>
            <a:r>
              <a:rPr lang="en-US" dirty="0" smtClean="0"/>
              <a:t>operates under 14 CFR Part 121 </a:t>
            </a:r>
            <a:r>
              <a:rPr lang="en-US" dirty="0"/>
              <a:t>or </a:t>
            </a:r>
            <a:r>
              <a:rPr lang="en-US" dirty="0" smtClean="0"/>
              <a:t>Part </a:t>
            </a:r>
            <a:r>
              <a:rPr lang="en-US" dirty="0"/>
              <a:t>135 </a:t>
            </a:r>
            <a:r>
              <a:rPr lang="en-US" dirty="0" smtClean="0"/>
              <a:t>(FAR.gov).</a:t>
            </a:r>
          </a:p>
          <a:p>
            <a:pPr lvl="1" algn="r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18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74574" y="20390"/>
            <a:ext cx="6215140" cy="97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3200" dirty="0" smtClean="0"/>
              <a:t>Airmen Other Than Flight Crew Members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136688"/>
            <a:ext cx="8229600" cy="4525963"/>
          </a:xfrm>
        </p:spPr>
        <p:txBody>
          <a:bodyPr/>
          <a:lstStyle/>
          <a:p>
            <a:r>
              <a:rPr lang="en-US" altLang="en-US" sz="2800" i="1" dirty="0" smtClean="0"/>
              <a:t>14 CFR Part 65 </a:t>
            </a:r>
            <a:r>
              <a:rPr lang="en-US" altLang="en-US" sz="2800" i="1" dirty="0"/>
              <a:t>Certification: Airmen Other Than Flight Crew </a:t>
            </a:r>
            <a:r>
              <a:rPr lang="en-US" altLang="en-US" sz="2800" i="1" dirty="0" smtClean="0"/>
              <a:t>Members.</a:t>
            </a:r>
          </a:p>
          <a:p>
            <a:pPr lvl="1"/>
            <a:r>
              <a:rPr lang="en-US" altLang="en-US" dirty="0" smtClean="0"/>
              <a:t>Air traffic control tower operators</a:t>
            </a:r>
          </a:p>
          <a:p>
            <a:pPr lvl="1" eaLnBrk="1" hangingPunct="1"/>
            <a:r>
              <a:rPr lang="en-US" altLang="en-US" dirty="0" smtClean="0"/>
              <a:t>Mechanics or technicians</a:t>
            </a:r>
          </a:p>
          <a:p>
            <a:pPr lvl="1" eaLnBrk="1" hangingPunct="1"/>
            <a:r>
              <a:rPr lang="en-US" altLang="en-US" dirty="0" smtClean="0"/>
              <a:t>Repairmen </a:t>
            </a:r>
          </a:p>
          <a:p>
            <a:pPr lvl="1" eaLnBrk="1" hangingPunct="1"/>
            <a:r>
              <a:rPr lang="en-US" altLang="en-US" dirty="0" smtClean="0"/>
              <a:t>Aircraft dispatchers </a:t>
            </a:r>
          </a:p>
          <a:p>
            <a:pPr lvl="1" eaLnBrk="1" hangingPunct="1"/>
            <a:r>
              <a:rPr lang="en-US" altLang="en-US" dirty="0" smtClean="0"/>
              <a:t>Parachute riggers</a:t>
            </a:r>
          </a:p>
        </p:txBody>
      </p:sp>
    </p:spTree>
    <p:extLst>
      <p:ext uri="{BB962C8B-B14F-4D97-AF65-F5344CB8AC3E}">
        <p14:creationId xmlns:p14="http://schemas.microsoft.com/office/powerpoint/2010/main" val="249255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-2219" y="-888"/>
            <a:ext cx="6629400" cy="959355"/>
          </a:xfrm>
        </p:spPr>
        <p:txBody>
          <a:bodyPr/>
          <a:lstStyle/>
          <a:p>
            <a:pPr algn="l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0" dirty="0" smtClean="0"/>
              <a:t>Air Traffic Controllers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722"/>
            <a:ext cx="8229600" cy="4848206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14 CFR </a:t>
            </a:r>
            <a:r>
              <a:rPr lang="en-US" altLang="en-US" sz="2800" dirty="0" smtClean="0"/>
              <a:t>Part </a:t>
            </a:r>
            <a:r>
              <a:rPr lang="en-US" altLang="en-US" sz="2800" dirty="0"/>
              <a:t>65 </a:t>
            </a:r>
            <a:r>
              <a:rPr lang="en-US" altLang="en-US" sz="2800" dirty="0" smtClean="0"/>
              <a:t>Certification.</a:t>
            </a:r>
          </a:p>
          <a:p>
            <a:r>
              <a:rPr lang="en-US" altLang="en-US" sz="2400" dirty="0"/>
              <a:t>Employed by the Federal Aviation Administration (FAA</a:t>
            </a:r>
            <a:r>
              <a:rPr lang="en-US" altLang="en-US" sz="2400" dirty="0" smtClean="0"/>
              <a:t>).</a:t>
            </a:r>
            <a:endParaRPr lang="en-US" altLang="en-US" sz="2400" dirty="0"/>
          </a:p>
          <a:p>
            <a:pPr lvl="1"/>
            <a:r>
              <a:rPr lang="en-US" altLang="en-US" sz="2000" dirty="0"/>
              <a:t>Coordinate the movement of air </a:t>
            </a:r>
            <a:r>
              <a:rPr lang="en-US" altLang="en-US" sz="2000" dirty="0" smtClean="0"/>
              <a:t>traffic.</a:t>
            </a:r>
            <a:endParaRPr lang="en-US" altLang="en-US" sz="2000" dirty="0"/>
          </a:p>
          <a:p>
            <a:pPr lvl="1"/>
            <a:r>
              <a:rPr lang="en-US" altLang="en-US" sz="2000" dirty="0" smtClean="0"/>
              <a:t>Verify aircraft </a:t>
            </a:r>
            <a:r>
              <a:rPr lang="en-US" altLang="en-US" sz="2000" dirty="0"/>
              <a:t>stay a safe distance </a:t>
            </a:r>
            <a:r>
              <a:rPr lang="en-US" altLang="en-US" sz="2000" dirty="0" smtClean="0"/>
              <a:t>apart.</a:t>
            </a:r>
            <a:endParaRPr lang="en-US" altLang="en-US" sz="2000" dirty="0"/>
          </a:p>
          <a:p>
            <a:pPr lvl="1"/>
            <a:r>
              <a:rPr lang="en-US" altLang="en-US" sz="2000" dirty="0"/>
              <a:t>Minimize </a:t>
            </a:r>
            <a:r>
              <a:rPr lang="en-US" altLang="en-US" sz="2000" dirty="0" smtClean="0"/>
              <a:t>delays.</a:t>
            </a:r>
            <a:endParaRPr lang="en-US" altLang="en-US" sz="2000" dirty="0"/>
          </a:p>
          <a:p>
            <a:r>
              <a:rPr lang="en-US" altLang="en-US" sz="2400" dirty="0"/>
              <a:t>Regulate airport traffic through designated </a:t>
            </a:r>
            <a:r>
              <a:rPr lang="en-US" altLang="en-US" sz="2400" dirty="0" smtClean="0"/>
              <a:t>airspaces.</a:t>
            </a:r>
            <a:endParaRPr lang="en-US" altLang="en-US" sz="2400" dirty="0"/>
          </a:p>
          <a:p>
            <a:pPr lvl="1"/>
            <a:r>
              <a:rPr lang="en-US" altLang="en-US" sz="2000" dirty="0"/>
              <a:t>Air route traffic control center (ARTCC) – Center </a:t>
            </a:r>
            <a:r>
              <a:rPr lang="en-US" altLang="en-US" sz="2000" dirty="0" smtClean="0"/>
              <a:t>Controllers.</a:t>
            </a:r>
            <a:endParaRPr lang="en-US" altLang="en-US" sz="2000" dirty="0"/>
          </a:p>
          <a:p>
            <a:r>
              <a:rPr lang="en-US" altLang="en-US" sz="2400" dirty="0"/>
              <a:t>Regulate airport arrivals and </a:t>
            </a:r>
            <a:r>
              <a:rPr lang="en-US" altLang="en-US" sz="2400" dirty="0" smtClean="0"/>
              <a:t>departures.</a:t>
            </a:r>
            <a:endParaRPr lang="en-US" altLang="en-US" sz="2400" dirty="0"/>
          </a:p>
          <a:p>
            <a:pPr lvl="1"/>
            <a:r>
              <a:rPr lang="en-US" altLang="en-US" sz="2000" dirty="0"/>
              <a:t>Terminal </a:t>
            </a:r>
            <a:r>
              <a:rPr lang="en-US" altLang="en-US" sz="2000" dirty="0" smtClean="0"/>
              <a:t>controllers.</a:t>
            </a:r>
            <a:endParaRPr lang="en-US" altLang="en-US" sz="2000" dirty="0"/>
          </a:p>
          <a:p>
            <a:pPr lvl="1"/>
            <a:r>
              <a:rPr lang="en-US" altLang="en-US" sz="2000" dirty="0"/>
              <a:t>Airport tower </a:t>
            </a:r>
            <a:r>
              <a:rPr lang="en-US" altLang="en-US" sz="2000" dirty="0" smtClean="0"/>
              <a:t>controllers.</a:t>
            </a:r>
            <a:endParaRPr lang="en-US" altLang="en-US" sz="2000" dirty="0"/>
          </a:p>
          <a:p>
            <a:r>
              <a:rPr lang="en-US" altLang="en-US" sz="2400" dirty="0"/>
              <a:t>Flight service </a:t>
            </a:r>
            <a:r>
              <a:rPr lang="en-US" altLang="en-US" sz="2400" dirty="0" smtClean="0"/>
              <a:t>stations</a:t>
            </a:r>
            <a:r>
              <a:rPr lang="en-US" altLang="en-US" sz="2400" dirty="0" smtClean="0"/>
              <a:t>.</a:t>
            </a:r>
            <a:endParaRPr lang="en-US" altLang="en-US" dirty="0"/>
          </a:p>
          <a:p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34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90"/>
    </mc:Choice>
    <mc:Fallback xmlns="">
      <p:transition spd="slow" advTm="45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-2219" y="-240113"/>
            <a:ext cx="6629400" cy="1323439"/>
          </a:xfrm>
        </p:spPr>
        <p:txBody>
          <a:bodyPr/>
          <a:lstStyle/>
          <a:p>
            <a:pPr algn="l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A&amp;P </a:t>
            </a:r>
            <a:r>
              <a:rPr lang="en-US" sz="3600" b="0" dirty="0" smtClean="0"/>
              <a:t>Mechanics or Technicians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5359"/>
            <a:ext cx="8229600" cy="5037533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14 CFR Part 65 </a:t>
            </a:r>
            <a:r>
              <a:rPr lang="en-US" altLang="en-US" dirty="0" smtClean="0"/>
              <a:t>Certification.</a:t>
            </a:r>
            <a:endParaRPr lang="en-US" altLang="en-US" dirty="0"/>
          </a:p>
          <a:p>
            <a:r>
              <a:rPr lang="en-US" altLang="en-US" dirty="0" smtClean="0"/>
              <a:t>Ratings</a:t>
            </a:r>
            <a:endParaRPr lang="en-US" altLang="en-US" dirty="0"/>
          </a:p>
          <a:p>
            <a:pPr lvl="1"/>
            <a:r>
              <a:rPr lang="en-US" altLang="en-US" dirty="0"/>
              <a:t>Airframe</a:t>
            </a:r>
          </a:p>
          <a:p>
            <a:pPr lvl="1"/>
            <a:r>
              <a:rPr lang="en-US" altLang="en-US" dirty="0" smtClean="0"/>
              <a:t>Powerplant</a:t>
            </a:r>
            <a:endParaRPr lang="en-US" altLang="en-US" dirty="0"/>
          </a:p>
          <a:p>
            <a:r>
              <a:rPr lang="en-US" altLang="en-US" sz="3000" dirty="0"/>
              <a:t>Experience Requirements</a:t>
            </a:r>
            <a:endParaRPr lang="en-US" altLang="en-US" dirty="0"/>
          </a:p>
          <a:p>
            <a:pPr lvl="1"/>
            <a:r>
              <a:rPr lang="en-US" altLang="en-US" dirty="0"/>
              <a:t>Graduate from aviation maintenance school certified by FAA under </a:t>
            </a:r>
            <a:r>
              <a:rPr lang="en-US" altLang="en-US" i="1" dirty="0" smtClean="0"/>
              <a:t>14 CFR Part </a:t>
            </a:r>
            <a:r>
              <a:rPr lang="en-US" altLang="en-US" i="1" dirty="0"/>
              <a:t>147 Aviation Maintenance Technician </a:t>
            </a:r>
            <a:r>
              <a:rPr lang="en-US" altLang="en-US" i="1" dirty="0" smtClean="0"/>
              <a:t>Schools.</a:t>
            </a:r>
            <a:endParaRPr lang="en-US" altLang="en-US" i="1" dirty="0"/>
          </a:p>
          <a:p>
            <a:pPr lvl="1"/>
            <a:r>
              <a:rPr lang="en-US" altLang="en-US" dirty="0"/>
              <a:t>Or documented evidence of at least the following </a:t>
            </a:r>
          </a:p>
          <a:p>
            <a:pPr lvl="2"/>
            <a:r>
              <a:rPr lang="en-US" altLang="en-US" dirty="0"/>
              <a:t>18 months experience for A or </a:t>
            </a:r>
            <a:r>
              <a:rPr lang="en-US" altLang="en-US" dirty="0" smtClean="0"/>
              <a:t>P.</a:t>
            </a:r>
            <a:endParaRPr lang="en-US" altLang="en-US" dirty="0"/>
          </a:p>
          <a:p>
            <a:pPr lvl="2"/>
            <a:r>
              <a:rPr lang="en-US" altLang="en-US" dirty="0"/>
              <a:t>30 months practical experience for </a:t>
            </a:r>
            <a:r>
              <a:rPr lang="en-US" altLang="en-US" dirty="0" smtClean="0"/>
              <a:t>A&amp;P.</a:t>
            </a:r>
            <a:endParaRPr lang="en-US" altLang="en-US" dirty="0"/>
          </a:p>
          <a:p>
            <a:pPr lvl="3"/>
            <a:r>
              <a:rPr lang="en-US" altLang="en-US" sz="2200" dirty="0"/>
              <a:t>Required to take </a:t>
            </a:r>
            <a:r>
              <a:rPr lang="en-US" altLang="en-US" sz="2200" dirty="0" smtClean="0"/>
              <a:t>written.</a:t>
            </a:r>
          </a:p>
          <a:p>
            <a:pPr lvl="1"/>
            <a:r>
              <a:rPr lang="en-US" altLang="en-US" sz="3000" dirty="0" smtClean="0"/>
              <a:t>Duration: </a:t>
            </a:r>
            <a:r>
              <a:rPr lang="en-US" sz="3300" dirty="0"/>
              <a:t>until it is surrendered, suspended, or </a:t>
            </a:r>
            <a:r>
              <a:rPr lang="en-US" sz="3300" dirty="0" smtClean="0"/>
              <a:t>revoked.</a:t>
            </a:r>
            <a:endParaRPr lang="en-US" sz="3300" dirty="0"/>
          </a:p>
          <a:p>
            <a:pPr lvl="1"/>
            <a:endParaRPr lang="en-US" altLang="en-US" sz="26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8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90"/>
    </mc:Choice>
    <mc:Fallback xmlns="">
      <p:transition spd="slow" advTm="45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1241"/>
            <a:ext cx="4339828" cy="5334893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August 22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1909 — The first great aviation meeting in </a:t>
            </a:r>
            <a:r>
              <a:rPr lang="en-US" sz="2800" dirty="0" err="1"/>
              <a:t>Bétheny</a:t>
            </a:r>
            <a:r>
              <a:rPr lang="en-US" sz="2800" dirty="0"/>
              <a:t>, France, opens as 23 European airplanes make 87 flights during one week. 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/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The meeting will have a strong influence on the technical and military aspects of flight.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690" y="1817490"/>
            <a:ext cx="3973711" cy="397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2480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396606"/>
            <a:ext cx="6263089" cy="64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/>
              <a:t>A&amp;P Mechanics or Technicians</a:t>
            </a:r>
            <a:endParaRPr lang="en-US" altLang="en-US" sz="3600" dirty="0" smtClean="0"/>
          </a:p>
        </p:txBody>
      </p:sp>
      <p:sp>
        <p:nvSpPr>
          <p:cNvPr id="2969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054080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z="2600" dirty="0" smtClean="0"/>
              <a:t>Inspection Authorization (IA)</a:t>
            </a:r>
            <a:endParaRPr lang="en-US" altLang="en-US" sz="2800" dirty="0" smtClean="0"/>
          </a:p>
          <a:p>
            <a:pPr lvl="1" eaLnBrk="1" hangingPunct="1"/>
            <a:r>
              <a:rPr lang="en-US" altLang="en-US" sz="2400" dirty="0" smtClean="0"/>
              <a:t>To be eligible for an IA an applicant must </a:t>
            </a:r>
          </a:p>
          <a:p>
            <a:pPr lvl="2" eaLnBrk="1" hangingPunct="1"/>
            <a:r>
              <a:rPr lang="en-US" altLang="en-US" sz="2000" dirty="0" smtClean="0"/>
              <a:t>Hold an A&amp;P for 3 years</a:t>
            </a:r>
          </a:p>
          <a:p>
            <a:pPr lvl="2" eaLnBrk="1" hangingPunct="1"/>
            <a:r>
              <a:rPr lang="en-US" altLang="en-US" sz="2000" dirty="0" smtClean="0"/>
              <a:t>Actively engaged for at least 2 year period</a:t>
            </a:r>
          </a:p>
          <a:p>
            <a:pPr lvl="3" eaLnBrk="1" hangingPunct="1"/>
            <a:r>
              <a:rPr lang="en-US" altLang="en-US" sz="1800" dirty="0" smtClean="0"/>
              <a:t>Have a fixed base of operations</a:t>
            </a:r>
          </a:p>
          <a:p>
            <a:pPr lvl="3" eaLnBrk="1" hangingPunct="1"/>
            <a:r>
              <a:rPr lang="en-US" altLang="en-US" sz="1800" dirty="0" smtClean="0"/>
              <a:t>Have data to perform task</a:t>
            </a:r>
          </a:p>
          <a:p>
            <a:pPr lvl="3" eaLnBrk="1" hangingPunct="1"/>
            <a:r>
              <a:rPr lang="en-US" altLang="en-US" sz="1800" dirty="0" smtClean="0"/>
              <a:t>Pass a written test</a:t>
            </a:r>
          </a:p>
          <a:p>
            <a:pPr eaLnBrk="1" hangingPunct="1"/>
            <a:r>
              <a:rPr lang="en-US" altLang="en-US" sz="2800" dirty="0" smtClean="0"/>
              <a:t>IA Duration</a:t>
            </a:r>
          </a:p>
          <a:p>
            <a:pPr lvl="1" eaLnBrk="1" hangingPunct="1"/>
            <a:r>
              <a:rPr lang="en-US" altLang="en-US" sz="1800" dirty="0" smtClean="0"/>
              <a:t>Expires 31 March every 2 years</a:t>
            </a:r>
          </a:p>
          <a:p>
            <a:pPr eaLnBrk="1" hangingPunct="1"/>
            <a:r>
              <a:rPr lang="en-US" altLang="en-US" sz="2800" dirty="0" smtClean="0"/>
              <a:t>IA Renewal</a:t>
            </a:r>
          </a:p>
          <a:p>
            <a:pPr lvl="1" eaLnBrk="1" hangingPunct="1"/>
            <a:r>
              <a:rPr lang="en-US" altLang="en-US" sz="1800" dirty="0" smtClean="0"/>
              <a:t>Prove experience requirement concerning IA performance or retake the test.</a:t>
            </a:r>
          </a:p>
          <a:p>
            <a:pPr eaLnBrk="1" hangingPunct="1"/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81314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19" y="410289"/>
            <a:ext cx="6629400" cy="646331"/>
          </a:xfrm>
        </p:spPr>
        <p:txBody>
          <a:bodyPr/>
          <a:lstStyle/>
          <a:p>
            <a:r>
              <a:rPr lang="en-US" sz="3600" dirty="0" smtClean="0"/>
              <a:t>Repair Station Repairman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3536"/>
            <a:ext cx="8229600" cy="4862442"/>
          </a:xfrm>
        </p:spPr>
        <p:txBody>
          <a:bodyPr/>
          <a:lstStyle/>
          <a:p>
            <a:r>
              <a:rPr lang="en-US" dirty="0"/>
              <a:t>14 CFR Part 65 covers </a:t>
            </a:r>
            <a:r>
              <a:rPr lang="en-US" dirty="0" smtClean="0"/>
              <a:t>repairman certification. </a:t>
            </a:r>
            <a:endParaRPr lang="en-US" dirty="0"/>
          </a:p>
          <a:p>
            <a:r>
              <a:rPr lang="en-US" dirty="0" smtClean="0"/>
              <a:t>14 CFR Part 145 covers Repair Stations.</a:t>
            </a:r>
          </a:p>
          <a:p>
            <a:pPr lvl="1"/>
            <a:r>
              <a:rPr lang="en-US" dirty="0" smtClean="0"/>
              <a:t>States requirements </a:t>
            </a:r>
            <a:r>
              <a:rPr lang="en-US" dirty="0"/>
              <a:t>for repair station's certification and lists the different classes of domestic repair </a:t>
            </a:r>
            <a:r>
              <a:rPr lang="en-US" dirty="0" smtClean="0"/>
              <a:t>stations.</a:t>
            </a:r>
            <a:endParaRPr lang="en-US" dirty="0"/>
          </a:p>
          <a:p>
            <a:pPr lvl="1"/>
            <a:r>
              <a:rPr lang="en-US" dirty="0"/>
              <a:t>Must have a repair station </a:t>
            </a:r>
            <a:r>
              <a:rPr lang="en-US" dirty="0" smtClean="0"/>
              <a:t>certificate.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66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5380"/>
            <a:ext cx="6629400" cy="646331"/>
          </a:xfrm>
        </p:spPr>
        <p:txBody>
          <a:bodyPr/>
          <a:lstStyle/>
          <a:p>
            <a:r>
              <a:rPr lang="en-US" sz="3600" dirty="0" smtClean="0"/>
              <a:t>Avionics Technicians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720"/>
            <a:ext cx="8229600" cy="500244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May work in repair stations, back shops, or on the flight line.</a:t>
            </a:r>
          </a:p>
          <a:p>
            <a:r>
              <a:rPr lang="en-US" dirty="0" smtClean="0"/>
              <a:t>Many have an Airframe, A&amp;P license, Powerplant, or in the case of a repair station have a repairman’s certificate (14 CFR Part 65).</a:t>
            </a:r>
          </a:p>
          <a:p>
            <a:pPr lvl="1"/>
            <a:r>
              <a:rPr lang="en-US" dirty="0" smtClean="0"/>
              <a:t>U.S</a:t>
            </a:r>
            <a:r>
              <a:rPr lang="en-US" dirty="0"/>
              <a:t>. Federal Communications Commission </a:t>
            </a:r>
            <a:r>
              <a:rPr lang="en-US" dirty="0" smtClean="0"/>
              <a:t>(FCC) licenses may be required.</a:t>
            </a:r>
          </a:p>
          <a:p>
            <a:pPr lvl="2"/>
            <a:r>
              <a:rPr lang="en-US" dirty="0"/>
              <a:t>General Radiotelephone </a:t>
            </a:r>
            <a:r>
              <a:rPr lang="en-US" dirty="0" smtClean="0"/>
              <a:t>Operator’s License</a:t>
            </a:r>
          </a:p>
          <a:p>
            <a:pPr lvl="3"/>
            <a:r>
              <a:rPr lang="en-US" dirty="0" smtClean="0"/>
              <a:t>Radar endorsement is highly recommended as without it you cannot work on radar systems.</a:t>
            </a:r>
          </a:p>
          <a:p>
            <a:pPr lvl="1"/>
            <a:r>
              <a:rPr lang="en-US" i="1" dirty="0" smtClean="0"/>
              <a:t>14 CFR Part </a:t>
            </a:r>
            <a:r>
              <a:rPr lang="en-US" i="1" dirty="0"/>
              <a:t>147 Aviation Maintenance Technician Schools </a:t>
            </a:r>
            <a:r>
              <a:rPr lang="en-US" dirty="0"/>
              <a:t>offer </a:t>
            </a:r>
            <a:r>
              <a:rPr lang="en-US" dirty="0" smtClean="0"/>
              <a:t>specialty courses in avionics.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91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-649017"/>
            <a:ext cx="6629400" cy="1692771"/>
          </a:xfrm>
        </p:spPr>
        <p:txBody>
          <a:bodyPr/>
          <a:lstStyle/>
          <a:p>
            <a:pPr algn="l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US" altLang="en-US" sz="3600" b="0" dirty="0"/>
              <a:t>Aircraft </a:t>
            </a:r>
            <a:r>
              <a:rPr lang="en-US" altLang="en-US" sz="3600" b="0" dirty="0" smtClean="0"/>
              <a:t>Dispatchers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5924"/>
            <a:ext cx="8229600" cy="487024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3400" dirty="0" smtClean="0"/>
              <a:t>14 CFR Part 65</a:t>
            </a:r>
          </a:p>
          <a:p>
            <a:r>
              <a:rPr lang="en-US" altLang="en-US" sz="3400" dirty="0" smtClean="0"/>
              <a:t>FAA </a:t>
            </a:r>
            <a:r>
              <a:rPr lang="en-US" altLang="en-US" sz="3400" dirty="0"/>
              <a:t>licensed</a:t>
            </a:r>
          </a:p>
          <a:p>
            <a:r>
              <a:rPr lang="en-US" altLang="en-US" sz="3400" dirty="0"/>
              <a:t>Legally </a:t>
            </a:r>
            <a:r>
              <a:rPr lang="en-US" altLang="en-US" sz="3400" dirty="0" smtClean="0"/>
              <a:t>responsible </a:t>
            </a:r>
            <a:r>
              <a:rPr lang="en-US" altLang="en-US" sz="3400" dirty="0"/>
              <a:t>for the safety of the flight </a:t>
            </a:r>
          </a:p>
          <a:p>
            <a:r>
              <a:rPr lang="en-US" altLang="en-US" sz="3400" dirty="0"/>
              <a:t>Flight planning for </a:t>
            </a:r>
            <a:r>
              <a:rPr lang="en-US" altLang="en-US" sz="3400" dirty="0" smtClean="0"/>
              <a:t>corporate and airline operations</a:t>
            </a:r>
            <a:endParaRPr lang="en-US" altLang="en-US" sz="3400" dirty="0"/>
          </a:p>
          <a:p>
            <a:r>
              <a:rPr lang="en-US" altLang="en-US" sz="3400" dirty="0" smtClean="0"/>
              <a:t>Considers payloads </a:t>
            </a:r>
            <a:r>
              <a:rPr lang="en-US" altLang="en-US" sz="3400" dirty="0"/>
              <a:t>(such as passengers, mail, cargo)</a:t>
            </a:r>
          </a:p>
          <a:p>
            <a:r>
              <a:rPr lang="en-US" altLang="en-US" sz="3400" dirty="0" smtClean="0"/>
              <a:t>May be weather </a:t>
            </a:r>
            <a:r>
              <a:rPr lang="en-US" altLang="en-US" sz="3400" dirty="0"/>
              <a:t>specialists </a:t>
            </a:r>
          </a:p>
          <a:p>
            <a:r>
              <a:rPr lang="en-US" altLang="en-US" sz="3400" dirty="0"/>
              <a:t>Liaison between the pilot and ground service personnel</a:t>
            </a:r>
          </a:p>
          <a:p>
            <a:r>
              <a:rPr lang="en-US" altLang="en-US" sz="3400" dirty="0"/>
              <a:t>Familiar with all types of aircraft operated by the company</a:t>
            </a:r>
          </a:p>
          <a:p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41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90"/>
    </mc:Choice>
    <mc:Fallback xmlns="">
      <p:transition spd="slow" advTm="45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9"/>
          <p:cNvSpPr>
            <a:spLocks noGrp="1"/>
          </p:cNvSpPr>
          <p:nvPr>
            <p:ph type="title" idx="4294967295"/>
          </p:nvPr>
        </p:nvSpPr>
        <p:spPr bwMode="auto">
          <a:xfrm>
            <a:off x="457200" y="381685"/>
            <a:ext cx="6172200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/>
          <a:p>
            <a:pPr algn="l" eaLnBrk="1" hangingPunct="1"/>
            <a:r>
              <a:rPr lang="en-US" altLang="en-US" sz="3600" dirty="0" smtClean="0"/>
              <a:t>Operations Management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55688"/>
            <a:ext cx="8229600" cy="50704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Airport management</a:t>
            </a:r>
          </a:p>
          <a:p>
            <a:r>
              <a:rPr lang="en-US" altLang="en-US" dirty="0"/>
              <a:t>Aviation consulting</a:t>
            </a:r>
          </a:p>
          <a:p>
            <a:pPr eaLnBrk="1" hangingPunct="1"/>
            <a:r>
              <a:rPr lang="en-US" altLang="en-US" dirty="0" smtClean="0"/>
              <a:t>Aviation managers (airline, corporate, FBOs)</a:t>
            </a:r>
          </a:p>
          <a:p>
            <a:r>
              <a:rPr lang="en-US" altLang="en-US" dirty="0" smtClean="0"/>
              <a:t>Aviation </a:t>
            </a:r>
            <a:r>
              <a:rPr lang="en-US" altLang="en-US" dirty="0"/>
              <a:t>safety and accident prevention</a:t>
            </a:r>
          </a:p>
          <a:p>
            <a:r>
              <a:rPr lang="en-US" altLang="en-US" dirty="0"/>
              <a:t>Business and technical aviation consulting</a:t>
            </a:r>
          </a:p>
          <a:p>
            <a:pPr eaLnBrk="1" hangingPunct="1"/>
            <a:r>
              <a:rPr lang="en-US" altLang="en-US" dirty="0" smtClean="0"/>
              <a:t>Governmental organizations </a:t>
            </a:r>
          </a:p>
          <a:p>
            <a:pPr eaLnBrk="1" hangingPunct="1"/>
            <a:r>
              <a:rPr lang="en-US" altLang="en-US" dirty="0" smtClean="0"/>
              <a:t>Educational and training </a:t>
            </a:r>
          </a:p>
          <a:p>
            <a:pPr eaLnBrk="1" hangingPunct="1"/>
            <a:r>
              <a:rPr lang="en-US" altLang="en-US" dirty="0" smtClean="0"/>
              <a:t>Many other opportunities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35844" name="Slide Number Placeholder 10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68FE482-C6FA-4088-B2C7-0D97F8EF85F4}" type="slidenum">
              <a:rPr lang="en-US" altLang="en-US" sz="1800"/>
              <a:pPr algn="r"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732775816"/>
      </p:ext>
    </p:extLst>
  </p:cSld>
  <p:clrMapOvr>
    <a:masterClrMapping/>
  </p:clrMapOvr>
  <p:transition spd="slow" advTm="450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425574"/>
            <a:ext cx="6629400" cy="600164"/>
          </a:xfrm>
        </p:spPr>
        <p:txBody>
          <a:bodyPr/>
          <a:lstStyle/>
          <a:p>
            <a:pPr algn="l"/>
            <a:r>
              <a:rPr lang="en-US" dirty="0" smtClean="0"/>
              <a:t>Manufacturing and Repair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721"/>
            <a:ext cx="8229600" cy="4870240"/>
          </a:xfrm>
        </p:spPr>
        <p:txBody>
          <a:bodyPr>
            <a:normAutofit/>
          </a:bodyPr>
          <a:lstStyle/>
          <a:p>
            <a:r>
              <a:rPr lang="en-US" i="1" dirty="0"/>
              <a:t>14 CFR Part 21 Certification Procedures For Products </a:t>
            </a:r>
            <a:r>
              <a:rPr lang="en-US" i="1" dirty="0" smtClean="0"/>
              <a:t>and Parts.</a:t>
            </a:r>
            <a:endParaRPr lang="en-US" i="1" dirty="0"/>
          </a:p>
          <a:p>
            <a:pPr lvl="1"/>
            <a:r>
              <a:rPr lang="en-US" dirty="0" smtClean="0"/>
              <a:t>Aircraft and parts manufacturing</a:t>
            </a:r>
          </a:p>
          <a:p>
            <a:pPr lvl="1"/>
            <a:r>
              <a:rPr lang="en-US" dirty="0" smtClean="0"/>
              <a:t>Engines and parts manufacturing</a:t>
            </a:r>
          </a:p>
          <a:p>
            <a:pPr lvl="1"/>
            <a:r>
              <a:rPr lang="en-US" dirty="0"/>
              <a:t>Avionics and parts </a:t>
            </a:r>
            <a:r>
              <a:rPr lang="en-US" dirty="0" smtClean="0"/>
              <a:t>manufacturing</a:t>
            </a:r>
          </a:p>
          <a:p>
            <a:r>
              <a:rPr lang="en-US" dirty="0" smtClean="0"/>
              <a:t>Repair Stations (Previously discussed)</a:t>
            </a:r>
          </a:p>
          <a:p>
            <a:pPr lvl="1"/>
            <a:r>
              <a:rPr lang="en-US" dirty="0"/>
              <a:t>14 CFR Part </a:t>
            </a:r>
            <a:r>
              <a:rPr lang="en-US" dirty="0" smtClean="0"/>
              <a:t>145 Repair Stations</a:t>
            </a:r>
          </a:p>
          <a:p>
            <a:pPr lvl="1"/>
            <a:r>
              <a:rPr lang="en-US" dirty="0" smtClean="0"/>
              <a:t>To find repair stations, FAA Repair Station Search</a:t>
            </a:r>
          </a:p>
          <a:p>
            <a:pPr lvl="2"/>
            <a:r>
              <a:rPr lang="en-US" dirty="0"/>
              <a:t>http://av-info.faa.gov/repairstation.asp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58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90"/>
    </mc:Choice>
    <mc:Fallback xmlns="">
      <p:transition spd="slow" advTm="45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19" y="422877"/>
            <a:ext cx="6629400" cy="600164"/>
          </a:xfrm>
        </p:spPr>
        <p:txBody>
          <a:bodyPr/>
          <a:lstStyle/>
          <a:p>
            <a:r>
              <a:rPr lang="en-US" dirty="0" smtClean="0"/>
              <a:t>Top Management 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536"/>
            <a:ext cx="8229600" cy="4862442"/>
          </a:xfrm>
        </p:spPr>
        <p:txBody>
          <a:bodyPr/>
          <a:lstStyle/>
          <a:p>
            <a:r>
              <a:rPr lang="en-US" dirty="0" smtClean="0"/>
              <a:t>Chief Executive Officer (CEO)</a:t>
            </a:r>
          </a:p>
          <a:p>
            <a:r>
              <a:rPr lang="en-US" dirty="0" smtClean="0"/>
              <a:t>Chief Financial Officer (CFO)</a:t>
            </a:r>
          </a:p>
          <a:p>
            <a:r>
              <a:rPr lang="en-US" dirty="0" smtClean="0"/>
              <a:t>Chief Operations Officer (COO)</a:t>
            </a:r>
          </a:p>
          <a:p>
            <a:r>
              <a:rPr lang="en-US" dirty="0" smtClean="0"/>
              <a:t>Corporate Officers </a:t>
            </a:r>
          </a:p>
          <a:p>
            <a:pPr lvl="1"/>
            <a:r>
              <a:rPr lang="en-US" dirty="0" smtClean="0"/>
              <a:t>President</a:t>
            </a:r>
            <a:endParaRPr lang="en-US" dirty="0"/>
          </a:p>
          <a:p>
            <a:pPr lvl="1"/>
            <a:r>
              <a:rPr lang="en-US" dirty="0" smtClean="0"/>
              <a:t>Vice President</a:t>
            </a:r>
          </a:p>
          <a:p>
            <a:pPr lvl="1"/>
            <a:r>
              <a:rPr lang="en-US" dirty="0" smtClean="0"/>
              <a:t>Secretary</a:t>
            </a:r>
            <a:endParaRPr lang="en-US" dirty="0"/>
          </a:p>
          <a:p>
            <a:pPr lvl="1"/>
            <a:r>
              <a:rPr lang="en-US" dirty="0" smtClean="0"/>
              <a:t>Treasurer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1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19" y="422877"/>
            <a:ext cx="6629400" cy="600164"/>
          </a:xfrm>
        </p:spPr>
        <p:txBody>
          <a:bodyPr/>
          <a:lstStyle/>
          <a:p>
            <a:r>
              <a:rPr lang="en-US" dirty="0" smtClean="0"/>
              <a:t>Top Management 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3041"/>
            <a:ext cx="8229600" cy="4862442"/>
          </a:xfrm>
        </p:spPr>
        <p:txBody>
          <a:bodyPr>
            <a:normAutofit/>
          </a:bodyPr>
          <a:lstStyle/>
          <a:p>
            <a:r>
              <a:rPr lang="en-US" dirty="0" smtClean="0"/>
              <a:t>Management Personnel (14 CFR Part 119 and 121).</a:t>
            </a:r>
          </a:p>
          <a:p>
            <a:pPr lvl="1"/>
            <a:r>
              <a:rPr lang="en-US" dirty="0" smtClean="0"/>
              <a:t>Director of Operations</a:t>
            </a:r>
          </a:p>
          <a:p>
            <a:pPr lvl="1"/>
            <a:r>
              <a:rPr lang="en-US" dirty="0" smtClean="0"/>
              <a:t>Director of Maintenance</a:t>
            </a:r>
          </a:p>
          <a:p>
            <a:pPr lvl="1"/>
            <a:r>
              <a:rPr lang="en-US" dirty="0" smtClean="0"/>
              <a:t>Director of Safety</a:t>
            </a:r>
          </a:p>
          <a:p>
            <a:pPr lvl="1"/>
            <a:r>
              <a:rPr lang="en-US" dirty="0" smtClean="0"/>
              <a:t>Chief Pilot</a:t>
            </a:r>
          </a:p>
          <a:p>
            <a:pPr lvl="1"/>
            <a:r>
              <a:rPr lang="en-US" dirty="0" smtClean="0"/>
              <a:t>Chief Inspector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99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22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2877"/>
            <a:ext cx="6629400" cy="600164"/>
          </a:xfrm>
        </p:spPr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536"/>
            <a:ext cx="8229600" cy="486244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every aviation career field, there are management opportunities.</a:t>
            </a:r>
          </a:p>
          <a:p>
            <a:r>
              <a:rPr lang="en-US" dirty="0" smtClean="0"/>
              <a:t>Most managers use the five functions of management.</a:t>
            </a:r>
          </a:p>
          <a:p>
            <a:pPr lvl="1"/>
            <a:r>
              <a:rPr lang="en-US" dirty="0" smtClean="0"/>
              <a:t>Planning </a:t>
            </a:r>
          </a:p>
          <a:p>
            <a:pPr lvl="2"/>
            <a:r>
              <a:rPr lang="en-US" dirty="0" smtClean="0"/>
              <a:t>(Operational Planning, Aviation Management Planning, etc.)</a:t>
            </a:r>
          </a:p>
          <a:p>
            <a:pPr lvl="1"/>
            <a:r>
              <a:rPr lang="en-US" dirty="0" smtClean="0"/>
              <a:t>Organizing</a:t>
            </a:r>
          </a:p>
          <a:p>
            <a:pPr lvl="1"/>
            <a:r>
              <a:rPr lang="en-US" dirty="0" smtClean="0"/>
              <a:t>Staffing </a:t>
            </a:r>
          </a:p>
          <a:p>
            <a:pPr lvl="1"/>
            <a:r>
              <a:rPr lang="en-US" dirty="0" smtClean="0"/>
              <a:t>Leading or Execution</a:t>
            </a:r>
          </a:p>
          <a:p>
            <a:pPr lvl="1"/>
            <a:r>
              <a:rPr lang="en-US" dirty="0" smtClean="0"/>
              <a:t>Controlling</a:t>
            </a:r>
          </a:p>
          <a:p>
            <a:r>
              <a:rPr lang="en-US" dirty="0" smtClean="0"/>
              <a:t>Briefly, let’s discuss the five functions.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25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1241"/>
            <a:ext cx="4339828" cy="5334893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August 22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/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1923 — The </a:t>
            </a:r>
            <a:r>
              <a:rPr lang="en-US" sz="2800" dirty="0" err="1"/>
              <a:t>Barling</a:t>
            </a:r>
            <a:r>
              <a:rPr lang="en-US" sz="2800" dirty="0"/>
              <a:t> bomber made its initial flight.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2" y="4305300"/>
            <a:ext cx="3248547" cy="218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218" y="1905001"/>
            <a:ext cx="22860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48672"/>
            <a:ext cx="3171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3929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0289"/>
            <a:ext cx="6629400" cy="646331"/>
          </a:xfrm>
        </p:spPr>
        <p:txBody>
          <a:bodyPr/>
          <a:lstStyle/>
          <a:p>
            <a:pPr lvl="0"/>
            <a:r>
              <a:rPr lang="en-US" sz="3600" dirty="0" smtClean="0"/>
              <a:t>Operational Planning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1519"/>
            <a:ext cx="8229600" cy="4862442"/>
          </a:xfrm>
        </p:spPr>
        <p:txBody>
          <a:bodyPr/>
          <a:lstStyle/>
          <a:p>
            <a:pPr lvl="0"/>
            <a:r>
              <a:rPr lang="en-US" dirty="0"/>
              <a:t>Consists of short-range </a:t>
            </a:r>
            <a:r>
              <a:rPr lang="en-US" dirty="0" smtClean="0"/>
              <a:t>goals and objectives.</a:t>
            </a:r>
          </a:p>
          <a:p>
            <a:r>
              <a:rPr lang="en-US" dirty="0" smtClean="0"/>
              <a:t>Involves </a:t>
            </a:r>
            <a:r>
              <a:rPr lang="en-US" dirty="0"/>
              <a:t>setting specific measurable objectives for a specific time period </a:t>
            </a:r>
            <a:r>
              <a:rPr lang="en-US" dirty="0" smtClean="0"/>
              <a:t>.</a:t>
            </a:r>
          </a:p>
          <a:p>
            <a:r>
              <a:rPr lang="en-US" dirty="0" smtClean="0"/>
              <a:t>Usually </a:t>
            </a:r>
            <a:r>
              <a:rPr lang="en-US" dirty="0"/>
              <a:t>a budget period of 1 </a:t>
            </a:r>
            <a:r>
              <a:rPr lang="en-US" dirty="0" smtClean="0"/>
              <a:t>year. 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57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19" y="365437"/>
            <a:ext cx="6629400" cy="600164"/>
          </a:xfrm>
        </p:spPr>
        <p:txBody>
          <a:bodyPr/>
          <a:lstStyle/>
          <a:p>
            <a:r>
              <a:rPr lang="en-US" dirty="0"/>
              <a:t>Planning Tools and </a:t>
            </a:r>
            <a:r>
              <a:rPr lang="en-US" dirty="0" smtClean="0"/>
              <a:t>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6221"/>
            <a:ext cx="8229600" cy="517012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Planning and Forecasting</a:t>
            </a:r>
          </a:p>
          <a:p>
            <a:pPr lvl="1"/>
            <a:r>
              <a:rPr lang="en-US" dirty="0" smtClean="0"/>
              <a:t>Multiple types of plans depending upon company or agency</a:t>
            </a:r>
          </a:p>
          <a:p>
            <a:pPr lvl="1"/>
            <a:r>
              <a:rPr lang="en-US" dirty="0" smtClean="0"/>
              <a:t>Forecasting (demand, competition, market, etc.)</a:t>
            </a:r>
            <a:endParaRPr lang="en-US" dirty="0"/>
          </a:p>
          <a:p>
            <a:pPr lvl="0"/>
            <a:r>
              <a:rPr lang="en-US" dirty="0" smtClean="0"/>
              <a:t>Budgets   </a:t>
            </a:r>
          </a:p>
          <a:p>
            <a:pPr lvl="1"/>
            <a:r>
              <a:rPr lang="en-US" dirty="0" smtClean="0"/>
              <a:t>Cost allocation</a:t>
            </a:r>
            <a:endParaRPr lang="en-US" dirty="0"/>
          </a:p>
          <a:p>
            <a:pPr lvl="1"/>
            <a:r>
              <a:rPr lang="en-US" dirty="0" smtClean="0"/>
              <a:t>Managers must consider all costs in this competitive market</a:t>
            </a:r>
          </a:p>
          <a:p>
            <a:pPr lvl="1"/>
            <a:r>
              <a:rPr lang="en-US" dirty="0" smtClean="0"/>
              <a:t>Break-even </a:t>
            </a:r>
            <a:r>
              <a:rPr lang="en-US" dirty="0"/>
              <a:t>analysis (revenue = costs</a:t>
            </a:r>
            <a:r>
              <a:rPr lang="en-US" dirty="0" smtClean="0"/>
              <a:t>)</a:t>
            </a:r>
          </a:p>
          <a:p>
            <a:pPr lvl="0"/>
            <a:r>
              <a:rPr lang="en-US" dirty="0" smtClean="0"/>
              <a:t>Schedules</a:t>
            </a:r>
            <a:endParaRPr lang="en-US" dirty="0"/>
          </a:p>
          <a:p>
            <a:pPr lvl="1"/>
            <a:r>
              <a:rPr lang="en-US" dirty="0"/>
              <a:t>Gantt</a:t>
            </a:r>
          </a:p>
          <a:p>
            <a:pPr lvl="1"/>
            <a:r>
              <a:rPr lang="en-US" dirty="0"/>
              <a:t>Milestone</a:t>
            </a:r>
          </a:p>
          <a:p>
            <a:pPr lvl="1"/>
            <a:r>
              <a:rPr lang="en-US" dirty="0" smtClean="0"/>
              <a:t>Network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01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2877"/>
            <a:ext cx="6629400" cy="600164"/>
          </a:xfrm>
        </p:spPr>
        <p:txBody>
          <a:bodyPr/>
          <a:lstStyle/>
          <a:p>
            <a:r>
              <a:rPr lang="en-US" dirty="0" smtClean="0"/>
              <a:t>Aviation Management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3043"/>
            <a:ext cx="8229600" cy="486244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There are many types of plans to consider </a:t>
            </a:r>
          </a:p>
          <a:p>
            <a:pPr lvl="1"/>
            <a:r>
              <a:rPr lang="en-US" dirty="0" smtClean="0"/>
              <a:t>Business Plan</a:t>
            </a:r>
          </a:p>
          <a:p>
            <a:pPr lvl="1"/>
            <a:r>
              <a:rPr lang="en-US" dirty="0" smtClean="0"/>
              <a:t>Financial Plan</a:t>
            </a:r>
          </a:p>
          <a:p>
            <a:pPr lvl="1"/>
            <a:r>
              <a:rPr lang="en-US" dirty="0"/>
              <a:t>Flight </a:t>
            </a:r>
            <a:r>
              <a:rPr lang="en-US" dirty="0" smtClean="0"/>
              <a:t>and Fleet Plan</a:t>
            </a:r>
            <a:endParaRPr lang="en-US" dirty="0"/>
          </a:p>
          <a:p>
            <a:pPr lvl="1"/>
            <a:r>
              <a:rPr lang="en-US" dirty="0"/>
              <a:t>Human Resource Plan </a:t>
            </a:r>
          </a:p>
          <a:p>
            <a:pPr lvl="1"/>
            <a:r>
              <a:rPr lang="en-US" dirty="0"/>
              <a:t>Maintenance Plan</a:t>
            </a:r>
          </a:p>
          <a:p>
            <a:pPr lvl="1"/>
            <a:r>
              <a:rPr lang="en-US" dirty="0" smtClean="0"/>
              <a:t>Marketing Plan</a:t>
            </a:r>
          </a:p>
          <a:p>
            <a:pPr lvl="1"/>
            <a:r>
              <a:rPr lang="en-US" dirty="0" smtClean="0"/>
              <a:t>Quality Plan</a:t>
            </a:r>
          </a:p>
          <a:p>
            <a:pPr lvl="1"/>
            <a:r>
              <a:rPr lang="en-US" dirty="0" smtClean="0"/>
              <a:t>Risk Plan</a:t>
            </a:r>
          </a:p>
          <a:p>
            <a:pPr lvl="1"/>
            <a:r>
              <a:rPr lang="en-US" dirty="0"/>
              <a:t>Security Plan</a:t>
            </a:r>
          </a:p>
          <a:p>
            <a:pPr lvl="1"/>
            <a:r>
              <a:rPr lang="en-US" dirty="0" smtClean="0"/>
              <a:t>Safety Plan</a:t>
            </a:r>
          </a:p>
          <a:p>
            <a:pPr lvl="1"/>
            <a:r>
              <a:rPr lang="en-US" dirty="0" smtClean="0"/>
              <a:t>Strategic Plan</a:t>
            </a:r>
          </a:p>
          <a:p>
            <a:pPr lvl="1"/>
            <a:r>
              <a:rPr lang="en-US" dirty="0" smtClean="0"/>
              <a:t>Emergency </a:t>
            </a:r>
            <a:r>
              <a:rPr lang="en-US" dirty="0"/>
              <a:t>Response Plan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52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-2219" y="-889"/>
            <a:ext cx="6629400" cy="1077218"/>
          </a:xfrm>
        </p:spPr>
        <p:txBody>
          <a:bodyPr/>
          <a:lstStyle/>
          <a:p>
            <a:pPr algn="l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0" dirty="0" smtClean="0"/>
              <a:t>Organizing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7788"/>
            <a:ext cx="8229600" cy="4958376"/>
          </a:xfrm>
        </p:spPr>
        <p:txBody>
          <a:bodyPr>
            <a:noAutofit/>
          </a:bodyPr>
          <a:lstStyle/>
          <a:p>
            <a:pPr lvl="0"/>
            <a:r>
              <a:rPr lang="en-US" sz="2000" dirty="0" smtClean="0"/>
              <a:t>Organizational </a:t>
            </a:r>
            <a:r>
              <a:rPr lang="en-US" sz="2000" dirty="0"/>
              <a:t>structure depends upon company's requirements and </a:t>
            </a:r>
            <a:r>
              <a:rPr lang="en-US" sz="2000" dirty="0" smtClean="0"/>
              <a:t>capabilities.</a:t>
            </a:r>
            <a:endParaRPr lang="en-US" sz="2000" dirty="0"/>
          </a:p>
          <a:p>
            <a:pPr lvl="0"/>
            <a:r>
              <a:rPr lang="en-US" sz="2000" dirty="0"/>
              <a:t>Centralized vs. </a:t>
            </a:r>
            <a:r>
              <a:rPr lang="en-US" sz="2000" dirty="0" smtClean="0"/>
              <a:t>Decentralized</a:t>
            </a:r>
            <a:endParaRPr lang="en-US" sz="2000" dirty="0"/>
          </a:p>
          <a:p>
            <a:pPr lvl="1"/>
            <a:r>
              <a:rPr lang="en-US" sz="2000" dirty="0"/>
              <a:t>Centralized at corporate </a:t>
            </a:r>
            <a:r>
              <a:rPr lang="en-US" sz="2000" dirty="0" smtClean="0"/>
              <a:t>level</a:t>
            </a:r>
            <a:endParaRPr lang="en-US" sz="2000" dirty="0"/>
          </a:p>
          <a:p>
            <a:pPr lvl="1"/>
            <a:r>
              <a:rPr lang="en-US" sz="2000" dirty="0"/>
              <a:t>Decentralized at field </a:t>
            </a:r>
            <a:r>
              <a:rPr lang="en-US" sz="2000" dirty="0" smtClean="0"/>
              <a:t>locations</a:t>
            </a:r>
            <a:endParaRPr lang="en-US" sz="2000" dirty="0"/>
          </a:p>
          <a:p>
            <a:pPr lvl="0"/>
            <a:r>
              <a:rPr lang="en-US" sz="2000" dirty="0" smtClean="0"/>
              <a:t>Departments </a:t>
            </a:r>
          </a:p>
          <a:p>
            <a:pPr lvl="1"/>
            <a:r>
              <a:rPr lang="en-US" sz="2000" dirty="0" smtClean="0"/>
              <a:t>Flight Department or Operations</a:t>
            </a:r>
          </a:p>
          <a:p>
            <a:pPr lvl="1"/>
            <a:r>
              <a:rPr lang="en-US" sz="2000" dirty="0" smtClean="0"/>
              <a:t>Maintenance Department</a:t>
            </a:r>
          </a:p>
          <a:p>
            <a:pPr lvl="1"/>
            <a:r>
              <a:rPr lang="en-US" sz="2000" dirty="0" smtClean="0"/>
              <a:t>Quality Department</a:t>
            </a:r>
          </a:p>
          <a:p>
            <a:pPr lvl="0"/>
            <a:r>
              <a:rPr lang="en-US" sz="2000" dirty="0" smtClean="0"/>
              <a:t>Hiring </a:t>
            </a:r>
            <a:r>
              <a:rPr lang="en-US" sz="2000" dirty="0"/>
              <a:t>3rd Party </a:t>
            </a:r>
            <a:r>
              <a:rPr lang="en-US" sz="2000" dirty="0" smtClean="0"/>
              <a:t>companies or outsourcing.</a:t>
            </a:r>
          </a:p>
          <a:p>
            <a:pPr lvl="1"/>
            <a:r>
              <a:rPr lang="en-US" sz="2000" dirty="0" smtClean="0"/>
              <a:t>Maintenance</a:t>
            </a:r>
          </a:p>
          <a:p>
            <a:pPr lvl="1"/>
            <a:r>
              <a:rPr lang="en-US" sz="2000" dirty="0" smtClean="0"/>
              <a:t>Management</a:t>
            </a:r>
          </a:p>
          <a:p>
            <a:pPr lvl="1"/>
            <a:r>
              <a:rPr lang="en-US" sz="2000" dirty="0" smtClean="0"/>
              <a:t>Logistics or supply chain management</a:t>
            </a:r>
            <a:endParaRPr lang="en-US" sz="2000" dirty="0"/>
          </a:p>
          <a:p>
            <a:pPr lvl="0"/>
            <a:r>
              <a:rPr lang="en-US" sz="2000" dirty="0"/>
              <a:t>Strategic </a:t>
            </a:r>
            <a:r>
              <a:rPr lang="en-US" sz="2000" dirty="0" smtClean="0"/>
              <a:t>Alliances or Joint Ventures</a:t>
            </a:r>
            <a:endParaRPr lang="en-US" sz="2000" dirty="0"/>
          </a:p>
          <a:p>
            <a:endParaRPr lang="en-US" sz="2000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74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90"/>
    </mc:Choice>
    <mc:Fallback xmlns="">
      <p:transition spd="slow" advTm="45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-2219" y="-8582"/>
            <a:ext cx="6629400" cy="1092607"/>
          </a:xfrm>
        </p:spPr>
        <p:txBody>
          <a:bodyPr/>
          <a:lstStyle/>
          <a:p>
            <a:pPr algn="l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>Staffing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6059"/>
            <a:ext cx="8229600" cy="5310129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/>
              <a:t>Obtaining </a:t>
            </a:r>
            <a:r>
              <a:rPr lang="en-US" sz="2400" dirty="0"/>
              <a:t>and managing the human </a:t>
            </a:r>
            <a:r>
              <a:rPr lang="en-US" sz="2400" dirty="0" smtClean="0"/>
              <a:t>resources</a:t>
            </a:r>
          </a:p>
          <a:p>
            <a:r>
              <a:rPr lang="en-US" sz="2400" dirty="0"/>
              <a:t>Having a hiring process in place </a:t>
            </a:r>
          </a:p>
          <a:p>
            <a:pPr lvl="0"/>
            <a:r>
              <a:rPr lang="en-US" sz="2400" dirty="0" smtClean="0"/>
              <a:t>Hiring the right person</a:t>
            </a:r>
          </a:p>
          <a:p>
            <a:pPr lvl="1"/>
            <a:r>
              <a:rPr lang="en-US" sz="2000" dirty="0" smtClean="0"/>
              <a:t>Experience</a:t>
            </a:r>
          </a:p>
          <a:p>
            <a:pPr lvl="1"/>
            <a:r>
              <a:rPr lang="en-US" sz="2000" dirty="0" smtClean="0"/>
              <a:t>Certification</a:t>
            </a:r>
          </a:p>
          <a:p>
            <a:pPr lvl="1"/>
            <a:r>
              <a:rPr lang="en-US" sz="2000" dirty="0" smtClean="0"/>
              <a:t>Qualification </a:t>
            </a:r>
          </a:p>
          <a:p>
            <a:pPr lvl="1"/>
            <a:r>
              <a:rPr lang="en-US" sz="2000" dirty="0" smtClean="0"/>
              <a:t>Education</a:t>
            </a:r>
          </a:p>
          <a:p>
            <a:r>
              <a:rPr lang="en-US" sz="2400" dirty="0" smtClean="0"/>
              <a:t>Understanding Union Requirements</a:t>
            </a:r>
            <a:endParaRPr lang="en-US" sz="2000" dirty="0" smtClean="0"/>
          </a:p>
          <a:p>
            <a:pPr lvl="1"/>
            <a:r>
              <a:rPr lang="en-US" sz="2000" dirty="0" smtClean="0"/>
              <a:t>Know the labor management agreement or contract</a:t>
            </a:r>
          </a:p>
          <a:p>
            <a:pPr lvl="1"/>
            <a:r>
              <a:rPr lang="en-US" sz="2000" dirty="0"/>
              <a:t>What are you authorized to do?</a:t>
            </a:r>
          </a:p>
          <a:p>
            <a:pPr lvl="1"/>
            <a:r>
              <a:rPr lang="en-US" sz="2000" dirty="0"/>
              <a:t>Discipline</a:t>
            </a:r>
          </a:p>
          <a:p>
            <a:pPr lvl="1"/>
            <a:r>
              <a:rPr lang="en-US" sz="2000" dirty="0"/>
              <a:t>Working </a:t>
            </a:r>
            <a:r>
              <a:rPr lang="en-US" sz="2000" dirty="0" smtClean="0"/>
              <a:t>conditions</a:t>
            </a:r>
            <a:endParaRPr lang="en-US" sz="2000" dirty="0"/>
          </a:p>
          <a:p>
            <a:pPr lvl="1"/>
            <a:r>
              <a:rPr lang="en-US" sz="2000" dirty="0"/>
              <a:t>Grievances and their </a:t>
            </a:r>
            <a:r>
              <a:rPr lang="en-US" sz="2000" dirty="0" smtClean="0"/>
              <a:t>resolution</a:t>
            </a:r>
            <a:endParaRPr lang="en-US" sz="2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90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90"/>
    </mc:Choice>
    <mc:Fallback xmlns="">
      <p:transition spd="slow" advTm="45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-2219" y="-8582"/>
            <a:ext cx="6629400" cy="1092607"/>
          </a:xfrm>
        </p:spPr>
        <p:txBody>
          <a:bodyPr/>
          <a:lstStyle/>
          <a:p>
            <a:pPr algn="l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>Staffing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6771"/>
            <a:ext cx="8229600" cy="5310129"/>
          </a:xfrm>
        </p:spPr>
        <p:txBody>
          <a:bodyPr>
            <a:noAutofit/>
          </a:bodyPr>
          <a:lstStyle/>
          <a:p>
            <a:r>
              <a:rPr lang="en-US" sz="2400" dirty="0" smtClean="0"/>
              <a:t>Safety</a:t>
            </a:r>
          </a:p>
          <a:p>
            <a:r>
              <a:rPr lang="en-US" sz="2400" dirty="0" smtClean="0"/>
              <a:t>Security</a:t>
            </a:r>
          </a:p>
          <a:p>
            <a:r>
              <a:rPr lang="en-US" sz="2400" dirty="0" smtClean="0"/>
              <a:t>Labor laws (federal and state) </a:t>
            </a:r>
          </a:p>
          <a:p>
            <a:pPr lvl="1"/>
            <a:r>
              <a:rPr lang="en-US" sz="2000" dirty="0" smtClean="0"/>
              <a:t>Duty limitations</a:t>
            </a:r>
          </a:p>
          <a:p>
            <a:r>
              <a:rPr lang="en-US" sz="2400" dirty="0" smtClean="0"/>
              <a:t>Workman’s compensation</a:t>
            </a:r>
          </a:p>
          <a:p>
            <a:r>
              <a:rPr lang="en-US" sz="2400" dirty="0" smtClean="0"/>
              <a:t>Performance standards</a:t>
            </a:r>
          </a:p>
          <a:p>
            <a:r>
              <a:rPr lang="en-US" sz="2400" dirty="0" smtClean="0"/>
              <a:t>Training</a:t>
            </a:r>
          </a:p>
          <a:p>
            <a:pPr lvl="1"/>
            <a:r>
              <a:rPr lang="en-US" sz="2000" dirty="0" smtClean="0"/>
              <a:t>Orientation</a:t>
            </a:r>
          </a:p>
          <a:p>
            <a:pPr lvl="1"/>
            <a:r>
              <a:rPr lang="en-US" sz="2000" dirty="0" smtClean="0"/>
              <a:t>One time </a:t>
            </a:r>
          </a:p>
          <a:p>
            <a:pPr lvl="1"/>
            <a:r>
              <a:rPr lang="en-US" sz="2000" dirty="0" smtClean="0"/>
              <a:t>Recurring </a:t>
            </a:r>
            <a:endParaRPr lang="en-US" sz="2000" dirty="0"/>
          </a:p>
          <a:p>
            <a:pPr lvl="1"/>
            <a:r>
              <a:rPr lang="en-US" sz="2000" dirty="0" smtClean="0"/>
              <a:t>Simulators</a:t>
            </a:r>
          </a:p>
          <a:p>
            <a:pPr lvl="1"/>
            <a:r>
              <a:rPr lang="en-US" sz="2000" dirty="0" smtClean="0"/>
              <a:t>Upgrade training</a:t>
            </a:r>
          </a:p>
          <a:p>
            <a:pPr lvl="1"/>
            <a:r>
              <a:rPr lang="en-US" sz="2000" dirty="0" smtClean="0"/>
              <a:t>On-the-job training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62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90"/>
    </mc:Choice>
    <mc:Fallback xmlns="">
      <p:transition spd="slow" advTm="45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0843"/>
            <a:ext cx="6629400" cy="600164"/>
          </a:xfrm>
        </p:spPr>
        <p:txBody>
          <a:bodyPr/>
          <a:lstStyle/>
          <a:p>
            <a:r>
              <a:rPr lang="en-US" dirty="0" smtClean="0"/>
              <a:t>Staffing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4570"/>
            <a:ext cx="8229600" cy="4862442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Authorized </a:t>
            </a:r>
            <a:r>
              <a:rPr lang="en-US" sz="2800" dirty="0"/>
              <a:t>vs. Assigned </a:t>
            </a:r>
            <a:r>
              <a:rPr lang="en-US" sz="2800" dirty="0" smtClean="0"/>
              <a:t>Labor Document</a:t>
            </a:r>
            <a:endParaRPr lang="en-US" sz="2800" dirty="0"/>
          </a:p>
          <a:p>
            <a:pPr lvl="1"/>
            <a:r>
              <a:rPr lang="en-US" sz="2400" dirty="0"/>
              <a:t>Consider skill </a:t>
            </a:r>
            <a:r>
              <a:rPr lang="en-US" sz="2400" dirty="0" smtClean="0"/>
              <a:t>breakout (skilled vs. trainee)</a:t>
            </a:r>
            <a:endParaRPr lang="en-US" sz="2400" dirty="0"/>
          </a:p>
          <a:p>
            <a:pPr lvl="0"/>
            <a:r>
              <a:rPr lang="en-US" sz="2800" dirty="0" smtClean="0"/>
              <a:t>Considerations</a:t>
            </a:r>
            <a:endParaRPr lang="en-US" sz="2800" dirty="0"/>
          </a:p>
          <a:p>
            <a:pPr lvl="1"/>
            <a:r>
              <a:rPr lang="en-US" sz="2400" dirty="0"/>
              <a:t>Attrition </a:t>
            </a:r>
            <a:r>
              <a:rPr lang="en-US" sz="2400" dirty="0" smtClean="0"/>
              <a:t>rate</a:t>
            </a:r>
            <a:endParaRPr lang="en-US" sz="2400" dirty="0"/>
          </a:p>
          <a:p>
            <a:pPr lvl="1"/>
            <a:r>
              <a:rPr lang="en-US" sz="2400" dirty="0"/>
              <a:t>Learning </a:t>
            </a:r>
            <a:r>
              <a:rPr lang="en-US" sz="2400" dirty="0" smtClean="0"/>
              <a:t>curve</a:t>
            </a:r>
          </a:p>
          <a:p>
            <a:pPr lvl="1"/>
            <a:r>
              <a:rPr lang="en-US" sz="2400" dirty="0" smtClean="0"/>
              <a:t>Personnel cost</a:t>
            </a:r>
          </a:p>
          <a:p>
            <a:pPr lvl="2"/>
            <a:r>
              <a:rPr lang="en-US" sz="2000" dirty="0" smtClean="0"/>
              <a:t>Direct </a:t>
            </a:r>
            <a:r>
              <a:rPr lang="en-US" sz="2000" dirty="0"/>
              <a:t>cost </a:t>
            </a:r>
            <a:r>
              <a:rPr lang="en-US" sz="2000" dirty="0" smtClean="0"/>
              <a:t>is what an employee receives per hour</a:t>
            </a:r>
          </a:p>
          <a:p>
            <a:pPr lvl="2"/>
            <a:r>
              <a:rPr lang="en-US" sz="2000" dirty="0" smtClean="0"/>
              <a:t>Overhead is fringe benefits</a:t>
            </a:r>
            <a:endParaRPr lang="en-US" sz="2000" dirty="0"/>
          </a:p>
          <a:p>
            <a:pPr lvl="1"/>
            <a:r>
              <a:rPr lang="en-US" sz="2400" dirty="0"/>
              <a:t>Personnel productivity, etc</a:t>
            </a:r>
            <a:r>
              <a:rPr lang="en-US" sz="2400" dirty="0" smtClean="0"/>
              <a:t>.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19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-2219" y="433372"/>
            <a:ext cx="6629400" cy="600164"/>
          </a:xfrm>
        </p:spPr>
        <p:txBody>
          <a:bodyPr/>
          <a:lstStyle/>
          <a:p>
            <a:pPr algn="l"/>
            <a:r>
              <a:rPr lang="en-US" dirty="0" smtClean="0"/>
              <a:t>Leading or Executing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4570"/>
            <a:ext cx="8229600" cy="4862442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Guiding and directing </a:t>
            </a:r>
            <a:r>
              <a:rPr lang="en-US" sz="2800" dirty="0" smtClean="0"/>
              <a:t>the work to be accomplished in accordance with plans, regulations, laws, policies, and procedures.</a:t>
            </a:r>
          </a:p>
          <a:p>
            <a:pPr lvl="0"/>
            <a:r>
              <a:rPr lang="en-US" sz="2800" dirty="0" smtClean="0"/>
              <a:t>Requires excellent communication .</a:t>
            </a:r>
            <a:endParaRPr lang="en-US" sz="2800" dirty="0"/>
          </a:p>
          <a:p>
            <a:pPr lvl="1"/>
            <a:r>
              <a:rPr lang="en-US" sz="2400" dirty="0" smtClean="0"/>
              <a:t>70-90</a:t>
            </a:r>
            <a:r>
              <a:rPr lang="en-US" sz="2400" dirty="0"/>
              <a:t>% of manager’s </a:t>
            </a:r>
            <a:r>
              <a:rPr lang="en-US" sz="2400" dirty="0" smtClean="0"/>
              <a:t>time is spent communicating.</a:t>
            </a:r>
            <a:endParaRPr lang="en-US" sz="2400" dirty="0"/>
          </a:p>
          <a:p>
            <a:pPr lvl="0"/>
            <a:r>
              <a:rPr lang="en-US" sz="2800" dirty="0"/>
              <a:t>Requires a feedback </a:t>
            </a:r>
            <a:r>
              <a:rPr lang="en-US" sz="2800" dirty="0" smtClean="0"/>
              <a:t>loop.</a:t>
            </a:r>
            <a:endParaRPr lang="en-US" sz="2800" dirty="0"/>
          </a:p>
          <a:p>
            <a:pPr lvl="0"/>
            <a:r>
              <a:rPr lang="en-US" sz="2800" dirty="0"/>
              <a:t>Key is superb customer </a:t>
            </a:r>
            <a:r>
              <a:rPr lang="en-US" sz="2800" dirty="0" smtClean="0"/>
              <a:t>satisfaction</a:t>
            </a:r>
            <a:r>
              <a:rPr lang="en-US" sz="2800" dirty="0"/>
              <a:t>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57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90"/>
    </mc:Choice>
    <mc:Fallback xmlns="">
      <p:transition spd="slow" advTm="45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19" y="422877"/>
            <a:ext cx="6629400" cy="600164"/>
          </a:xfrm>
        </p:spPr>
        <p:txBody>
          <a:bodyPr/>
          <a:lstStyle/>
          <a:p>
            <a:r>
              <a:rPr lang="en-US" dirty="0" smtClean="0"/>
              <a:t>Controlling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3554"/>
            <a:ext cx="8229600" cy="520279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3300" dirty="0"/>
              <a:t>Without a plan – you have no </a:t>
            </a:r>
            <a:r>
              <a:rPr lang="en-US" sz="3300" dirty="0" smtClean="0"/>
              <a:t>control.</a:t>
            </a:r>
          </a:p>
          <a:p>
            <a:pPr lvl="0"/>
            <a:r>
              <a:rPr lang="en-US" sz="3300" dirty="0" smtClean="0"/>
              <a:t>3 </a:t>
            </a:r>
            <a:r>
              <a:rPr lang="en-US" sz="3300" dirty="0"/>
              <a:t>Basic Steps</a:t>
            </a:r>
          </a:p>
          <a:p>
            <a:pPr lvl="1"/>
            <a:r>
              <a:rPr lang="en-US" sz="3300" dirty="0"/>
              <a:t>Setting the </a:t>
            </a:r>
            <a:r>
              <a:rPr lang="en-US" sz="3300" dirty="0" smtClean="0"/>
              <a:t>standard.</a:t>
            </a:r>
            <a:endParaRPr lang="en-US" sz="3300" dirty="0"/>
          </a:p>
          <a:p>
            <a:pPr lvl="1"/>
            <a:r>
              <a:rPr lang="en-US" sz="3300" dirty="0"/>
              <a:t>Measure the actual performance </a:t>
            </a:r>
            <a:r>
              <a:rPr lang="en-US" sz="3300" dirty="0" smtClean="0"/>
              <a:t>.</a:t>
            </a:r>
            <a:endParaRPr lang="en-US" sz="3300" dirty="0"/>
          </a:p>
          <a:p>
            <a:pPr lvl="1"/>
            <a:r>
              <a:rPr lang="en-US" sz="3300" dirty="0"/>
              <a:t>Taking action if there is a </a:t>
            </a:r>
            <a:r>
              <a:rPr lang="en-US" sz="3300" dirty="0" smtClean="0"/>
              <a:t>deviation.</a:t>
            </a:r>
            <a:endParaRPr lang="en-US" sz="3300" dirty="0"/>
          </a:p>
          <a:p>
            <a:pPr lvl="0"/>
            <a:r>
              <a:rPr lang="en-US" sz="3300" dirty="0"/>
              <a:t>Feedback is </a:t>
            </a:r>
            <a:r>
              <a:rPr lang="en-US" sz="3300" dirty="0" smtClean="0"/>
              <a:t>important.</a:t>
            </a:r>
            <a:endParaRPr lang="en-US" sz="3300" dirty="0"/>
          </a:p>
          <a:p>
            <a:pPr lvl="0"/>
            <a:r>
              <a:rPr lang="en-US" sz="3300" dirty="0"/>
              <a:t>Requires </a:t>
            </a:r>
            <a:r>
              <a:rPr lang="en-US" sz="3300" dirty="0" smtClean="0"/>
              <a:t>measurements </a:t>
            </a:r>
            <a:r>
              <a:rPr lang="en-US" sz="3300" dirty="0"/>
              <a:t>or </a:t>
            </a:r>
            <a:r>
              <a:rPr lang="en-US" sz="3300" dirty="0" smtClean="0"/>
              <a:t>metrics.</a:t>
            </a:r>
            <a:endParaRPr lang="en-US" sz="3300" dirty="0"/>
          </a:p>
          <a:p>
            <a:pPr lvl="1"/>
            <a:r>
              <a:rPr lang="en-US" sz="3300" dirty="0" smtClean="0"/>
              <a:t>Schedule </a:t>
            </a:r>
            <a:r>
              <a:rPr lang="en-US" sz="3300" dirty="0"/>
              <a:t>variance</a:t>
            </a:r>
          </a:p>
          <a:p>
            <a:pPr lvl="1"/>
            <a:r>
              <a:rPr lang="en-US" sz="3300" dirty="0"/>
              <a:t>Budget variance</a:t>
            </a:r>
          </a:p>
          <a:p>
            <a:pPr lvl="1"/>
            <a:r>
              <a:rPr lang="en-US" sz="3300" dirty="0" smtClean="0"/>
              <a:t>Quality </a:t>
            </a:r>
            <a:endParaRPr lang="en-US" sz="3300" dirty="0"/>
          </a:p>
          <a:p>
            <a:pPr lvl="1"/>
            <a:r>
              <a:rPr lang="en-US" sz="3300" dirty="0" smtClean="0"/>
              <a:t>Financial </a:t>
            </a:r>
            <a:r>
              <a:rPr lang="en-US" sz="3300" dirty="0"/>
              <a:t>ratios &amp; </a:t>
            </a:r>
            <a:r>
              <a:rPr lang="en-US" sz="3300" dirty="0" smtClean="0"/>
              <a:t>productivity </a:t>
            </a:r>
            <a:r>
              <a:rPr lang="en-US" sz="3300" dirty="0"/>
              <a:t>ratios</a:t>
            </a:r>
          </a:p>
          <a:p>
            <a:pPr lvl="1"/>
            <a:r>
              <a:rPr lang="en-US" sz="3300" dirty="0"/>
              <a:t>Scorecard  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12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379808"/>
            <a:ext cx="6629400" cy="646331"/>
          </a:xfrm>
        </p:spPr>
        <p:txBody>
          <a:bodyPr/>
          <a:lstStyle/>
          <a:p>
            <a:pPr algn="l"/>
            <a:r>
              <a:rPr lang="en-US" sz="3600" b="0" dirty="0" smtClean="0"/>
              <a:t>Future Outlook of Employment</a:t>
            </a:r>
            <a:endParaRPr lang="en-US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537"/>
            <a:ext cx="8229600" cy="4862442"/>
          </a:xfrm>
        </p:spPr>
        <p:txBody>
          <a:bodyPr>
            <a:normAutofit/>
          </a:bodyPr>
          <a:lstStyle/>
          <a:p>
            <a:r>
              <a:rPr lang="en-US" dirty="0" smtClean="0"/>
              <a:t>The Secretary of Labor, Bureau of </a:t>
            </a:r>
            <a:r>
              <a:rPr lang="en-US" dirty="0"/>
              <a:t>Labor Statistics publishes Employment </a:t>
            </a:r>
            <a:r>
              <a:rPr lang="en-US" dirty="0" smtClean="0"/>
              <a:t>Projections for the </a:t>
            </a:r>
            <a:r>
              <a:rPr lang="en-US" dirty="0"/>
              <a:t>labor market for the </a:t>
            </a:r>
            <a:r>
              <a:rPr lang="en-US" dirty="0" smtClean="0"/>
              <a:t>future.</a:t>
            </a:r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://www.bls.gov/emp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/>
              <a:t>Occupational Outlook Handbook </a:t>
            </a:r>
            <a:r>
              <a:rPr lang="en-US" dirty="0" smtClean="0"/>
              <a:t>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7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90"/>
    </mc:Choice>
    <mc:Fallback xmlns="">
      <p:transition spd="slow" advTm="4509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1241"/>
            <a:ext cx="4339828" cy="5334893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August 22</a:t>
            </a:r>
          </a:p>
          <a:p>
            <a:pPr marL="50078" indent="0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dirty="0"/>
              <a:t>1938 — The Civil Aeronautics Act becomes effective in the United States, coordinating all non-military aviation under the Civil Aeronautics Authority.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7" y="1371601"/>
            <a:ext cx="2133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71267"/>
            <a:ext cx="3228975" cy="241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3357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1" y="1752603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70444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225"/>
            <a:ext cx="6629400" cy="600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Module 1 Review Questions</a:t>
            </a:r>
            <a:endParaRPr b="1" dirty="0"/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457200" y="1017091"/>
            <a:ext cx="8229600" cy="5523046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b="1" dirty="0"/>
              <a:t>Spend quality time responding to the following questions in your own words.</a:t>
            </a:r>
          </a:p>
          <a:p>
            <a:r>
              <a:rPr lang="en-US" altLang="en-US" dirty="0"/>
              <a:t>1.	What are the qualifications, certifications, and responsibilities of a commercial pilot</a:t>
            </a:r>
            <a:r>
              <a:rPr lang="en-US" altLang="en-US" dirty="0" smtClean="0"/>
              <a:t>?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2.	What are the qualifications, certifications, and responsibilities of an Airframe and </a:t>
            </a:r>
            <a:r>
              <a:rPr lang="en-US" altLang="en-US" dirty="0" err="1"/>
              <a:t>Powerplant</a:t>
            </a:r>
            <a:r>
              <a:rPr lang="en-US" altLang="en-US" dirty="0"/>
              <a:t> mechanic</a:t>
            </a:r>
            <a:r>
              <a:rPr lang="en-US" altLang="en-US" dirty="0" smtClean="0"/>
              <a:t>?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3.	What are the qualifications, certifications, and responsibilities of an Air Traffic Controller</a:t>
            </a:r>
            <a:r>
              <a:rPr lang="en-US" altLang="en-US" dirty="0" smtClean="0"/>
              <a:t>?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4.	Describe conditions or constraints that reduce aircraft utilization factors (time available for flying</a:t>
            </a:r>
            <a:r>
              <a:rPr lang="en-US" altLang="en-US" dirty="0" smtClean="0"/>
              <a:t>).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5.	Analyze the benefits of on-demand business aviation as compared to scheduled airline transportation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p:sp>
        <p:nvSpPr>
          <p:cNvPr id="7578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ADF82206-C07E-4162-9C15-C93FC083D722}" type="slidenum">
              <a:rPr lang="en-US" altLang="en-US" sz="1800" smtClean="0"/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41</a:t>
            </a:fld>
            <a:endParaRPr lang="en-US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84073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1" y="1752603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382292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3449" y="1722438"/>
            <a:ext cx="7105651" cy="17827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 smtClean="0">
                <a:latin typeface="+mj-lt"/>
              </a:rPr>
              <a:t>MGMT 203</a:t>
            </a:r>
            <a:r>
              <a:rPr lang="en-US" sz="2800" b="1" dirty="0">
                <a:latin typeface="+mj-lt"/>
              </a:rPr>
              <a:t/>
            </a:r>
            <a:br>
              <a:rPr lang="en-US" sz="2800" b="1" dirty="0">
                <a:latin typeface="+mj-lt"/>
              </a:rPr>
            </a:br>
            <a:r>
              <a:rPr lang="en-US" sz="2800" b="1" dirty="0">
                <a:latin typeface="+mj-lt"/>
              </a:rPr>
              <a:t>Aeronautical Science, Aviation Professionalism, Careers, and Certification</a:t>
            </a:r>
            <a:endParaRPr lang="en-US" sz="28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3425" y="3824248"/>
            <a:ext cx="51943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Module 1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0"/>
            <a:ext cx="9144000" cy="1733550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 descr="eagl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656" y="3824248"/>
            <a:ext cx="1585319" cy="175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065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61182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 smtClean="0"/>
              <a:t>Aviation Careers</a:t>
            </a:r>
          </a:p>
        </p:txBody>
      </p:sp>
      <p:sp>
        <p:nvSpPr>
          <p:cNvPr id="9216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146175"/>
            <a:ext cx="8229600" cy="5297488"/>
          </a:xfrm>
        </p:spPr>
        <p:txBody>
          <a:bodyPr/>
          <a:lstStyle/>
          <a:p>
            <a:r>
              <a:rPr lang="en-US" altLang="en-US" sz="2800" dirty="0" smtClean="0"/>
              <a:t>There are many occupations to pick from in the aviation career path.</a:t>
            </a:r>
          </a:p>
          <a:p>
            <a:r>
              <a:rPr lang="en-US" altLang="en-US" sz="2800" dirty="0" smtClean="0"/>
              <a:t>Advancement into management positions is very possible depending upon your qualifications, drive, and education.</a:t>
            </a:r>
          </a:p>
          <a:p>
            <a:pPr lvl="1"/>
            <a:r>
              <a:rPr lang="en-US" altLang="en-US" sz="2400" dirty="0" smtClean="0"/>
              <a:t>Your ERAU degree is a step in the right direction.</a:t>
            </a:r>
          </a:p>
          <a:p>
            <a:r>
              <a:rPr lang="en-US" altLang="en-US" sz="2800" dirty="0"/>
              <a:t>Planning your career path requires research into your specific field of interest; exploring qualifications, certifications, regulatory requirements</a:t>
            </a:r>
            <a:r>
              <a:rPr lang="en-US" altLang="en-US" sz="2800" dirty="0" smtClean="0"/>
              <a:t>, responsibilities</a:t>
            </a:r>
            <a:r>
              <a:rPr lang="en-US" altLang="en-US" sz="2800" dirty="0"/>
              <a:t>, financial requirements, and educational </a:t>
            </a:r>
            <a:r>
              <a:rPr lang="en-US" altLang="en-US" sz="2800" dirty="0" smtClean="0"/>
              <a:t>requirements.</a:t>
            </a:r>
            <a:endParaRPr lang="en-US" altLang="en-US" sz="2800" dirty="0"/>
          </a:p>
          <a:p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0975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61182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 smtClean="0"/>
              <a:t>Aviation Careers</a:t>
            </a:r>
          </a:p>
        </p:txBody>
      </p:sp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146175"/>
            <a:ext cx="8229600" cy="5297488"/>
          </a:xfrm>
        </p:spPr>
        <p:txBody>
          <a:bodyPr/>
          <a:lstStyle/>
          <a:p>
            <a:r>
              <a:rPr lang="en-US" altLang="en-US" sz="2800" dirty="0" smtClean="0"/>
              <a:t>To prepare you for your aviation career, you will have to research different websites.</a:t>
            </a:r>
          </a:p>
          <a:p>
            <a:r>
              <a:rPr lang="en-US" altLang="en-US" sz="2800" dirty="0" smtClean="0"/>
              <a:t>Managers spend time researching regulations, laws, and policies and procedures to determine what course of action must be taken.</a:t>
            </a:r>
          </a:p>
          <a:p>
            <a:pPr lvl="1"/>
            <a:r>
              <a:rPr lang="en-US" altLang="en-US" sz="2400" dirty="0" smtClean="0"/>
              <a:t>What am I legally required to do?</a:t>
            </a:r>
          </a:p>
          <a:p>
            <a:pPr lvl="1"/>
            <a:r>
              <a:rPr lang="en-US" altLang="en-US" sz="2400" dirty="0" smtClean="0"/>
              <a:t>What am I authorized to do by company or agency policies?</a:t>
            </a:r>
          </a:p>
          <a:p>
            <a:pPr lvl="1"/>
            <a:r>
              <a:rPr lang="en-US" altLang="en-US" sz="2400" dirty="0" smtClean="0"/>
              <a:t>What are my duties and responsibilities?</a:t>
            </a:r>
          </a:p>
          <a:p>
            <a:pPr lvl="1"/>
            <a:r>
              <a:rPr lang="en-US" altLang="en-US" sz="2400" dirty="0" smtClean="0"/>
              <a:t>Where can I obtain help?</a:t>
            </a:r>
          </a:p>
        </p:txBody>
      </p:sp>
    </p:spTree>
    <p:extLst>
      <p:ext uri="{BB962C8B-B14F-4D97-AF65-F5344CB8AC3E}">
        <p14:creationId xmlns:p14="http://schemas.microsoft.com/office/powerpoint/2010/main" val="421473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60166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4000" dirty="0" smtClean="0"/>
              <a:t>Code of Federal Regulations</a:t>
            </a:r>
          </a:p>
        </p:txBody>
      </p:sp>
      <p:sp>
        <p:nvSpPr>
          <p:cNvPr id="9318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189822"/>
            <a:ext cx="8229600" cy="4936341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Title 14 Code of Federal Regulations (CFR) 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  <a:hlinkClick r:id="rId2"/>
              </a:rPr>
              <a:t>://www.ecfr.gov/cgi-bin/text-idx?tpl=/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anose="02020603050405020304" pitchFamily="18" charset="0"/>
                <a:hlinkClick r:id="rId2"/>
              </a:rPr>
              <a:t>ecfrbrowse/Title14/14tab_02.tpl</a:t>
            </a:r>
            <a:endParaRPr lang="en-US" altLang="en-US" sz="24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r>
              <a:rPr lang="en-US" alt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Most managers in the field make to reference to the acronym FAR.</a:t>
            </a:r>
          </a:p>
          <a:p>
            <a:pPr lvl="1"/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Federal Aviation Regulations (FAR) </a:t>
            </a:r>
          </a:p>
          <a:p>
            <a:r>
              <a:rPr lang="en-US" alt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In this course, we will make reference to Title # CFR Part </a:t>
            </a:r>
            <a:r>
              <a:rPr lang="en-US" altLang="en-US" sz="2400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# 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as </a:t>
            </a:r>
            <a:r>
              <a:rPr lang="en-US" altLang="en-US" sz="2400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# CFR Part #</a:t>
            </a:r>
          </a:p>
          <a:p>
            <a:pPr lvl="1"/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Example:  14 CFR Part # </a:t>
            </a:r>
            <a:endParaRPr lang="en-US" altLang="en-US" sz="2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r>
              <a:rPr lang="en-US" alt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The FAA website provides useful documents (airworthiness directives, regulations, handbooks, advisory circulars, etc.) </a:t>
            </a:r>
          </a:p>
          <a:p>
            <a:pPr lvl="1"/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  <a:hlinkClick r:id="rId3"/>
              </a:rPr>
              <a:t>http://www.faa.gov</a:t>
            </a:r>
            <a:r>
              <a:rPr lang="en-US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  <a:hlinkClick r:id="rId3"/>
              </a:rPr>
              <a:t>/</a:t>
            </a:r>
            <a:endParaRPr lang="en-US" altLang="en-US" sz="20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lvl="1"/>
            <a:endParaRPr lang="en-US" altLang="en-US" sz="20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62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4965</TotalTime>
  <Words>1641</Words>
  <Application>Microsoft Office PowerPoint</Application>
  <PresentationFormat>On-screen Show (4:3)</PresentationFormat>
  <Paragraphs>344</Paragraphs>
  <Slides>41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ＭＳ Ｐゴシック</vt:lpstr>
      <vt:lpstr>Arial</vt:lpstr>
      <vt:lpstr>Calibri</vt:lpstr>
      <vt:lpstr>Helvetica</vt:lpstr>
      <vt:lpstr>Helvetica Light</vt:lpstr>
      <vt:lpstr>Times New Roman</vt:lpstr>
      <vt:lpstr>Wingdings 3</vt:lpstr>
      <vt:lpstr>Office Theme</vt:lpstr>
      <vt:lpstr>1_Office Theme</vt:lpstr>
      <vt:lpstr>2_Office Theme</vt:lpstr>
      <vt:lpstr>MGMT 203 Aeronautical Science, Aviation Professionalism, Careers, and Certification</vt:lpstr>
      <vt:lpstr>THIS DAY IN AVIATION</vt:lpstr>
      <vt:lpstr>THIS DAY IN AVIATION</vt:lpstr>
      <vt:lpstr>THIS DAY IN AVIATION</vt:lpstr>
      <vt:lpstr>Questions / Comments</vt:lpstr>
      <vt:lpstr>MGMT 203 Aeronautical Science, Aviation Professionalism, Careers, and Certification</vt:lpstr>
      <vt:lpstr>Aviation Careers</vt:lpstr>
      <vt:lpstr>Aviation Careers</vt:lpstr>
      <vt:lpstr>Code of Federal Regulations</vt:lpstr>
      <vt:lpstr>CFR Web site</vt:lpstr>
      <vt:lpstr>FAA.Gov website</vt:lpstr>
      <vt:lpstr> Types of Aviation Careers </vt:lpstr>
      <vt:lpstr>  Pilot Certifications</vt:lpstr>
      <vt:lpstr>Pilot Certificates and Ratings</vt:lpstr>
      <vt:lpstr>Flight Crewmembers Other  Than Pilots</vt:lpstr>
      <vt:lpstr>Flight Attendants </vt:lpstr>
      <vt:lpstr>Airmen Other Than Flight Crew Members</vt:lpstr>
      <vt:lpstr> Air Traffic Controllers</vt:lpstr>
      <vt:lpstr> A&amp;P Mechanics or Technicians</vt:lpstr>
      <vt:lpstr>A&amp;P Mechanics or Technicians</vt:lpstr>
      <vt:lpstr>Repair Station Repairman</vt:lpstr>
      <vt:lpstr>Avionics Technicians</vt:lpstr>
      <vt:lpstr>  Aircraft Dispatchers</vt:lpstr>
      <vt:lpstr>Operations Management</vt:lpstr>
      <vt:lpstr>Manufacturing and Repair</vt:lpstr>
      <vt:lpstr>Top Management Positions</vt:lpstr>
      <vt:lpstr>Top Management Positions</vt:lpstr>
      <vt:lpstr> Management</vt:lpstr>
      <vt:lpstr>Management</vt:lpstr>
      <vt:lpstr>Operational Planning</vt:lpstr>
      <vt:lpstr>Planning Tools and Techniques</vt:lpstr>
      <vt:lpstr>Aviation Management Planning</vt:lpstr>
      <vt:lpstr> Organizing</vt:lpstr>
      <vt:lpstr> Staffing</vt:lpstr>
      <vt:lpstr> Staffing</vt:lpstr>
      <vt:lpstr>Staffing</vt:lpstr>
      <vt:lpstr>Leading or Executing</vt:lpstr>
      <vt:lpstr>Controlling</vt:lpstr>
      <vt:lpstr>Future Outlook of Employment</vt:lpstr>
      <vt:lpstr>Questions / Comments</vt:lpstr>
      <vt:lpstr>Module 1 Review Questions</vt:lpstr>
    </vt:vector>
  </TitlesOfParts>
  <Company>Embry-Riddle Aeronautical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SYSE 560 Introduction to Systems Engineering Management</dc:title>
  <dc:creator>Bruce Conway User</dc:creator>
  <cp:lastModifiedBy>Petrucci, Anthony P</cp:lastModifiedBy>
  <cp:revision>189</cp:revision>
  <dcterms:created xsi:type="dcterms:W3CDTF">2011-08-23T19:56:56Z</dcterms:created>
  <dcterms:modified xsi:type="dcterms:W3CDTF">2016-08-22T00:06:32Z</dcterms:modified>
</cp:coreProperties>
</file>