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44" r:id="rId8"/>
    <p:sldMasterId id="2147484068" r:id="rId9"/>
    <p:sldMasterId id="2147484128" r:id="rId10"/>
    <p:sldMasterId id="2147484176" r:id="rId11"/>
    <p:sldMasterId id="2147484181" r:id="rId12"/>
    <p:sldMasterId id="2147484193" r:id="rId13"/>
  </p:sldMasterIdLst>
  <p:notesMasterIdLst>
    <p:notesMasterId r:id="rId53"/>
  </p:notesMasterIdLst>
  <p:handoutMasterIdLst>
    <p:handoutMasterId r:id="rId54"/>
  </p:handoutMasterIdLst>
  <p:sldIdLst>
    <p:sldId id="883" r:id="rId14"/>
    <p:sldId id="399" r:id="rId15"/>
    <p:sldId id="1259" r:id="rId16"/>
    <p:sldId id="1218" r:id="rId17"/>
    <p:sldId id="1260" r:id="rId18"/>
    <p:sldId id="1221" r:id="rId19"/>
    <p:sldId id="1261" r:id="rId20"/>
    <p:sldId id="1257" r:id="rId21"/>
    <p:sldId id="1262" r:id="rId22"/>
    <p:sldId id="1258" r:id="rId23"/>
    <p:sldId id="1269" r:id="rId24"/>
    <p:sldId id="1052" r:id="rId25"/>
    <p:sldId id="1273" r:id="rId26"/>
    <p:sldId id="1274" r:id="rId27"/>
    <p:sldId id="397" r:id="rId28"/>
    <p:sldId id="1270" r:id="rId29"/>
    <p:sldId id="1271" r:id="rId30"/>
    <p:sldId id="1267" r:id="rId31"/>
    <p:sldId id="294" r:id="rId32"/>
    <p:sldId id="865" r:id="rId33"/>
    <p:sldId id="1230" r:id="rId34"/>
    <p:sldId id="1231" r:id="rId35"/>
    <p:sldId id="1232" r:id="rId36"/>
    <p:sldId id="1233" r:id="rId37"/>
    <p:sldId id="1263" r:id="rId38"/>
    <p:sldId id="1236" r:id="rId39"/>
    <p:sldId id="1237" r:id="rId40"/>
    <p:sldId id="1238" r:id="rId41"/>
    <p:sldId id="1239" r:id="rId42"/>
    <p:sldId id="1240" r:id="rId43"/>
    <p:sldId id="1241" r:id="rId44"/>
    <p:sldId id="1242" r:id="rId45"/>
    <p:sldId id="1243" r:id="rId46"/>
    <p:sldId id="1244" r:id="rId47"/>
    <p:sldId id="1264" r:id="rId48"/>
    <p:sldId id="1248" r:id="rId49"/>
    <p:sldId id="879" r:id="rId50"/>
    <p:sldId id="1272" r:id="rId51"/>
    <p:sldId id="882" r:id="rId52"/>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75" autoAdjust="0"/>
    <p:restoredTop sz="94660"/>
  </p:normalViewPr>
  <p:slideViewPr>
    <p:cSldViewPr showGuides="1">
      <p:cViewPr varScale="1">
        <p:scale>
          <a:sx n="65" d="100"/>
          <a:sy n="65" d="100"/>
        </p:scale>
        <p:origin x="-948" y="-102"/>
      </p:cViewPr>
      <p:guideLst>
        <p:guide orient="horz" pos="2160"/>
        <p:guide pos="2880"/>
      </p:guideLst>
    </p:cSldViewPr>
  </p:slideViewPr>
  <p:notesTextViewPr>
    <p:cViewPr>
      <p:scale>
        <a:sx n="1" d="1"/>
        <a:sy n="1" d="1"/>
      </p:scale>
      <p:origin x="0" y="0"/>
    </p:cViewPr>
  </p:notesTextViewPr>
  <p:sorterViewPr>
    <p:cViewPr>
      <p:scale>
        <a:sx n="88" d="100"/>
        <a:sy n="88" d="100"/>
      </p:scale>
      <p:origin x="0" y="3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a:t>
            </a:r>
            <a:r>
              <a:rPr lang="en-US" baseline="0" dirty="0" smtClean="0"/>
              <a:t> and balance calculations are the same as the torque concept learned in the POE curriculum. Moment is another term for torque. Torque is calculated by multiplying force applied at a right angle to distance from a pivot point. The force in this example is weight and arm is the distance between the pivot point and the force applied at a 90° angle. Note that in aviation operations the term weight is used in place of force as a specific force being considered for the weight and balance calculation. The term arm is used in place of distance as a specific distance being considered.</a:t>
            </a:r>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0752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weight and balance chart from the manufacturer</a:t>
            </a:r>
            <a:r>
              <a:rPr lang="en-US" baseline="0" dirty="0" smtClean="0"/>
              <a:t> often found in a Pilot Operating Handbook (POH). The weight and moment must fall within these boundaries for the airplane to be controllable. If the center of gravity lies too far back, then the aircraft is inclined to pitch up, potentially entering a stall condition. If the center of gravity is too far forward, then the aircraft is inclined to pitch down.</a:t>
            </a:r>
          </a:p>
          <a:p>
            <a:endParaRPr lang="en-US" baseline="0" dirty="0" smtClean="0"/>
          </a:p>
          <a:p>
            <a:r>
              <a:rPr lang="en-US" baseline="0" dirty="0" smtClean="0"/>
              <a:t>A pilot and supporting ground crew, if applicable, need to perform several important tasks prior to flight. Weight and balance calculations and adjustments are performed by the pilot or supporting ground crew and verified by the pilot. If the ground crew performs this task, then the information is delivered to the pilot on a piece of paper prior to closing the main cabin door. You may have found yourself in the situation on a small commuter aircraft where the flight attendant asks for passengers to change seats. This is to adjust the weight and balance of the aircraft to a more ideal flight condition.</a:t>
            </a:r>
          </a:p>
          <a:p>
            <a:endParaRPr lang="en-US" baseline="0" dirty="0" smtClean="0"/>
          </a:p>
          <a:p>
            <a:r>
              <a:rPr lang="en-US" baseline="0" dirty="0" smtClean="0"/>
              <a:t>An advanced assignment could be to assign students a more advanced aircraft and then assign seats and position cargo for a safely loaded aircraft.</a:t>
            </a:r>
          </a:p>
          <a:p>
            <a:endParaRPr lang="en-US" baseline="0" dirty="0" smtClean="0"/>
          </a:p>
          <a:p>
            <a:r>
              <a:rPr lang="en-US" baseline="0" dirty="0" smtClean="0"/>
              <a:t>Note that </a:t>
            </a:r>
            <a:r>
              <a:rPr lang="en-US" sz="1100" dirty="0">
                <a:latin typeface="Arial" charset="0"/>
              </a:rPr>
              <a:t>the change of slope in the upper limit of the graph is because the stability of the aircraft with respect to the weight distribution is more complex than a linear relationship such as applying a load to a wrench. This graph is the result of extensive modeling and testing by aerospace engineers.</a:t>
            </a: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3706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15124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64034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6027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6270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32472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45725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7429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6959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885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44957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F6C88-DF7A-42C4-960E-E540B9C6F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0005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492214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95163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9/17/2015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57186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5542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6195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extLst>
      <p:ext uri="{BB962C8B-B14F-4D97-AF65-F5344CB8AC3E}">
        <p14:creationId xmlns:p14="http://schemas.microsoft.com/office/powerpoint/2010/main" val="42505134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51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845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9755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880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18514814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2776343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6543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4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042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2649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0255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00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352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1627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1534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416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694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737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77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7533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622362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87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140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2864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58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040899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763941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05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013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theme" Target="../theme/theme11.xml"/><Relationship Id="rId4"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9720936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940E21-42B8-4226-8C60-9DE6FF1CCD57}" type="slidenum">
              <a:rPr lang="en-US">
                <a:solidFill>
                  <a:srgbClr val="000000"/>
                </a:solidFill>
                <a:ea typeface="ＭＳ Ｐゴシック"/>
              </a:rPr>
              <a:pPr defTabSz="914400"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105189819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2"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201217749"/>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410688"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4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7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52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35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19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608"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016"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423"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830"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9/17/2015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2278251820"/>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7" y="194668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72722307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10583"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70"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41"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315"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084"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856"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JmCqMzoLMtOFiM&amp;tbnid=nfa6cxxEGDsi-M:&amp;ved=0CAUQjRw&amp;url=http://iwpleasureflights.co.uk/flight-training/jaa-ppl-a/&amp;ei=1dmfUtrGM8H8kQe804C4BA&amp;bvm=bv.57155469,d.eW0&amp;psig=AFQjCNECCgyTydmGjDZDIJwoy_AR5TA3wA&amp;ust=1386294088065662"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05.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05.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docid=JmCqMzoLMtOFiM&amp;tbnid=nfa6cxxEGDsi-M:&amp;ved=0CAUQjRw&amp;url=http://iwpleasureflights.co.uk/flight-training/jaa-ppl-a/&amp;ei=1dmfUtrGM8H8kQe804C4BA&amp;bvm=bv.57155469,d.eW0&amp;psig=AFQjCNECCgyTydmGjDZDIJwoy_AR5TA3wA&amp;ust=1386294088065662"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is the maximum speed at which an aircraft may be stalled safely called? </a:t>
            </a: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Define limit load.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High speed dives or acrobatics involving speed above the known maneuvering speed should never be practiced </a:t>
            </a:r>
            <a:r>
              <a:rPr lang="en-US" altLang="en-US" sz="2500" b="1" dirty="0" smtClean="0">
                <a:solidFill>
                  <a:srgbClr val="0070C0"/>
                </a:solidFill>
              </a:rPr>
              <a:t>under what conditions?</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Any airspeed greater than </a:t>
            </a:r>
            <a:r>
              <a:rPr lang="en-US" altLang="en-US" sz="2500" b="1" dirty="0" smtClean="0">
                <a:solidFill>
                  <a:schemeClr val="tx1"/>
                </a:solidFill>
              </a:rPr>
              <a:t>___________ </a:t>
            </a:r>
            <a:r>
              <a:rPr lang="en-US" altLang="en-US" sz="2500" b="1" dirty="0">
                <a:solidFill>
                  <a:schemeClr val="tx1"/>
                </a:solidFill>
              </a:rPr>
              <a:t>provides a positive lift capability sufficient to damage the </a:t>
            </a:r>
            <a:r>
              <a:rPr lang="en-US" altLang="en-US" sz="2500" b="1" dirty="0" smtClean="0">
                <a:solidFill>
                  <a:schemeClr val="tx1"/>
                </a:solidFill>
              </a:rPr>
              <a:t>aircraft? </a:t>
            </a:r>
            <a:endParaRPr lang="en-US" altLang="en-US" sz="2500" b="1" dirty="0">
              <a:solidFill>
                <a:schemeClr val="tx1"/>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9/24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099594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Flight Maneuvers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401593"/>
            <a:ext cx="46482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Any </a:t>
            </a:r>
            <a:r>
              <a:rPr lang="en-US" sz="2800" b="1" dirty="0">
                <a:solidFill>
                  <a:srgbClr val="FF0000"/>
                </a:solidFill>
              </a:rPr>
              <a:t>airspeed greater than this provides a positive lift capability sufficient to damage the aircraft. </a:t>
            </a:r>
            <a:endParaRPr lang="en-US" sz="2800" b="1" dirty="0" smtClean="0">
              <a:solidFill>
                <a:srgbClr val="FF0000"/>
              </a:solidFill>
            </a:endParaRPr>
          </a:p>
        </p:txBody>
      </p:sp>
      <p:pic>
        <p:nvPicPr>
          <p:cNvPr id="3074" name="Picture 2" descr="http://iwpleasureflights.co.uk/wp-content/flgallery/images/rvcmhcp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2286000"/>
            <a:ext cx="3874717" cy="257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22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74" y="838201"/>
            <a:ext cx="883766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3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1241"/>
            <a:ext cx="4339828" cy="5182493"/>
          </a:xfrm>
        </p:spPr>
        <p:txBody>
          <a:bodyPr lIns="86367" tIns="49533" rIns="86367" bIns="49533" anchor="t">
            <a:normAutofit lnSpcReduction="1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24</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1852 — French engineer, Henri </a:t>
            </a:r>
            <a:r>
              <a:rPr lang="en-US" sz="2800" dirty="0" err="1"/>
              <a:t>Giffard</a:t>
            </a:r>
            <a:r>
              <a:rPr lang="en-US" sz="2800" dirty="0"/>
              <a:t>, flies the first powered, manned airship.</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 Powered by a steam engine and propeller, the airship flies at about 5-mph and covers 17 miles from Paris to </a:t>
            </a:r>
            <a:r>
              <a:rPr lang="en-US" sz="2800" dirty="0" err="1"/>
              <a:t>Trappes</a:t>
            </a:r>
            <a:r>
              <a:rPr lang="en-US" sz="2800" dirty="0"/>
              <a:t>, France.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The craft marks the beginning of the practical airship.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8719"/>
            <a:ext cx="3886200" cy="266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702" y="1047750"/>
            <a:ext cx="19240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970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24</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1929 — Lt. James H. Doolittle makes the first blind, all-instrument flight.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734" y="3144108"/>
            <a:ext cx="4638675" cy="363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722978"/>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463" y="1371600"/>
            <a:ext cx="272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6864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2199069"/>
              </p:ext>
            </p:extLst>
          </p:nvPr>
        </p:nvGraphicFramePr>
        <p:xfrm>
          <a:off x="498634" y="722531"/>
          <a:ext cx="8146732" cy="5307773"/>
        </p:xfrm>
        <a:graphic>
          <a:graphicData uri="http://schemas.openxmlformats.org/drawingml/2006/table">
            <a:tbl>
              <a:tblPr firstRow="1" firstCol="1" bandRow="1"/>
              <a:tblGrid>
                <a:gridCol w="1004702"/>
                <a:gridCol w="1100379"/>
                <a:gridCol w="1286360"/>
                <a:gridCol w="1261891"/>
                <a:gridCol w="1403817"/>
                <a:gridCol w="1162373"/>
                <a:gridCol w="927210"/>
              </a:tblGrid>
              <a:tr h="270393">
                <a:tc>
                  <a:txBody>
                    <a:bodyPr/>
                    <a:lstStyle/>
                    <a:p>
                      <a:pPr marL="0" marR="0" algn="ctr">
                        <a:spcBef>
                          <a:spcPts val="200"/>
                        </a:spcBef>
                        <a:spcAft>
                          <a:spcPts val="200"/>
                        </a:spcAft>
                      </a:pPr>
                      <a:r>
                        <a:rPr lang="en-US" sz="900" cap="all" spc="50" dirty="0">
                          <a:solidFill>
                            <a:srgbClr val="404040"/>
                          </a:solidFill>
                          <a:effectLst/>
                          <a:latin typeface="Cambria"/>
                          <a:ea typeface="Cambria"/>
                          <a:cs typeface="Times New Roman"/>
                        </a:rPr>
                        <a:t>Sunday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Monday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Tuesday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Wednesday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Thursday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Friday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900" cap="all" spc="50">
                          <a:solidFill>
                            <a:srgbClr val="404040"/>
                          </a:solidFill>
                          <a:effectLst/>
                          <a:latin typeface="Cambria"/>
                          <a:ea typeface="Cambria"/>
                          <a:cs typeface="Times New Roman"/>
                        </a:rPr>
                        <a:t>Saturday</a:t>
                      </a:r>
                    </a:p>
                  </a:txBody>
                  <a:tcPr marL="67889" marR="67889" marT="0" marB="0" anchor="b">
                    <a:lnL>
                      <a:noFill/>
                    </a:lnL>
                    <a:lnR>
                      <a:noFill/>
                    </a:lnR>
                    <a:lnT>
                      <a:noFill/>
                    </a:lnT>
                    <a:lnB w="12700" cap="flat" cmpd="sng" algn="ctr">
                      <a:solidFill>
                        <a:srgbClr val="BFBFBF"/>
                      </a:solidFill>
                      <a:prstDash val="solid"/>
                      <a:round/>
                      <a:headEnd type="none" w="med" len="med"/>
                      <a:tailEnd type="none" w="med" len="med"/>
                    </a:lnB>
                  </a:tcPr>
                </a:tc>
              </a:tr>
              <a:tr h="33236">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99276">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6</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500" b="1" i="0" u="none" strike="noStrike" kern="1200" cap="none" spc="0" normalizeH="0" baseline="0" noProof="0" dirty="0" smtClean="0">
                          <a:ln>
                            <a:noFill/>
                          </a:ln>
                          <a:solidFill>
                            <a:srgbClr val="FF0000"/>
                          </a:solidFill>
                          <a:effectLst/>
                          <a:uLnTx/>
                          <a:uFillTx/>
                          <a:latin typeface="Cambria"/>
                          <a:ea typeface="Cambria"/>
                          <a:cs typeface="Times New Roman"/>
                        </a:rPr>
                        <a:t>HOLIDAY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smtClean="0">
                          <a:ln>
                            <a:noFill/>
                          </a:ln>
                          <a:solidFill>
                            <a:srgbClr val="0D0D0D"/>
                          </a:solidFill>
                          <a:effectLst/>
                          <a:uLnTx/>
                          <a:uFillTx/>
                          <a:latin typeface="Candara"/>
                          <a:ea typeface="Candara"/>
                          <a:cs typeface="Times New Roman"/>
                        </a:rPr>
                        <a:t>Chapter 4</a:t>
                      </a:r>
                      <a:endPar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QUIZ</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 Friday</a:t>
                      </a:r>
                      <a:endParaRPr lang="en-US" sz="1500" b="1" dirty="0" smtClean="0">
                        <a:solidFill>
                          <a:srgbClr val="FF0000"/>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12</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5156">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13</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endParaRPr lang="en-US" sz="1500" dirty="0" smtClean="0">
                        <a:solidFill>
                          <a:srgbClr val="0D0D0D"/>
                        </a:solidFill>
                        <a:effectLst/>
                        <a:latin typeface="Cambria"/>
                        <a:ea typeface="Cambria"/>
                        <a:cs typeface="Times New Roman"/>
                      </a:endParaRPr>
                    </a:p>
                    <a:p>
                      <a:pPr marL="0" marR="0">
                        <a:spcBef>
                          <a:spcPts val="200"/>
                        </a:spcBef>
                        <a:spcAft>
                          <a:spcPts val="200"/>
                        </a:spcAft>
                      </a:pPr>
                      <a:endParaRPr lang="en-US" sz="1500" dirty="0" smtClean="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QUIZ</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Friday</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19</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14960">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800" dirty="0">
                          <a:solidFill>
                            <a:srgbClr val="0D0D0D"/>
                          </a:solidFill>
                          <a:effectLst/>
                          <a:latin typeface="Cambria"/>
                          <a:ea typeface="Cambria"/>
                          <a:cs typeface="Times New Roman"/>
                        </a:rPr>
                        <a:t> </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05591">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20</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endParaRPr kumimoji="0" lang="en-US" sz="1500" b="0"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endParaRPr kumimoji="0" lang="en-US" sz="1500" b="0"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23</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500" b="1" dirty="0" smtClean="0">
                          <a:solidFill>
                            <a:srgbClr val="FF0000"/>
                          </a:solidFill>
                          <a:effectLst/>
                          <a:latin typeface="Cambria"/>
                          <a:ea typeface="Cambria"/>
                          <a:cs typeface="Times New Roman"/>
                        </a:rPr>
                        <a:t>Progress Reports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0D0D0D"/>
                          </a:solidFill>
                          <a:effectLst/>
                          <a:uLnTx/>
                          <a:uFillTx/>
                          <a:latin typeface="Candara"/>
                          <a:ea typeface="Candara"/>
                          <a:cs typeface="Times New Roman"/>
                        </a:rPr>
                        <a:t>Principles of Flight</a:t>
                      </a:r>
                      <a:endParaRPr kumimoji="0" lang="en-US" sz="1500" b="0"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500" b="1" i="0" u="none" strike="noStrike" kern="1200" cap="none" spc="0" normalizeH="0" baseline="0" noProof="0" dirty="0" smtClean="0">
                          <a:ln>
                            <a:noFill/>
                          </a:ln>
                          <a:solidFill>
                            <a:srgbClr val="FF0000"/>
                          </a:solidFill>
                          <a:effectLst/>
                          <a:uLnTx/>
                          <a:uFillTx/>
                          <a:latin typeface="Cambria"/>
                          <a:ea typeface="Cambria"/>
                          <a:cs typeface="Times New Roman"/>
                        </a:rPr>
                        <a:t>Quiz</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500" b="1" i="0" u="none" strike="noStrike" kern="1200" cap="none" spc="0" normalizeH="0" baseline="0" noProof="0" dirty="0" smtClean="0">
                          <a:ln>
                            <a:noFill/>
                          </a:ln>
                          <a:solidFill>
                            <a:srgbClr val="FF0000"/>
                          </a:solidFill>
                          <a:effectLst/>
                          <a:uLnTx/>
                          <a:uFillTx/>
                          <a:latin typeface="Cambria"/>
                          <a:ea typeface="Cambria"/>
                          <a:cs typeface="Times New Roman"/>
                        </a:rPr>
                        <a:t>Progress </a:t>
                      </a:r>
                      <a:r>
                        <a:rPr kumimoji="0" lang="en-US" sz="1500" b="1" i="0" u="none" strike="noStrike" kern="1200" cap="none" spc="0" normalizeH="0" baseline="0" noProof="0" dirty="0" smtClean="0">
                          <a:ln>
                            <a:noFill/>
                          </a:ln>
                          <a:solidFill>
                            <a:srgbClr val="FF0000"/>
                          </a:solidFill>
                          <a:effectLst/>
                          <a:uLnTx/>
                          <a:uFillTx/>
                          <a:latin typeface="Cambria"/>
                          <a:ea typeface="Cambria"/>
                          <a:cs typeface="Times New Roman"/>
                        </a:rPr>
                        <a:t>Reports Sent Home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26</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675984">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8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2481588" y="-3720"/>
            <a:ext cx="41808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dirty="0" smtClean="0">
                <a:solidFill>
                  <a:srgbClr val="0D0D0D"/>
                </a:solidFill>
                <a:latin typeface="Cambria" pitchFamily="18" charset="0"/>
                <a:ea typeface="Cambria" pitchFamily="18" charset="0"/>
                <a:cs typeface="Times New Roman" pitchFamily="18" charset="0"/>
              </a:rPr>
              <a:t>September 2015</a:t>
            </a:r>
            <a:endParaRPr lang="en-US" dirty="0" smtClean="0">
              <a:solidFill>
                <a:prstClr val="black"/>
              </a:solidFill>
              <a:ea typeface="ＭＳ Ｐゴシック"/>
              <a:cs typeface="Arial" pitchFamily="34" charset="0"/>
            </a:endParaRPr>
          </a:p>
        </p:txBody>
      </p:sp>
      <p:sp>
        <p:nvSpPr>
          <p:cNvPr id="8" name="Oval 7"/>
          <p:cNvSpPr/>
          <p:nvPr/>
        </p:nvSpPr>
        <p:spPr>
          <a:xfrm>
            <a:off x="5105400" y="3957026"/>
            <a:ext cx="1394845" cy="16994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5-Point Star 8"/>
          <p:cNvSpPr/>
          <p:nvPr/>
        </p:nvSpPr>
        <p:spPr>
          <a:xfrm>
            <a:off x="6096000" y="3733800"/>
            <a:ext cx="2057400" cy="2209800"/>
          </a:xfrm>
          <a:prstGeom prst="star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70831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t>15</a:t>
            </a:r>
            <a:r>
              <a:rPr lang="en-US" sz="4000" b="1" dirty="0" smtClean="0"/>
              <a:t> </a:t>
            </a:r>
            <a:r>
              <a:rPr lang="en-US" sz="4000" b="1" dirty="0" smtClean="0"/>
              <a:t>Class Meetings – Oct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1255250" lvl="2" indent="-342328">
              <a:buFont typeface="Arial" pitchFamily="34" charset="0"/>
              <a:buChar char="•"/>
            </a:pPr>
            <a:r>
              <a:rPr lang="en-US" sz="2400" b="1" dirty="0" smtClean="0">
                <a:solidFill>
                  <a:srgbClr val="FF0000"/>
                </a:solidFill>
              </a:rPr>
              <a:t>Each day is worth 20pts - (4 day week 25pts)</a:t>
            </a:r>
          </a:p>
          <a:p>
            <a:pPr marL="798724" lvl="1" indent="-342328">
              <a:buFont typeface="Arial" pitchFamily="34" charset="0"/>
              <a:buChar char="•"/>
            </a:pPr>
            <a:r>
              <a:rPr lang="en-US" sz="2400" b="1" dirty="0" smtClean="0">
                <a:solidFill>
                  <a:srgbClr val="FF0000"/>
                </a:solidFill>
              </a:rPr>
              <a:t>Complete Flight Sim. Tutorials (1 – 5 x3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2908804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549486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4 – Aerodynamics of Flight</a:t>
            </a: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97" y="1143005"/>
            <a:ext cx="3920825" cy="523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forces acting on an aircraft in flight.</a:t>
            </a:r>
          </a:p>
          <a:p>
            <a:pPr marL="371134" indent="-294234" defTabSz="912788"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how the forces of flight work and how to control them with the use of power and flight controls essential to flight.</a:t>
            </a:r>
          </a:p>
          <a:p>
            <a:pPr marL="371039" indent="-294159" defTabSz="91255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a:t>
            </a:r>
            <a:r>
              <a:rPr lang="en-US" sz="2000" b="1" dirty="0">
                <a:latin typeface="Helvetica" pitchFamily="34" charset="0"/>
                <a:cs typeface="Helvetica" pitchFamily="34" charset="0"/>
                <a:sym typeface="Helvetica" pitchFamily="34" charset="0"/>
              </a:rPr>
              <a:t>in writing how design, weight, load factors, and gravity affect an aircraft during flight maneuvers.</a:t>
            </a: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841790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Flight Maneuvers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24000"/>
            <a:ext cx="46482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u="sng" dirty="0">
                <a:solidFill>
                  <a:srgbClr val="FF0000"/>
                </a:solidFill>
              </a:rPr>
              <a:t>Rate of Turn</a:t>
            </a:r>
          </a:p>
          <a:p>
            <a:pPr marL="798724" lvl="1" indent="-342328">
              <a:buFont typeface="Arial" pitchFamily="34" charset="0"/>
              <a:buChar char="•"/>
            </a:pPr>
            <a:r>
              <a:rPr lang="en-US" sz="2800" b="1" dirty="0">
                <a:solidFill>
                  <a:srgbClr val="FF0000"/>
                </a:solidFill>
              </a:rPr>
              <a:t>The rate of turn (ROT) is the number of degrees (expressed in degrees per second) of heading change that an aircraft makes.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886" y="762000"/>
            <a:ext cx="2709862" cy="33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569" y="4132475"/>
            <a:ext cx="2408895" cy="244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507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Flight Maneuvers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24000"/>
            <a:ext cx="46482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u="sng" dirty="0">
                <a:solidFill>
                  <a:srgbClr val="FF0000"/>
                </a:solidFill>
              </a:rPr>
              <a:t>Radius of Turn</a:t>
            </a:r>
          </a:p>
          <a:p>
            <a:pPr marL="798724" lvl="1" indent="-342328">
              <a:buFont typeface="Arial" pitchFamily="34" charset="0"/>
              <a:buChar char="•"/>
            </a:pPr>
            <a:r>
              <a:rPr lang="en-US" sz="2800" b="1" dirty="0" smtClean="0">
                <a:solidFill>
                  <a:srgbClr val="FF0000"/>
                </a:solidFill>
              </a:rPr>
              <a:t>If </a:t>
            </a:r>
            <a:r>
              <a:rPr lang="en-US" sz="2800" b="1" dirty="0">
                <a:solidFill>
                  <a:srgbClr val="FF0000"/>
                </a:solidFill>
              </a:rPr>
              <a:t>the bank angle is held constant and the airspeed is increased, the radius of the turn changes (increases). </a:t>
            </a:r>
            <a:endParaRPr lang="en-US" sz="2800" b="1" dirty="0" smtClean="0">
              <a:solidFill>
                <a:srgbClr val="FF0000"/>
              </a:solidFill>
            </a:endParaRPr>
          </a:p>
          <a:p>
            <a:pPr marL="798724" lvl="1" indent="-342328">
              <a:buFont typeface="Arial" pitchFamily="34" charset="0"/>
              <a:buChar char="•"/>
            </a:pPr>
            <a:r>
              <a:rPr lang="en-US" sz="2800" b="1" dirty="0" smtClean="0">
                <a:solidFill>
                  <a:srgbClr val="FF0000"/>
                </a:solidFill>
              </a:rPr>
              <a:t>A </a:t>
            </a:r>
            <a:r>
              <a:rPr lang="en-US" sz="2800" b="1" dirty="0">
                <a:solidFill>
                  <a:srgbClr val="FF0000"/>
                </a:solidFill>
              </a:rPr>
              <a:t>higher airspeed causes the aircraft to travel through a longer arc due to a greater speed.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07484"/>
            <a:ext cx="3675169"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68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00" y="0"/>
            <a:ext cx="853200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 y="5425440"/>
            <a:ext cx="8838000" cy="1477328"/>
          </a:xfrm>
          <a:prstGeom prst="rect">
            <a:avLst/>
          </a:prstGeom>
          <a:noFill/>
        </p:spPr>
        <p:txBody>
          <a:bodyPr wrap="square" rtlCol="0">
            <a:spAutoFit/>
          </a:bodyPr>
          <a:lstStyle/>
          <a:p>
            <a:r>
              <a:rPr lang="en-US" dirty="0" smtClean="0">
                <a:solidFill>
                  <a:srgbClr val="000000"/>
                </a:solidFill>
              </a:rPr>
              <a:t>Two </a:t>
            </a:r>
            <a:r>
              <a:rPr lang="en-US" dirty="0">
                <a:solidFill>
                  <a:srgbClr val="000000"/>
                </a:solidFill>
              </a:rPr>
              <a:t>aircraft have flown into a canyon by error. The canyon is 5,000 feet across and has sheer cliffs on both sides. The pilot in the top image is flying at 120 knots. After realizing the error, the pilot banks hard and uses a 30° bank angle to reverse course. This aircraft requires about 4,000 feet to turn 180°, and makes it out of the canyon safely.</a:t>
            </a:r>
          </a:p>
        </p:txBody>
      </p:sp>
    </p:spTree>
    <p:extLst>
      <p:ext uri="{BB962C8B-B14F-4D97-AF65-F5344CB8AC3E}">
        <p14:creationId xmlns:p14="http://schemas.microsoft.com/office/powerpoint/2010/main" val="19949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315200" cy="49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876800"/>
            <a:ext cx="9144000" cy="2031325"/>
          </a:xfrm>
          <a:prstGeom prst="rect">
            <a:avLst/>
          </a:prstGeom>
          <a:noFill/>
        </p:spPr>
        <p:txBody>
          <a:bodyPr wrap="square" rtlCol="0">
            <a:spAutoFit/>
          </a:bodyPr>
          <a:lstStyle/>
          <a:p>
            <a:r>
              <a:rPr lang="en-US" i="1" dirty="0" smtClean="0">
                <a:solidFill>
                  <a:srgbClr val="000000"/>
                </a:solidFill>
                <a:latin typeface="Times"/>
              </a:rPr>
              <a:t>The </a:t>
            </a:r>
            <a:r>
              <a:rPr lang="en-US" i="1" dirty="0">
                <a:solidFill>
                  <a:srgbClr val="000000"/>
                </a:solidFill>
                <a:latin typeface="Times"/>
              </a:rPr>
              <a:t>pilot </a:t>
            </a:r>
            <a:r>
              <a:rPr lang="en-US" i="1" dirty="0" smtClean="0">
                <a:solidFill>
                  <a:srgbClr val="000000"/>
                </a:solidFill>
                <a:latin typeface="Times"/>
              </a:rPr>
              <a:t>is </a:t>
            </a:r>
            <a:r>
              <a:rPr lang="en-US" i="1" dirty="0">
                <a:solidFill>
                  <a:srgbClr val="000000"/>
                </a:solidFill>
                <a:latin typeface="Times"/>
              </a:rPr>
              <a:t>flying at 140 knots and also uses a 30</a:t>
            </a:r>
            <a:r>
              <a:rPr lang="en-US" dirty="0">
                <a:solidFill>
                  <a:srgbClr val="000000"/>
                </a:solidFill>
                <a:latin typeface="Times"/>
              </a:rPr>
              <a:t>° </a:t>
            </a:r>
            <a:r>
              <a:rPr lang="en-US" i="1" dirty="0">
                <a:solidFill>
                  <a:srgbClr val="000000"/>
                </a:solidFill>
                <a:latin typeface="Times"/>
              </a:rPr>
              <a:t>angle of bank in an attempt to reverse course. The aircraft, although flying just 20 knots faster than the aircraft in the top image, requires over 6,000 feet to reverse course to safety. Unfortunately, the canyon is only 5,000 feet across and the aircraft will hit the canyon wall. The point is that airspeed is the most influential factor in determining how much distance is required to turn. Many pilots have made the error of increasing the steepness of their bank angle when a simple reduction of speed would have been more appropriate.</a:t>
            </a:r>
            <a:endParaRPr lang="en-US" dirty="0">
              <a:solidFill>
                <a:srgbClr val="000000"/>
              </a:solidFill>
            </a:endParaRPr>
          </a:p>
        </p:txBody>
      </p:sp>
    </p:spTree>
    <p:extLst>
      <p:ext uri="{BB962C8B-B14F-4D97-AF65-F5344CB8AC3E}">
        <p14:creationId xmlns:p14="http://schemas.microsoft.com/office/powerpoint/2010/main" val="29448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Weight and Balance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70931"/>
            <a:ext cx="46482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Weight and balance computations should be part of every preflight briefing. </a:t>
            </a:r>
          </a:p>
          <a:p>
            <a:endParaRPr lang="en-US" sz="2800" b="1" dirty="0" smtClean="0">
              <a:solidFill>
                <a:srgbClr val="FF0000"/>
              </a:solidFill>
            </a:endParaRPr>
          </a:p>
          <a:p>
            <a:pPr marL="342328" indent="-342328">
              <a:buFont typeface="Arial" pitchFamily="34" charset="0"/>
              <a:buChar char="•"/>
            </a:pPr>
            <a:r>
              <a:rPr lang="en-US" sz="2800" b="1" dirty="0" smtClean="0">
                <a:solidFill>
                  <a:srgbClr val="000000"/>
                </a:solidFill>
              </a:rPr>
              <a:t>Never </a:t>
            </a:r>
            <a:r>
              <a:rPr lang="en-US" sz="2800" b="1" dirty="0">
                <a:solidFill>
                  <a:srgbClr val="000000"/>
                </a:solidFill>
              </a:rPr>
              <a:t>assume three passengers are always of equal weight.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90531"/>
            <a:ext cx="3419475" cy="288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632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Weight and Balance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275505"/>
            <a:ext cx="46482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It </a:t>
            </a:r>
            <a:r>
              <a:rPr lang="en-US" sz="2800" b="1" dirty="0">
                <a:solidFill>
                  <a:srgbClr val="000000"/>
                </a:solidFill>
              </a:rPr>
              <a:t>is recommended that all bags be weighed to make a precise computation of how the aircraft CG is positioned</a:t>
            </a:r>
            <a:r>
              <a:rPr lang="en-US" sz="2800" b="1" dirty="0" smtClean="0">
                <a:solidFill>
                  <a:srgbClr val="000000"/>
                </a:solidFill>
              </a:rPr>
              <a:t>.</a:t>
            </a:r>
            <a:endParaRPr lang="en-US" sz="2800" b="1"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95" y="1971675"/>
            <a:ext cx="39528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041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Weight and Balance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19200"/>
            <a:ext cx="56388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Aircraft </a:t>
            </a:r>
            <a:r>
              <a:rPr lang="en-US" sz="2800" b="1" dirty="0">
                <a:solidFill>
                  <a:srgbClr val="FF0000"/>
                </a:solidFill>
              </a:rPr>
              <a:t>are certificated for weight and balance for two principal reasons:</a:t>
            </a:r>
          </a:p>
          <a:p>
            <a:pPr marL="798724" lvl="1" indent="-342328">
              <a:buFont typeface="Arial" pitchFamily="34" charset="0"/>
              <a:buChar char="•"/>
            </a:pPr>
            <a:r>
              <a:rPr lang="en-US" sz="2800" b="1" dirty="0">
                <a:solidFill>
                  <a:srgbClr val="FF0000"/>
                </a:solidFill>
              </a:rPr>
              <a:t>1. The effect of the weight on the aircraft’s primary structure and its performance </a:t>
            </a:r>
            <a:r>
              <a:rPr lang="en-US" sz="2800" b="1" dirty="0" smtClean="0">
                <a:solidFill>
                  <a:srgbClr val="FF0000"/>
                </a:solidFill>
              </a:rPr>
              <a:t>characteristics.</a:t>
            </a:r>
            <a:endParaRPr lang="en-US" sz="2800" b="1" dirty="0">
              <a:solidFill>
                <a:srgbClr val="FF0000"/>
              </a:solidFill>
            </a:endParaRPr>
          </a:p>
          <a:p>
            <a:pPr marL="798724" lvl="1" indent="-342328">
              <a:buFont typeface="Arial" pitchFamily="34" charset="0"/>
              <a:buChar char="•"/>
            </a:pPr>
            <a:r>
              <a:rPr lang="en-US" sz="2800" b="1" dirty="0">
                <a:solidFill>
                  <a:srgbClr val="FF0000"/>
                </a:solidFill>
              </a:rPr>
              <a:t>2. The effect of the location of this weight on flight characteristics, particularly in stall and spin recovery and </a:t>
            </a:r>
            <a:r>
              <a:rPr lang="en-US" sz="2800" b="1" dirty="0" smtClean="0">
                <a:solidFill>
                  <a:srgbClr val="FF0000"/>
                </a:solidFill>
              </a:rPr>
              <a:t>stability.</a:t>
            </a:r>
            <a:endParaRPr lang="en-US" sz="28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168" y="1219200"/>
            <a:ext cx="3095625" cy="232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168" y="4086647"/>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295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026" name="Picture 2" descr="C:\Users\gholt\Documents\PLTW\AeroSpace_Rewrite\AE File Structure_Edit me!!!!!!!!!!!\AE_FT2010\JeppesenImages_Purchased\Jeppesen Private Pilot_Image CD\PV-0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51" y="1326813"/>
            <a:ext cx="4720155" cy="1734201"/>
          </a:xfrm>
          <a:prstGeom prst="rect">
            <a:avLst/>
          </a:prstGeom>
          <a:noFill/>
        </p:spPr>
      </p:pic>
      <p:pic>
        <p:nvPicPr>
          <p:cNvPr id="1027" name="Picture 3" descr="C:\Users\gholt\Documents\PLTW\AeroSpace_Rewrite\AE File Structure_Edit me!!!!!!!!!!!\AE_FT2010\JeppesenImages_Purchased\Jeppesen Private Pilot_Image CD\PV-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754" y="6376376"/>
            <a:ext cx="2673752" cy="481624"/>
          </a:xfrm>
          <a:prstGeom prst="rect">
            <a:avLst/>
          </a:prstGeom>
          <a:noFill/>
        </p:spPr>
      </p:pic>
      <p:sp>
        <p:nvSpPr>
          <p:cNvPr id="9" name="Text Box 16"/>
          <p:cNvSpPr txBox="1">
            <a:spLocks noChangeArrowheads="1"/>
          </p:cNvSpPr>
          <p:nvPr/>
        </p:nvSpPr>
        <p:spPr bwMode="auto">
          <a:xfrm>
            <a:off x="852968" y="963988"/>
            <a:ext cx="4495141" cy="46166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000000"/>
                </a:solidFill>
              </a:rPr>
              <a:t>Datum is at front face of firewall</a:t>
            </a:r>
            <a:endParaRPr lang="en-US" sz="2400" dirty="0">
              <a:solidFill>
                <a:srgbClr val="000000"/>
              </a:solidFill>
            </a:endParaRPr>
          </a:p>
        </p:txBody>
      </p:sp>
      <p:cxnSp>
        <p:nvCxnSpPr>
          <p:cNvPr id="14" name="Straight Connector 13"/>
          <p:cNvCxnSpPr/>
          <p:nvPr/>
        </p:nvCxnSpPr>
        <p:spPr>
          <a:xfrm>
            <a:off x="347241" y="3414514"/>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6"/>
          <p:cNvSpPr txBox="1">
            <a:spLocks noChangeArrowheads="1"/>
          </p:cNvSpPr>
          <p:nvPr/>
        </p:nvSpPr>
        <p:spPr bwMode="auto">
          <a:xfrm>
            <a:off x="380689" y="2995209"/>
            <a:ext cx="68159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Item</a:t>
            </a:r>
            <a:endParaRPr lang="en-US" sz="2000" dirty="0">
              <a:solidFill>
                <a:srgbClr val="000000"/>
              </a:solidFill>
            </a:endParaRPr>
          </a:p>
        </p:txBody>
      </p:sp>
      <p:sp>
        <p:nvSpPr>
          <p:cNvPr id="22" name="Text Box 16"/>
          <p:cNvSpPr txBox="1">
            <a:spLocks noChangeArrowheads="1"/>
          </p:cNvSpPr>
          <p:nvPr/>
        </p:nvSpPr>
        <p:spPr bwMode="auto">
          <a:xfrm>
            <a:off x="336321" y="3448551"/>
            <a:ext cx="1723549"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Empty weight</a:t>
            </a:r>
            <a:endParaRPr lang="en-US" sz="2000" dirty="0">
              <a:solidFill>
                <a:srgbClr val="000000"/>
              </a:solidFill>
            </a:endParaRPr>
          </a:p>
        </p:txBody>
      </p:sp>
      <p:sp>
        <p:nvSpPr>
          <p:cNvPr id="24" name="Text Box 16"/>
          <p:cNvSpPr txBox="1">
            <a:spLocks noChangeArrowheads="1"/>
          </p:cNvSpPr>
          <p:nvPr/>
        </p:nvSpPr>
        <p:spPr bwMode="auto">
          <a:xfrm>
            <a:off x="338249" y="3809295"/>
            <a:ext cx="684803"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Pilot</a:t>
            </a:r>
            <a:endParaRPr lang="en-US" sz="2000" dirty="0">
              <a:solidFill>
                <a:srgbClr val="000000"/>
              </a:solidFill>
            </a:endParaRPr>
          </a:p>
        </p:txBody>
      </p:sp>
      <p:sp>
        <p:nvSpPr>
          <p:cNvPr id="25" name="Text Box 16"/>
          <p:cNvSpPr txBox="1">
            <a:spLocks noChangeArrowheads="1"/>
          </p:cNvSpPr>
          <p:nvPr/>
        </p:nvSpPr>
        <p:spPr bwMode="auto">
          <a:xfrm>
            <a:off x="340177" y="4123740"/>
            <a:ext cx="106952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Co-pilot</a:t>
            </a:r>
            <a:endParaRPr lang="en-US" sz="2000" dirty="0">
              <a:solidFill>
                <a:srgbClr val="000000"/>
              </a:solidFill>
            </a:endParaRPr>
          </a:p>
        </p:txBody>
      </p:sp>
      <p:sp>
        <p:nvSpPr>
          <p:cNvPr id="26" name="Text Box 16"/>
          <p:cNvSpPr txBox="1">
            <a:spLocks noChangeArrowheads="1"/>
          </p:cNvSpPr>
          <p:nvPr/>
        </p:nvSpPr>
        <p:spPr bwMode="auto">
          <a:xfrm>
            <a:off x="342106" y="4403461"/>
            <a:ext cx="684803"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Fuel</a:t>
            </a:r>
            <a:endParaRPr lang="en-US" sz="2000" dirty="0">
              <a:solidFill>
                <a:srgbClr val="000000"/>
              </a:solidFill>
            </a:endParaRPr>
          </a:p>
        </p:txBody>
      </p:sp>
      <p:sp>
        <p:nvSpPr>
          <p:cNvPr id="27" name="Text Box 16"/>
          <p:cNvSpPr txBox="1">
            <a:spLocks noChangeArrowheads="1"/>
          </p:cNvSpPr>
          <p:nvPr/>
        </p:nvSpPr>
        <p:spPr bwMode="auto">
          <a:xfrm>
            <a:off x="344034" y="4683182"/>
            <a:ext cx="2691763"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Rear seat passengers</a:t>
            </a:r>
            <a:endParaRPr lang="en-US" sz="2000" dirty="0">
              <a:solidFill>
                <a:srgbClr val="000000"/>
              </a:solidFill>
            </a:endParaRPr>
          </a:p>
        </p:txBody>
      </p:sp>
      <p:sp>
        <p:nvSpPr>
          <p:cNvPr id="28" name="Text Box 16"/>
          <p:cNvSpPr txBox="1">
            <a:spLocks noChangeArrowheads="1"/>
          </p:cNvSpPr>
          <p:nvPr/>
        </p:nvSpPr>
        <p:spPr bwMode="auto">
          <a:xfrm>
            <a:off x="342103" y="4970612"/>
            <a:ext cx="142539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Baggage 1</a:t>
            </a:r>
            <a:endParaRPr lang="en-US" sz="2000" dirty="0">
              <a:solidFill>
                <a:srgbClr val="000000"/>
              </a:solidFill>
            </a:endParaRPr>
          </a:p>
        </p:txBody>
      </p:sp>
      <p:cxnSp>
        <p:nvCxnSpPr>
          <p:cNvPr id="30" name="Straight Arrow Connector 29"/>
          <p:cNvCxnSpPr/>
          <p:nvPr/>
        </p:nvCxnSpPr>
        <p:spPr>
          <a:xfrm rot="16200000" flipH="1">
            <a:off x="2060298" y="1724630"/>
            <a:ext cx="729201" cy="11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447" y="5731370"/>
            <a:ext cx="8445067" cy="5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72505" y="4569837"/>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6"/>
          <p:cNvSpPr txBox="1">
            <a:spLocks noChangeArrowheads="1"/>
          </p:cNvSpPr>
          <p:nvPr/>
        </p:nvSpPr>
        <p:spPr bwMode="auto">
          <a:xfrm>
            <a:off x="3359590" y="2729509"/>
            <a:ext cx="1419171" cy="707886"/>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Force</a:t>
            </a:r>
          </a:p>
          <a:p>
            <a:pPr defTabSz="914400" fontAlgn="base">
              <a:spcBef>
                <a:spcPct val="0"/>
              </a:spcBef>
              <a:spcAft>
                <a:spcPct val="0"/>
              </a:spcAft>
            </a:pPr>
            <a:r>
              <a:rPr lang="en-US" sz="2000" dirty="0" smtClean="0">
                <a:solidFill>
                  <a:srgbClr val="000000"/>
                </a:solidFill>
              </a:rPr>
              <a:t>Weight (lb)</a:t>
            </a:r>
            <a:endParaRPr lang="en-US" sz="2000" dirty="0">
              <a:solidFill>
                <a:srgbClr val="000000"/>
              </a:solidFill>
            </a:endParaRPr>
          </a:p>
        </p:txBody>
      </p:sp>
      <p:sp>
        <p:nvSpPr>
          <p:cNvPr id="38" name="Text Box 16"/>
          <p:cNvSpPr txBox="1">
            <a:spLocks noChangeArrowheads="1"/>
          </p:cNvSpPr>
          <p:nvPr/>
        </p:nvSpPr>
        <p:spPr bwMode="auto">
          <a:xfrm>
            <a:off x="3581115" y="3427330"/>
            <a:ext cx="82586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1,460</a:t>
            </a:r>
            <a:endParaRPr lang="en-US" sz="2000" dirty="0">
              <a:solidFill>
                <a:srgbClr val="000000"/>
              </a:solidFill>
            </a:endParaRPr>
          </a:p>
        </p:txBody>
      </p:sp>
      <p:sp>
        <p:nvSpPr>
          <p:cNvPr id="39" name="Text Box 16"/>
          <p:cNvSpPr txBox="1">
            <a:spLocks noChangeArrowheads="1"/>
          </p:cNvSpPr>
          <p:nvPr/>
        </p:nvSpPr>
        <p:spPr bwMode="auto">
          <a:xfrm>
            <a:off x="3802969" y="3707049"/>
            <a:ext cx="612668"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160</a:t>
            </a:r>
            <a:endParaRPr lang="en-US" sz="2000" dirty="0">
              <a:solidFill>
                <a:srgbClr val="000000"/>
              </a:solidFill>
            </a:endParaRPr>
          </a:p>
        </p:txBody>
      </p:sp>
      <p:sp>
        <p:nvSpPr>
          <p:cNvPr id="40" name="Text Box 16"/>
          <p:cNvSpPr txBox="1">
            <a:spLocks noChangeArrowheads="1"/>
          </p:cNvSpPr>
          <p:nvPr/>
        </p:nvSpPr>
        <p:spPr bwMode="auto">
          <a:xfrm>
            <a:off x="3804894" y="3998349"/>
            <a:ext cx="612668"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180</a:t>
            </a:r>
            <a:endParaRPr lang="en-US" sz="2000" dirty="0">
              <a:solidFill>
                <a:srgbClr val="000000"/>
              </a:solidFill>
            </a:endParaRPr>
          </a:p>
        </p:txBody>
      </p:sp>
      <p:sp>
        <p:nvSpPr>
          <p:cNvPr id="45" name="Text Box 16"/>
          <p:cNvSpPr txBox="1">
            <a:spLocks noChangeArrowheads="1"/>
          </p:cNvSpPr>
          <p:nvPr/>
        </p:nvSpPr>
        <p:spPr bwMode="auto">
          <a:xfrm>
            <a:off x="309307" y="5285057"/>
            <a:ext cx="142539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Baggage 2</a:t>
            </a:r>
            <a:endParaRPr lang="en-US" sz="2000" dirty="0">
              <a:solidFill>
                <a:srgbClr val="000000"/>
              </a:solidFill>
            </a:endParaRPr>
          </a:p>
        </p:txBody>
      </p:sp>
      <p:sp>
        <p:nvSpPr>
          <p:cNvPr id="46" name="Text Box 16"/>
          <p:cNvSpPr txBox="1">
            <a:spLocks noChangeArrowheads="1"/>
          </p:cNvSpPr>
          <p:nvPr/>
        </p:nvSpPr>
        <p:spPr bwMode="auto">
          <a:xfrm>
            <a:off x="3795249" y="4289646"/>
            <a:ext cx="612668"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240</a:t>
            </a:r>
            <a:endParaRPr lang="en-US" sz="2000" dirty="0">
              <a:solidFill>
                <a:srgbClr val="000000"/>
              </a:solidFill>
            </a:endParaRPr>
          </a:p>
        </p:txBody>
      </p:sp>
      <p:sp>
        <p:nvSpPr>
          <p:cNvPr id="47" name="Text Box 16"/>
          <p:cNvSpPr txBox="1">
            <a:spLocks noChangeArrowheads="1"/>
          </p:cNvSpPr>
          <p:nvPr/>
        </p:nvSpPr>
        <p:spPr bwMode="auto">
          <a:xfrm>
            <a:off x="3808753" y="4604092"/>
            <a:ext cx="612668"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340</a:t>
            </a:r>
            <a:endParaRPr lang="en-US" sz="2000" dirty="0">
              <a:solidFill>
                <a:srgbClr val="000000"/>
              </a:solidFill>
            </a:endParaRPr>
          </a:p>
        </p:txBody>
      </p:sp>
      <p:sp>
        <p:nvSpPr>
          <p:cNvPr id="48" name="Text Box 16"/>
          <p:cNvSpPr txBox="1">
            <a:spLocks noChangeArrowheads="1"/>
          </p:cNvSpPr>
          <p:nvPr/>
        </p:nvSpPr>
        <p:spPr bwMode="auto">
          <a:xfrm>
            <a:off x="3972727" y="4930106"/>
            <a:ext cx="4700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20</a:t>
            </a:r>
            <a:endParaRPr lang="en-US" sz="2000" dirty="0">
              <a:solidFill>
                <a:srgbClr val="000000"/>
              </a:solidFill>
            </a:endParaRPr>
          </a:p>
        </p:txBody>
      </p:sp>
      <p:sp>
        <p:nvSpPr>
          <p:cNvPr id="49" name="Text Box 16"/>
          <p:cNvSpPr txBox="1">
            <a:spLocks noChangeArrowheads="1"/>
          </p:cNvSpPr>
          <p:nvPr/>
        </p:nvSpPr>
        <p:spPr bwMode="auto">
          <a:xfrm>
            <a:off x="4078828" y="5267705"/>
            <a:ext cx="32733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0</a:t>
            </a:r>
            <a:endParaRPr lang="en-US" sz="2000" dirty="0">
              <a:solidFill>
                <a:srgbClr val="000000"/>
              </a:solidFill>
            </a:endParaRPr>
          </a:p>
        </p:txBody>
      </p:sp>
      <p:sp>
        <p:nvSpPr>
          <p:cNvPr id="50" name="Text Box 16"/>
          <p:cNvSpPr txBox="1">
            <a:spLocks noChangeArrowheads="1"/>
          </p:cNvSpPr>
          <p:nvPr/>
        </p:nvSpPr>
        <p:spPr bwMode="auto">
          <a:xfrm>
            <a:off x="5177332" y="2732284"/>
            <a:ext cx="1183337" cy="707886"/>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Distance</a:t>
            </a:r>
          </a:p>
          <a:p>
            <a:pPr defTabSz="914400" fontAlgn="base">
              <a:spcBef>
                <a:spcPct val="0"/>
              </a:spcBef>
              <a:spcAft>
                <a:spcPct val="0"/>
              </a:spcAft>
            </a:pPr>
            <a:r>
              <a:rPr lang="en-US" sz="2000" dirty="0" smtClean="0">
                <a:solidFill>
                  <a:srgbClr val="000000"/>
                </a:solidFill>
              </a:rPr>
              <a:t>Arm (in.)</a:t>
            </a:r>
            <a:endParaRPr lang="en-US" sz="2000" dirty="0">
              <a:solidFill>
                <a:srgbClr val="000000"/>
              </a:solidFill>
            </a:endParaRPr>
          </a:p>
        </p:txBody>
      </p:sp>
      <p:sp>
        <p:nvSpPr>
          <p:cNvPr id="51" name="Text Box 16"/>
          <p:cNvSpPr txBox="1">
            <a:spLocks noChangeArrowheads="1"/>
          </p:cNvSpPr>
          <p:nvPr/>
        </p:nvSpPr>
        <p:spPr bwMode="auto">
          <a:xfrm>
            <a:off x="6475431" y="2712208"/>
            <a:ext cx="2735044" cy="707886"/>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Moment (in.-</a:t>
            </a:r>
            <a:r>
              <a:rPr lang="en-US" sz="2000" dirty="0" err="1" smtClean="0">
                <a:solidFill>
                  <a:srgbClr val="000000"/>
                </a:solidFill>
              </a:rPr>
              <a:t>lb</a:t>
            </a:r>
            <a:r>
              <a:rPr lang="en-US" sz="2000" dirty="0" smtClean="0">
                <a:solidFill>
                  <a:srgbClr val="000000"/>
                </a:solidFill>
              </a:rPr>
              <a:t>)</a:t>
            </a:r>
          </a:p>
          <a:p>
            <a:pPr defTabSz="914400" fontAlgn="base">
              <a:spcBef>
                <a:spcPct val="0"/>
              </a:spcBef>
              <a:spcAft>
                <a:spcPct val="0"/>
              </a:spcAft>
            </a:pPr>
            <a:r>
              <a:rPr lang="en-US" sz="2000" dirty="0" smtClean="0">
                <a:solidFill>
                  <a:srgbClr val="000000"/>
                </a:solidFill>
              </a:rPr>
              <a:t>M = </a:t>
            </a:r>
            <a:r>
              <a:rPr lang="en-US" sz="2000" dirty="0" err="1" smtClean="0">
                <a:solidFill>
                  <a:srgbClr val="000000"/>
                </a:solidFill>
              </a:rPr>
              <a:t>Fd</a:t>
            </a:r>
            <a:r>
              <a:rPr lang="en-US" sz="2000" dirty="0" smtClean="0">
                <a:solidFill>
                  <a:srgbClr val="000000"/>
                </a:solidFill>
              </a:rPr>
              <a:t> = weight </a:t>
            </a:r>
            <a:r>
              <a:rPr lang="en-US" sz="2000" dirty="0">
                <a:solidFill>
                  <a:srgbClr val="000000"/>
                </a:solidFill>
              </a:rPr>
              <a:t>● </a:t>
            </a:r>
            <a:r>
              <a:rPr lang="en-US" sz="2000" dirty="0" smtClean="0">
                <a:solidFill>
                  <a:srgbClr val="000000"/>
                </a:solidFill>
              </a:rPr>
              <a:t>arm</a:t>
            </a:r>
            <a:endParaRPr lang="en-US" sz="2000" dirty="0">
              <a:solidFill>
                <a:srgbClr val="000000"/>
              </a:solidFill>
            </a:endParaRPr>
          </a:p>
        </p:txBody>
      </p:sp>
      <p:cxnSp>
        <p:nvCxnSpPr>
          <p:cNvPr id="53" name="Straight Connector 52"/>
          <p:cNvCxnSpPr/>
          <p:nvPr/>
        </p:nvCxnSpPr>
        <p:spPr>
          <a:xfrm rot="5400000">
            <a:off x="3392874" y="4560193"/>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496555" y="4585270"/>
            <a:ext cx="3174065" cy="1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6"/>
          <p:cNvSpPr txBox="1">
            <a:spLocks noChangeArrowheads="1"/>
          </p:cNvSpPr>
          <p:nvPr/>
        </p:nvSpPr>
        <p:spPr bwMode="auto">
          <a:xfrm>
            <a:off x="5375196" y="3417683"/>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37.4</a:t>
            </a:r>
            <a:endParaRPr lang="en-US" sz="2000" dirty="0">
              <a:solidFill>
                <a:srgbClr val="000000"/>
              </a:solidFill>
            </a:endParaRPr>
          </a:p>
        </p:txBody>
      </p:sp>
      <p:sp>
        <p:nvSpPr>
          <p:cNvPr id="56" name="Text Box 16"/>
          <p:cNvSpPr txBox="1">
            <a:spLocks noChangeArrowheads="1"/>
          </p:cNvSpPr>
          <p:nvPr/>
        </p:nvSpPr>
        <p:spPr bwMode="auto">
          <a:xfrm>
            <a:off x="5388699" y="3685831"/>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37.0</a:t>
            </a:r>
            <a:endParaRPr lang="en-US" sz="2000" dirty="0">
              <a:solidFill>
                <a:srgbClr val="000000"/>
              </a:solidFill>
            </a:endParaRPr>
          </a:p>
        </p:txBody>
      </p:sp>
      <p:sp>
        <p:nvSpPr>
          <p:cNvPr id="57" name="Text Box 16"/>
          <p:cNvSpPr txBox="1">
            <a:spLocks noChangeArrowheads="1"/>
          </p:cNvSpPr>
          <p:nvPr/>
        </p:nvSpPr>
        <p:spPr bwMode="auto">
          <a:xfrm>
            <a:off x="5400274" y="3998350"/>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37.0</a:t>
            </a:r>
            <a:endParaRPr lang="en-US" sz="2000" dirty="0">
              <a:solidFill>
                <a:srgbClr val="000000"/>
              </a:solidFill>
            </a:endParaRPr>
          </a:p>
        </p:txBody>
      </p:sp>
      <p:sp>
        <p:nvSpPr>
          <p:cNvPr id="58" name="Text Box 16"/>
          <p:cNvSpPr txBox="1">
            <a:spLocks noChangeArrowheads="1"/>
          </p:cNvSpPr>
          <p:nvPr/>
        </p:nvSpPr>
        <p:spPr bwMode="auto">
          <a:xfrm>
            <a:off x="5390629" y="4301221"/>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45.3</a:t>
            </a:r>
            <a:endParaRPr lang="en-US" sz="2000" dirty="0">
              <a:solidFill>
                <a:srgbClr val="000000"/>
              </a:solidFill>
            </a:endParaRPr>
          </a:p>
        </p:txBody>
      </p:sp>
      <p:sp>
        <p:nvSpPr>
          <p:cNvPr id="59" name="Text Box 16"/>
          <p:cNvSpPr txBox="1">
            <a:spLocks noChangeArrowheads="1"/>
          </p:cNvSpPr>
          <p:nvPr/>
        </p:nvSpPr>
        <p:spPr bwMode="auto">
          <a:xfrm>
            <a:off x="5392560" y="4592517"/>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72.8</a:t>
            </a:r>
            <a:endParaRPr lang="en-US" sz="2000" dirty="0">
              <a:solidFill>
                <a:srgbClr val="000000"/>
              </a:solidFill>
            </a:endParaRPr>
          </a:p>
        </p:txBody>
      </p:sp>
      <p:sp>
        <p:nvSpPr>
          <p:cNvPr id="60" name="Text Box 16"/>
          <p:cNvSpPr txBox="1">
            <a:spLocks noChangeArrowheads="1"/>
          </p:cNvSpPr>
          <p:nvPr/>
        </p:nvSpPr>
        <p:spPr bwMode="auto">
          <a:xfrm>
            <a:off x="5394490" y="4953261"/>
            <a:ext cx="68320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94.9</a:t>
            </a:r>
            <a:endParaRPr lang="en-US" sz="2000" dirty="0">
              <a:solidFill>
                <a:srgbClr val="000000"/>
              </a:solidFill>
            </a:endParaRPr>
          </a:p>
        </p:txBody>
      </p:sp>
      <p:sp>
        <p:nvSpPr>
          <p:cNvPr id="61" name="Text Box 16"/>
          <p:cNvSpPr txBox="1">
            <a:spLocks noChangeArrowheads="1"/>
          </p:cNvSpPr>
          <p:nvPr/>
        </p:nvSpPr>
        <p:spPr bwMode="auto">
          <a:xfrm>
            <a:off x="5442719" y="5232983"/>
            <a:ext cx="540533"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n/a</a:t>
            </a:r>
            <a:endParaRPr lang="en-US" sz="2000" dirty="0">
              <a:solidFill>
                <a:srgbClr val="000000"/>
              </a:solidFill>
            </a:endParaRPr>
          </a:p>
        </p:txBody>
      </p:sp>
      <p:sp>
        <p:nvSpPr>
          <p:cNvPr id="62" name="Text Box 16"/>
          <p:cNvSpPr txBox="1">
            <a:spLocks noChangeArrowheads="1"/>
          </p:cNvSpPr>
          <p:nvPr/>
        </p:nvSpPr>
        <p:spPr bwMode="auto">
          <a:xfrm>
            <a:off x="7055455" y="3442761"/>
            <a:ext cx="968535"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54,604</a:t>
            </a:r>
            <a:endParaRPr lang="en-US" sz="2000" dirty="0">
              <a:solidFill>
                <a:srgbClr val="000000"/>
              </a:solidFill>
            </a:endParaRPr>
          </a:p>
        </p:txBody>
      </p:sp>
      <p:sp>
        <p:nvSpPr>
          <p:cNvPr id="63" name="Text Box 16"/>
          <p:cNvSpPr txBox="1">
            <a:spLocks noChangeArrowheads="1"/>
          </p:cNvSpPr>
          <p:nvPr/>
        </p:nvSpPr>
        <p:spPr bwMode="auto">
          <a:xfrm>
            <a:off x="7196282" y="3688055"/>
            <a:ext cx="82586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5,920</a:t>
            </a:r>
            <a:endParaRPr lang="en-US" sz="2000" dirty="0">
              <a:solidFill>
                <a:srgbClr val="000000"/>
              </a:solidFill>
            </a:endParaRPr>
          </a:p>
        </p:txBody>
      </p:sp>
      <p:sp>
        <p:nvSpPr>
          <p:cNvPr id="64" name="Text Box 16"/>
          <p:cNvSpPr txBox="1">
            <a:spLocks noChangeArrowheads="1"/>
          </p:cNvSpPr>
          <p:nvPr/>
        </p:nvSpPr>
        <p:spPr bwMode="auto">
          <a:xfrm>
            <a:off x="7198213" y="3967482"/>
            <a:ext cx="82586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6,660</a:t>
            </a:r>
            <a:endParaRPr lang="en-US" sz="2000" dirty="0">
              <a:solidFill>
                <a:srgbClr val="000000"/>
              </a:solidFill>
            </a:endParaRPr>
          </a:p>
        </p:txBody>
      </p:sp>
      <p:sp>
        <p:nvSpPr>
          <p:cNvPr id="65" name="Text Box 16"/>
          <p:cNvSpPr txBox="1">
            <a:spLocks noChangeArrowheads="1"/>
          </p:cNvSpPr>
          <p:nvPr/>
        </p:nvSpPr>
        <p:spPr bwMode="auto">
          <a:xfrm>
            <a:off x="7072816" y="4305076"/>
            <a:ext cx="968535"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10,872</a:t>
            </a:r>
            <a:endParaRPr lang="en-US" sz="2000" dirty="0">
              <a:solidFill>
                <a:srgbClr val="000000"/>
              </a:solidFill>
            </a:endParaRPr>
          </a:p>
        </p:txBody>
      </p:sp>
      <p:sp>
        <p:nvSpPr>
          <p:cNvPr id="66" name="Text Box 16"/>
          <p:cNvSpPr txBox="1">
            <a:spLocks noChangeArrowheads="1"/>
          </p:cNvSpPr>
          <p:nvPr/>
        </p:nvSpPr>
        <p:spPr bwMode="auto">
          <a:xfrm>
            <a:off x="7086321" y="4596372"/>
            <a:ext cx="968535"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24,752</a:t>
            </a:r>
            <a:endParaRPr lang="en-US" sz="2000" dirty="0">
              <a:solidFill>
                <a:srgbClr val="000000"/>
              </a:solidFill>
            </a:endParaRPr>
          </a:p>
        </p:txBody>
      </p:sp>
      <p:sp>
        <p:nvSpPr>
          <p:cNvPr id="67" name="Text Box 16"/>
          <p:cNvSpPr txBox="1">
            <a:spLocks noChangeArrowheads="1"/>
          </p:cNvSpPr>
          <p:nvPr/>
        </p:nvSpPr>
        <p:spPr bwMode="auto">
          <a:xfrm>
            <a:off x="7215574" y="4922391"/>
            <a:ext cx="82586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1,898</a:t>
            </a:r>
            <a:endParaRPr lang="en-US" sz="2000" dirty="0">
              <a:solidFill>
                <a:srgbClr val="000000"/>
              </a:solidFill>
            </a:endParaRPr>
          </a:p>
        </p:txBody>
      </p:sp>
      <p:sp>
        <p:nvSpPr>
          <p:cNvPr id="68" name="Text Box 16"/>
          <p:cNvSpPr txBox="1">
            <a:spLocks noChangeArrowheads="1"/>
          </p:cNvSpPr>
          <p:nvPr/>
        </p:nvSpPr>
        <p:spPr bwMode="auto">
          <a:xfrm>
            <a:off x="7680491" y="5190537"/>
            <a:ext cx="32733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0</a:t>
            </a:r>
            <a:endParaRPr lang="en-US" sz="2000" dirty="0">
              <a:solidFill>
                <a:srgbClr val="000000"/>
              </a:solidFill>
            </a:endParaRPr>
          </a:p>
        </p:txBody>
      </p:sp>
      <p:sp>
        <p:nvSpPr>
          <p:cNvPr id="69" name="Text Box 16"/>
          <p:cNvSpPr txBox="1">
            <a:spLocks noChangeArrowheads="1"/>
          </p:cNvSpPr>
          <p:nvPr/>
        </p:nvSpPr>
        <p:spPr bwMode="auto">
          <a:xfrm>
            <a:off x="322809" y="5784698"/>
            <a:ext cx="726930"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000000"/>
                </a:solidFill>
              </a:rPr>
              <a:t>Total</a:t>
            </a:r>
            <a:endParaRPr lang="en-US" sz="2000" dirty="0">
              <a:solidFill>
                <a:srgbClr val="000000"/>
              </a:solidFill>
            </a:endParaRPr>
          </a:p>
        </p:txBody>
      </p:sp>
      <p:sp>
        <p:nvSpPr>
          <p:cNvPr id="70" name="Text Box 16"/>
          <p:cNvSpPr txBox="1">
            <a:spLocks noChangeArrowheads="1"/>
          </p:cNvSpPr>
          <p:nvPr/>
        </p:nvSpPr>
        <p:spPr bwMode="auto">
          <a:xfrm>
            <a:off x="3652494" y="5755771"/>
            <a:ext cx="825867"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FF0000"/>
                </a:solidFill>
              </a:rPr>
              <a:t>2,400</a:t>
            </a:r>
            <a:endParaRPr lang="en-US" sz="2000" dirty="0">
              <a:solidFill>
                <a:srgbClr val="FF0000"/>
              </a:solidFill>
            </a:endParaRPr>
          </a:p>
        </p:txBody>
      </p:sp>
      <p:sp>
        <p:nvSpPr>
          <p:cNvPr id="71" name="Text Box 16"/>
          <p:cNvSpPr txBox="1">
            <a:spLocks noChangeArrowheads="1"/>
          </p:cNvSpPr>
          <p:nvPr/>
        </p:nvSpPr>
        <p:spPr bwMode="auto">
          <a:xfrm>
            <a:off x="6974425" y="5757701"/>
            <a:ext cx="1111202"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FF0000"/>
                </a:solidFill>
              </a:rPr>
              <a:t>104,706</a:t>
            </a:r>
            <a:endParaRPr lang="en-US" sz="2000" dirty="0">
              <a:solidFill>
                <a:srgbClr val="FF0000"/>
              </a:solidFill>
            </a:endParaRPr>
          </a:p>
        </p:txBody>
      </p:sp>
      <p:sp>
        <p:nvSpPr>
          <p:cNvPr id="72" name="Rectangle 71"/>
          <p:cNvSpPr/>
          <p:nvPr/>
        </p:nvSpPr>
        <p:spPr>
          <a:xfrm>
            <a:off x="3282461" y="5744308"/>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73" name="Text Box 16"/>
          <p:cNvSpPr txBox="1">
            <a:spLocks noChangeArrowheads="1"/>
          </p:cNvSpPr>
          <p:nvPr/>
        </p:nvSpPr>
        <p:spPr bwMode="auto">
          <a:xfrm>
            <a:off x="3328547" y="5769424"/>
            <a:ext cx="32733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FF0000"/>
                </a:solidFill>
              </a:rPr>
              <a:t>?</a:t>
            </a:r>
            <a:endParaRPr lang="en-US" sz="2000" dirty="0">
              <a:solidFill>
                <a:srgbClr val="FF0000"/>
              </a:solidFill>
            </a:endParaRPr>
          </a:p>
        </p:txBody>
      </p:sp>
      <p:sp>
        <p:nvSpPr>
          <p:cNvPr id="74" name="Text Box 16"/>
          <p:cNvSpPr txBox="1">
            <a:spLocks noChangeArrowheads="1"/>
          </p:cNvSpPr>
          <p:nvPr/>
        </p:nvSpPr>
        <p:spPr bwMode="auto">
          <a:xfrm>
            <a:off x="6739963" y="5757701"/>
            <a:ext cx="32733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FF0000"/>
                </a:solidFill>
              </a:rPr>
              <a:t>?</a:t>
            </a:r>
            <a:endParaRPr lang="en-US" sz="2000" dirty="0">
              <a:solidFill>
                <a:srgbClr val="FF0000"/>
              </a:solidFill>
            </a:endParaRPr>
          </a:p>
        </p:txBody>
      </p:sp>
      <p:sp>
        <p:nvSpPr>
          <p:cNvPr id="75" name="Rectangle 74"/>
          <p:cNvSpPr/>
          <p:nvPr/>
        </p:nvSpPr>
        <p:spPr>
          <a:xfrm>
            <a:off x="6764216" y="5767754"/>
            <a:ext cx="1406769" cy="468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76" name="Rectangle 75"/>
          <p:cNvSpPr/>
          <p:nvPr/>
        </p:nvSpPr>
        <p:spPr>
          <a:xfrm>
            <a:off x="6775939" y="3458308"/>
            <a:ext cx="1406769" cy="2203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77" name="Text Box 16"/>
          <p:cNvSpPr txBox="1">
            <a:spLocks noChangeArrowheads="1"/>
          </p:cNvSpPr>
          <p:nvPr/>
        </p:nvSpPr>
        <p:spPr bwMode="auto">
          <a:xfrm>
            <a:off x="8240517" y="3459977"/>
            <a:ext cx="327334" cy="40011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000" dirty="0" smtClean="0">
                <a:solidFill>
                  <a:srgbClr val="FF0000"/>
                </a:solidFill>
              </a:rPr>
              <a:t>?</a:t>
            </a:r>
            <a:endParaRPr lang="en-US" sz="2000" dirty="0">
              <a:solidFill>
                <a:srgbClr val="FF0000"/>
              </a:solidFill>
            </a:endParaRPr>
          </a:p>
        </p:txBody>
      </p:sp>
      <p:sp>
        <p:nvSpPr>
          <p:cNvPr id="78" name="Text Box 16"/>
          <p:cNvSpPr txBox="1">
            <a:spLocks noChangeArrowheads="1"/>
          </p:cNvSpPr>
          <p:nvPr/>
        </p:nvSpPr>
        <p:spPr bwMode="auto">
          <a:xfrm>
            <a:off x="99245" y="6172138"/>
            <a:ext cx="1725152" cy="46166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FF0000"/>
                </a:solidFill>
              </a:rPr>
              <a:t>What now?</a:t>
            </a:r>
            <a:endParaRPr lang="en-US" sz="2400" dirty="0">
              <a:solidFill>
                <a:srgbClr val="FF0000"/>
              </a:solidFill>
            </a:endParaRPr>
          </a:p>
        </p:txBody>
      </p:sp>
      <p:sp>
        <p:nvSpPr>
          <p:cNvPr id="79" name="Text Box 16"/>
          <p:cNvSpPr txBox="1">
            <a:spLocks noChangeArrowheads="1"/>
          </p:cNvSpPr>
          <p:nvPr/>
        </p:nvSpPr>
        <p:spPr bwMode="auto">
          <a:xfrm>
            <a:off x="1724549" y="6188424"/>
            <a:ext cx="5911811" cy="46166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FF0000"/>
                </a:solidFill>
              </a:rPr>
              <a:t>Determine whether the plane is safe to fly.</a:t>
            </a:r>
          </a:p>
        </p:txBody>
      </p:sp>
    </p:spTree>
    <p:extLst>
      <p:ext uri="{BB962C8B-B14F-4D97-AF65-F5344CB8AC3E}">
        <p14:creationId xmlns:p14="http://schemas.microsoft.com/office/powerpoint/2010/main" val="39755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P spid="28" grpId="0"/>
      <p:bldP spid="35" grpId="0"/>
      <p:bldP spid="38" grpId="0"/>
      <p:bldP spid="39" grpId="0"/>
      <p:bldP spid="40" grpId="0"/>
      <p:bldP spid="45" grpId="0"/>
      <p:bldP spid="46" grpId="0"/>
      <p:bldP spid="47" grpId="0"/>
      <p:bldP spid="48" grpId="0"/>
      <p:bldP spid="49" grpId="0"/>
      <p:bldP spid="50" grpId="0"/>
      <p:bldP spid="51"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animBg="1"/>
      <p:bldP spid="73" grpId="0"/>
      <p:bldP spid="74" grpId="0"/>
      <p:bldP spid="75" grpId="0" animBg="1"/>
      <p:bldP spid="76" grpId="0" animBg="1"/>
      <p:bldP spid="77" grpId="0"/>
      <p:bldP spid="78"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Weight and Balance</a:t>
            </a:r>
            <a:endParaRPr lang="en-US" sz="4000" dirty="0"/>
          </a:p>
        </p:txBody>
      </p:sp>
      <p:pic>
        <p:nvPicPr>
          <p:cNvPr id="6" name="Picture 23" descr="CG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799"/>
            <a:ext cx="914400" cy="914400"/>
          </a:xfrm>
          <a:prstGeom prst="rect">
            <a:avLst/>
          </a:prstGeom>
          <a:noFill/>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3192" y="2088961"/>
            <a:ext cx="5503437" cy="3966323"/>
          </a:xfrm>
          <a:prstGeom prst="rect">
            <a:avLst/>
          </a:prstGeom>
          <a:noFill/>
          <a:ln w="9525">
            <a:noFill/>
            <a:miter lim="800000"/>
            <a:headEnd/>
            <a:tailEnd/>
          </a:ln>
        </p:spPr>
      </p:pic>
      <p:sp>
        <p:nvSpPr>
          <p:cNvPr id="19" name="TextBox 18"/>
          <p:cNvSpPr txBox="1"/>
          <p:nvPr/>
        </p:nvSpPr>
        <p:spPr>
          <a:xfrm>
            <a:off x="925975" y="5823791"/>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1,500</a:t>
            </a:r>
            <a:endParaRPr lang="en-US" dirty="0">
              <a:solidFill>
                <a:srgbClr val="000000"/>
              </a:solidFill>
            </a:endParaRPr>
          </a:p>
        </p:txBody>
      </p:sp>
      <p:sp>
        <p:nvSpPr>
          <p:cNvPr id="20" name="TextBox 19"/>
          <p:cNvSpPr txBox="1"/>
          <p:nvPr/>
        </p:nvSpPr>
        <p:spPr>
          <a:xfrm>
            <a:off x="927904" y="5443756"/>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1,600</a:t>
            </a:r>
            <a:endParaRPr lang="en-US" dirty="0">
              <a:solidFill>
                <a:srgbClr val="000000"/>
              </a:solidFill>
            </a:endParaRPr>
          </a:p>
        </p:txBody>
      </p:sp>
      <p:sp>
        <p:nvSpPr>
          <p:cNvPr id="22" name="TextBox 21"/>
          <p:cNvSpPr txBox="1"/>
          <p:nvPr/>
        </p:nvSpPr>
        <p:spPr>
          <a:xfrm>
            <a:off x="929830" y="5052146"/>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1,700</a:t>
            </a:r>
            <a:endParaRPr lang="en-US" dirty="0">
              <a:solidFill>
                <a:srgbClr val="000000"/>
              </a:solidFill>
            </a:endParaRPr>
          </a:p>
        </p:txBody>
      </p:sp>
      <p:sp>
        <p:nvSpPr>
          <p:cNvPr id="23" name="TextBox 22"/>
          <p:cNvSpPr txBox="1"/>
          <p:nvPr/>
        </p:nvSpPr>
        <p:spPr>
          <a:xfrm>
            <a:off x="929834" y="4647034"/>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1,800</a:t>
            </a:r>
            <a:endParaRPr lang="en-US" dirty="0">
              <a:solidFill>
                <a:srgbClr val="000000"/>
              </a:solidFill>
            </a:endParaRPr>
          </a:p>
        </p:txBody>
      </p:sp>
      <p:sp>
        <p:nvSpPr>
          <p:cNvPr id="24" name="TextBox 23"/>
          <p:cNvSpPr txBox="1"/>
          <p:nvPr/>
        </p:nvSpPr>
        <p:spPr>
          <a:xfrm>
            <a:off x="929832" y="4253494"/>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1,900</a:t>
            </a:r>
            <a:endParaRPr lang="en-US" dirty="0">
              <a:solidFill>
                <a:srgbClr val="000000"/>
              </a:solidFill>
            </a:endParaRPr>
          </a:p>
        </p:txBody>
      </p:sp>
      <p:sp>
        <p:nvSpPr>
          <p:cNvPr id="25" name="TextBox 24"/>
          <p:cNvSpPr txBox="1"/>
          <p:nvPr/>
        </p:nvSpPr>
        <p:spPr>
          <a:xfrm>
            <a:off x="929831" y="3871527"/>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2,000</a:t>
            </a:r>
            <a:endParaRPr lang="en-US" dirty="0">
              <a:solidFill>
                <a:srgbClr val="000000"/>
              </a:solidFill>
            </a:endParaRPr>
          </a:p>
        </p:txBody>
      </p:sp>
      <p:sp>
        <p:nvSpPr>
          <p:cNvPr id="26" name="TextBox 25"/>
          <p:cNvSpPr txBox="1"/>
          <p:nvPr/>
        </p:nvSpPr>
        <p:spPr>
          <a:xfrm>
            <a:off x="929834" y="3477989"/>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2,100</a:t>
            </a:r>
            <a:endParaRPr lang="en-US" dirty="0">
              <a:solidFill>
                <a:srgbClr val="000000"/>
              </a:solidFill>
            </a:endParaRPr>
          </a:p>
        </p:txBody>
      </p:sp>
      <p:sp>
        <p:nvSpPr>
          <p:cNvPr id="27" name="TextBox 26"/>
          <p:cNvSpPr txBox="1"/>
          <p:nvPr/>
        </p:nvSpPr>
        <p:spPr>
          <a:xfrm>
            <a:off x="931760" y="3074805"/>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2,200</a:t>
            </a:r>
            <a:endParaRPr lang="en-US" dirty="0">
              <a:solidFill>
                <a:srgbClr val="000000"/>
              </a:solidFill>
            </a:endParaRPr>
          </a:p>
        </p:txBody>
      </p:sp>
      <p:sp>
        <p:nvSpPr>
          <p:cNvPr id="28" name="TextBox 27"/>
          <p:cNvSpPr txBox="1"/>
          <p:nvPr/>
        </p:nvSpPr>
        <p:spPr>
          <a:xfrm>
            <a:off x="931764" y="2692840"/>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2,300</a:t>
            </a:r>
            <a:endParaRPr lang="en-US" dirty="0">
              <a:solidFill>
                <a:srgbClr val="000000"/>
              </a:solidFill>
            </a:endParaRPr>
          </a:p>
        </p:txBody>
      </p:sp>
      <p:sp>
        <p:nvSpPr>
          <p:cNvPr id="29" name="TextBox 28"/>
          <p:cNvSpPr txBox="1"/>
          <p:nvPr/>
        </p:nvSpPr>
        <p:spPr>
          <a:xfrm>
            <a:off x="931762" y="2310875"/>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2,400</a:t>
            </a:r>
            <a:endParaRPr lang="en-US" dirty="0">
              <a:solidFill>
                <a:srgbClr val="000000"/>
              </a:solidFill>
            </a:endParaRPr>
          </a:p>
        </p:txBody>
      </p:sp>
      <p:sp>
        <p:nvSpPr>
          <p:cNvPr id="30" name="TextBox 29"/>
          <p:cNvSpPr txBox="1"/>
          <p:nvPr/>
        </p:nvSpPr>
        <p:spPr>
          <a:xfrm>
            <a:off x="931763" y="1928911"/>
            <a:ext cx="76174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2,500</a:t>
            </a:r>
            <a:endParaRPr lang="en-US" dirty="0">
              <a:solidFill>
                <a:srgbClr val="000000"/>
              </a:solidFill>
            </a:endParaRPr>
          </a:p>
        </p:txBody>
      </p:sp>
      <p:sp>
        <p:nvSpPr>
          <p:cNvPr id="31" name="TextBox 30"/>
          <p:cNvSpPr txBox="1"/>
          <p:nvPr/>
        </p:nvSpPr>
        <p:spPr>
          <a:xfrm rot="16200000">
            <a:off x="-767788" y="4072157"/>
            <a:ext cx="3027495"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Loaded Airplane Weight (lb)</a:t>
            </a:r>
            <a:endParaRPr lang="en-US" dirty="0">
              <a:solidFill>
                <a:srgbClr val="000000"/>
              </a:solidFill>
            </a:endParaRPr>
          </a:p>
        </p:txBody>
      </p:sp>
      <p:sp>
        <p:nvSpPr>
          <p:cNvPr id="32" name="TextBox 31"/>
          <p:cNvSpPr txBox="1"/>
          <p:nvPr/>
        </p:nvSpPr>
        <p:spPr>
          <a:xfrm>
            <a:off x="1477702" y="6005128"/>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45</a:t>
            </a:r>
            <a:endParaRPr lang="en-US" dirty="0">
              <a:solidFill>
                <a:srgbClr val="000000"/>
              </a:solidFill>
            </a:endParaRPr>
          </a:p>
        </p:txBody>
      </p:sp>
      <p:sp>
        <p:nvSpPr>
          <p:cNvPr id="33" name="TextBox 32"/>
          <p:cNvSpPr txBox="1"/>
          <p:nvPr/>
        </p:nvSpPr>
        <p:spPr>
          <a:xfrm>
            <a:off x="2554148" y="6433393"/>
            <a:ext cx="4044762"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Loaded Airplane Moment (in.-lb/1000)</a:t>
            </a:r>
            <a:endParaRPr lang="en-US" dirty="0">
              <a:solidFill>
                <a:srgbClr val="000000"/>
              </a:solidFill>
            </a:endParaRPr>
          </a:p>
        </p:txBody>
      </p:sp>
      <p:sp>
        <p:nvSpPr>
          <p:cNvPr id="34" name="TextBox 33"/>
          <p:cNvSpPr txBox="1"/>
          <p:nvPr/>
        </p:nvSpPr>
        <p:spPr>
          <a:xfrm>
            <a:off x="1861596" y="6007057"/>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50</a:t>
            </a:r>
            <a:endParaRPr lang="en-US" dirty="0">
              <a:solidFill>
                <a:srgbClr val="000000"/>
              </a:solidFill>
            </a:endParaRPr>
          </a:p>
        </p:txBody>
      </p:sp>
      <p:sp>
        <p:nvSpPr>
          <p:cNvPr id="35" name="TextBox 34"/>
          <p:cNvSpPr txBox="1"/>
          <p:nvPr/>
        </p:nvSpPr>
        <p:spPr>
          <a:xfrm>
            <a:off x="2650603" y="6008986"/>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60</a:t>
            </a:r>
            <a:endParaRPr lang="en-US" dirty="0">
              <a:solidFill>
                <a:srgbClr val="000000"/>
              </a:solidFill>
            </a:endParaRPr>
          </a:p>
        </p:txBody>
      </p:sp>
      <p:sp>
        <p:nvSpPr>
          <p:cNvPr id="36" name="TextBox 35"/>
          <p:cNvSpPr txBox="1"/>
          <p:nvPr/>
        </p:nvSpPr>
        <p:spPr>
          <a:xfrm>
            <a:off x="3414533" y="6008987"/>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70</a:t>
            </a:r>
            <a:endParaRPr lang="en-US" dirty="0">
              <a:solidFill>
                <a:srgbClr val="000000"/>
              </a:solidFill>
            </a:endParaRPr>
          </a:p>
        </p:txBody>
      </p:sp>
      <p:sp>
        <p:nvSpPr>
          <p:cNvPr id="37" name="TextBox 36"/>
          <p:cNvSpPr txBox="1"/>
          <p:nvPr/>
        </p:nvSpPr>
        <p:spPr>
          <a:xfrm>
            <a:off x="4213185" y="5997412"/>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80</a:t>
            </a:r>
            <a:endParaRPr lang="en-US" dirty="0">
              <a:solidFill>
                <a:srgbClr val="000000"/>
              </a:solidFill>
            </a:endParaRPr>
          </a:p>
        </p:txBody>
      </p:sp>
      <p:sp>
        <p:nvSpPr>
          <p:cNvPr id="38" name="TextBox 37"/>
          <p:cNvSpPr txBox="1"/>
          <p:nvPr/>
        </p:nvSpPr>
        <p:spPr>
          <a:xfrm>
            <a:off x="4977117" y="5997411"/>
            <a:ext cx="441146"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90</a:t>
            </a:r>
            <a:endParaRPr lang="en-US" dirty="0">
              <a:solidFill>
                <a:srgbClr val="000000"/>
              </a:solidFill>
            </a:endParaRPr>
          </a:p>
        </p:txBody>
      </p:sp>
      <p:sp>
        <p:nvSpPr>
          <p:cNvPr id="39" name="TextBox 38"/>
          <p:cNvSpPr txBox="1"/>
          <p:nvPr/>
        </p:nvSpPr>
        <p:spPr>
          <a:xfrm>
            <a:off x="5696676" y="5999340"/>
            <a:ext cx="56938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100</a:t>
            </a:r>
            <a:endParaRPr lang="en-US" dirty="0">
              <a:solidFill>
                <a:srgbClr val="000000"/>
              </a:solidFill>
            </a:endParaRPr>
          </a:p>
        </p:txBody>
      </p:sp>
      <p:sp>
        <p:nvSpPr>
          <p:cNvPr id="40" name="TextBox 39"/>
          <p:cNvSpPr txBox="1"/>
          <p:nvPr/>
        </p:nvSpPr>
        <p:spPr>
          <a:xfrm>
            <a:off x="6497258" y="6001270"/>
            <a:ext cx="55226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110</a:t>
            </a:r>
            <a:endParaRPr lang="en-US" dirty="0">
              <a:solidFill>
                <a:srgbClr val="000000"/>
              </a:solidFill>
            </a:endParaRPr>
          </a:p>
        </p:txBody>
      </p:sp>
      <p:cxnSp>
        <p:nvCxnSpPr>
          <p:cNvPr id="42" name="Straight Connector 41"/>
          <p:cNvCxnSpPr/>
          <p:nvPr/>
        </p:nvCxnSpPr>
        <p:spPr>
          <a:xfrm rot="5400000" flipH="1" flipV="1">
            <a:off x="1965961" y="4492513"/>
            <a:ext cx="1798323" cy="1234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74720" y="2503690"/>
            <a:ext cx="2125983" cy="1706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08320" y="2496068"/>
            <a:ext cx="1485900" cy="76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6" idx="0"/>
          </p:cNvCxnSpPr>
          <p:nvPr/>
        </p:nvCxnSpPr>
        <p:spPr>
          <a:xfrm rot="5400000" flipH="1" flipV="1">
            <a:off x="3612015" y="2534402"/>
            <a:ext cx="3497677" cy="3451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167287" y="1568316"/>
            <a:ext cx="3852337"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rPr>
              <a:t>Center of Gravity Moment Envelope</a:t>
            </a:r>
            <a:endParaRPr lang="en-US" dirty="0">
              <a:solidFill>
                <a:srgbClr val="000000"/>
              </a:solidFill>
            </a:endParaRPr>
          </a:p>
        </p:txBody>
      </p:sp>
      <p:cxnSp>
        <p:nvCxnSpPr>
          <p:cNvPr id="57" name="Straight Connector 56"/>
          <p:cNvCxnSpPr/>
          <p:nvPr/>
        </p:nvCxnSpPr>
        <p:spPr>
          <a:xfrm rot="16200000" flipV="1">
            <a:off x="4541109" y="4269264"/>
            <a:ext cx="3546391" cy="24716"/>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9" idx="3"/>
          </p:cNvCxnSpPr>
          <p:nvPr/>
        </p:nvCxnSpPr>
        <p:spPr>
          <a:xfrm rot="10800000">
            <a:off x="1693510" y="2495542"/>
            <a:ext cx="4645507" cy="12885"/>
          </a:xfrm>
          <a:prstGeom prst="line">
            <a:avLst/>
          </a:prstGeom>
          <a:ln w="38100">
            <a:solidFill>
              <a:srgbClr val="00B050"/>
            </a:solidFill>
            <a:prstDash val="dashDot"/>
          </a:ln>
        </p:spPr>
        <p:style>
          <a:lnRef idx="1">
            <a:schemeClr val="accent1"/>
          </a:lnRef>
          <a:fillRef idx="0">
            <a:schemeClr val="accent1"/>
          </a:fillRef>
          <a:effectRef idx="0">
            <a:schemeClr val="accent1"/>
          </a:effectRef>
          <a:fontRef idx="minor">
            <a:schemeClr val="tx1"/>
          </a:fontRef>
        </p:style>
      </p:cxnSp>
      <p:pic>
        <p:nvPicPr>
          <p:cNvPr id="63" name="Picture 23" descr="CG Symb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388" y="2395152"/>
            <a:ext cx="224482" cy="224482"/>
          </a:xfrm>
          <a:prstGeom prst="rect">
            <a:avLst/>
          </a:prstGeom>
          <a:noFill/>
        </p:spPr>
      </p:pic>
      <p:sp>
        <p:nvSpPr>
          <p:cNvPr id="64" name="Text Box 16"/>
          <p:cNvSpPr txBox="1">
            <a:spLocks noChangeArrowheads="1"/>
          </p:cNvSpPr>
          <p:nvPr/>
        </p:nvSpPr>
        <p:spPr bwMode="auto">
          <a:xfrm>
            <a:off x="2060127" y="3079976"/>
            <a:ext cx="1723549" cy="461665"/>
          </a:xfrm>
          <a:prstGeom prst="rect">
            <a:avLst/>
          </a:prstGeom>
          <a:solidFill>
            <a:schemeClr val="bg1"/>
          </a:solid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FF0000"/>
                </a:solidFill>
              </a:rPr>
              <a:t>Safe to fly?</a:t>
            </a:r>
            <a:endParaRPr lang="en-US" sz="2400" dirty="0">
              <a:solidFill>
                <a:srgbClr val="FF0000"/>
              </a:solidFill>
            </a:endParaRPr>
          </a:p>
        </p:txBody>
      </p:sp>
      <p:sp>
        <p:nvSpPr>
          <p:cNvPr id="65" name="Text Box 16"/>
          <p:cNvSpPr txBox="1">
            <a:spLocks noChangeArrowheads="1"/>
          </p:cNvSpPr>
          <p:nvPr/>
        </p:nvSpPr>
        <p:spPr bwMode="auto">
          <a:xfrm>
            <a:off x="2107042" y="3664864"/>
            <a:ext cx="1143262" cy="461665"/>
          </a:xfrm>
          <a:prstGeom prst="rect">
            <a:avLst/>
          </a:prstGeom>
          <a:solidFill>
            <a:schemeClr val="bg1"/>
          </a:solid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FF0000"/>
                </a:solidFill>
              </a:rPr>
              <a:t>Barely!</a:t>
            </a:r>
            <a:endParaRPr lang="en-US" sz="2400" dirty="0">
              <a:solidFill>
                <a:srgbClr val="FF0000"/>
              </a:solidFill>
            </a:endParaRPr>
          </a:p>
        </p:txBody>
      </p:sp>
      <p:sp>
        <p:nvSpPr>
          <p:cNvPr id="66" name="Text Box 16"/>
          <p:cNvSpPr txBox="1">
            <a:spLocks noChangeArrowheads="1"/>
          </p:cNvSpPr>
          <p:nvPr/>
        </p:nvSpPr>
        <p:spPr bwMode="auto">
          <a:xfrm>
            <a:off x="581435" y="1045226"/>
            <a:ext cx="5472973" cy="461665"/>
          </a:xfrm>
          <a:prstGeom prst="rect">
            <a:avLst/>
          </a:prstGeom>
          <a:solidFill>
            <a:schemeClr val="bg1"/>
          </a:solidFill>
          <a:ln w="9525">
            <a:noFill/>
            <a:miter lim="800000"/>
            <a:headEnd/>
            <a:tailEnd/>
          </a:ln>
          <a:effectLst/>
        </p:spPr>
        <p:txBody>
          <a:bodyPr wrap="none">
            <a:spAutoFit/>
          </a:bodyPr>
          <a:lstStyle/>
          <a:p>
            <a:pPr defTabSz="914400" fontAlgn="base">
              <a:spcBef>
                <a:spcPct val="0"/>
              </a:spcBef>
              <a:spcAft>
                <a:spcPct val="0"/>
              </a:spcAft>
            </a:pPr>
            <a:r>
              <a:rPr lang="en-US" sz="2400" dirty="0" smtClean="0">
                <a:solidFill>
                  <a:srgbClr val="000000"/>
                </a:solidFill>
              </a:rPr>
              <a:t>From Pilot Operating Handbook (POH)</a:t>
            </a:r>
            <a:endParaRPr lang="en-US" sz="2400" dirty="0">
              <a:solidFill>
                <a:srgbClr val="FF0000"/>
              </a:solidFill>
            </a:endParaRPr>
          </a:p>
        </p:txBody>
      </p:sp>
    </p:spTree>
    <p:extLst>
      <p:ext uri="{BB962C8B-B14F-4D97-AF65-F5344CB8AC3E}">
        <p14:creationId xmlns:p14="http://schemas.microsoft.com/office/powerpoint/2010/main" val="39816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is the maximum speed at which an aircraft may be stalled safely called? </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95000"/>
                  </a:schemeClr>
                </a:solidFill>
              </a:rPr>
              <a:t>Define limit load. </a:t>
            </a:r>
            <a:endParaRPr lang="en-US" altLang="en-US" sz="2500" b="1" dirty="0">
              <a:solidFill>
                <a:schemeClr val="bg1">
                  <a:lumMod val="9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High speed dives or acrobatics involving speed above the known maneuvering speed should never be practiced </a:t>
            </a:r>
            <a:r>
              <a:rPr lang="en-US" altLang="en-US" sz="2500" b="1" dirty="0" smtClean="0">
                <a:solidFill>
                  <a:schemeClr val="bg1">
                    <a:lumMod val="95000"/>
                  </a:schemeClr>
                </a:solidFill>
              </a:rPr>
              <a:t>under what conditions?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Any airspeed greater than </a:t>
            </a:r>
            <a:r>
              <a:rPr lang="en-US" altLang="en-US" sz="2500" b="1" dirty="0" smtClean="0">
                <a:solidFill>
                  <a:schemeClr val="bg1">
                    <a:lumMod val="95000"/>
                  </a:schemeClr>
                </a:solidFill>
              </a:rPr>
              <a:t>___________ </a:t>
            </a:r>
            <a:r>
              <a:rPr lang="en-US" altLang="en-US" sz="2500" b="1" dirty="0">
                <a:solidFill>
                  <a:schemeClr val="bg1">
                    <a:lumMod val="95000"/>
                  </a:schemeClr>
                </a:solidFill>
              </a:rPr>
              <a:t>provides a positive lift capability sufficient to damage the </a:t>
            </a:r>
            <a:r>
              <a:rPr lang="en-US" altLang="en-US" sz="2500" b="1" dirty="0" smtClean="0">
                <a:solidFill>
                  <a:schemeClr val="bg1">
                    <a:lumMod val="95000"/>
                  </a:schemeClr>
                </a:solidFill>
              </a:rPr>
              <a:t>aircraft? </a:t>
            </a:r>
            <a:endParaRPr lang="en-US" altLang="en-US" sz="2500" b="1" dirty="0">
              <a:solidFill>
                <a:schemeClr val="bg1">
                  <a:lumMod val="9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9/24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25940742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Effect of Weight on Flight Performance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630193"/>
            <a:ext cx="56388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a:solidFill>
                  <a:srgbClr val="FF0000"/>
                </a:solidFill>
              </a:rPr>
              <a:t>heavier gross weight results in a longer takeoff run and shallower climb, and a faster touchdown speed and longer landing roll. </a:t>
            </a:r>
            <a:endParaRPr lang="en-US" sz="2800" b="1" dirty="0" smtClean="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4495800"/>
            <a:ext cx="3448050" cy="19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538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Effect of Weight on Flight Performance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401593"/>
            <a:ext cx="56388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000000"/>
                </a:solidFill>
              </a:rPr>
              <a:t>The detrimental effects of overloading on performance are not limited to the immediate hazards involved with takeoffs and landings. </a:t>
            </a:r>
            <a:endParaRPr lang="en-US" sz="2800" b="1" dirty="0" smtClean="0">
              <a:solidFill>
                <a:srgbClr val="000000"/>
              </a:solidFill>
            </a:endParaRPr>
          </a:p>
        </p:txBody>
      </p:sp>
      <p:pic>
        <p:nvPicPr>
          <p:cNvPr id="3074" name="Picture 2" descr="http://iwpleasureflights.co.uk/wp-content/flgallery/images/rvcmhcp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2590800"/>
            <a:ext cx="3265117" cy="217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33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Effect of Weight on Flight Performance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88392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Overloading </a:t>
            </a:r>
            <a:r>
              <a:rPr lang="en-US" sz="2800" b="1" dirty="0">
                <a:solidFill>
                  <a:srgbClr val="000000"/>
                </a:solidFill>
              </a:rPr>
              <a:t>has an adverse effect on all climb and cruise performance which </a:t>
            </a:r>
            <a:r>
              <a:rPr lang="en-US" sz="2800" b="1" dirty="0">
                <a:solidFill>
                  <a:srgbClr val="FF0000"/>
                </a:solidFill>
              </a:rPr>
              <a:t>leads to overheating during climbs, added wear on engine parts, increased fuel consumption, slower cruising speeds, and reduced range</a:t>
            </a:r>
            <a:r>
              <a:rPr lang="en-US" sz="2800" b="1" dirty="0" smtClean="0">
                <a:solidFill>
                  <a:srgbClr val="FF0000"/>
                </a:solidFill>
              </a:rPr>
              <a:t>.</a:t>
            </a:r>
            <a:endParaRPr lang="en-US" sz="28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828" y="3743966"/>
            <a:ext cx="4886325"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731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Effect of Weight on Flight Performance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In </a:t>
            </a:r>
            <a:r>
              <a:rPr lang="en-US" sz="2800" b="1" dirty="0">
                <a:solidFill>
                  <a:srgbClr val="FF0000"/>
                </a:solidFill>
              </a:rPr>
              <a:t>some aircraft, it is not possible to fill all seats, baggage compartments, and fuel tanks, and still remain within approved weight or balance limits. </a:t>
            </a:r>
            <a:endParaRPr lang="en-US" sz="2800" b="1" dirty="0" smtClean="0">
              <a:solidFill>
                <a:srgbClr val="FF0000"/>
              </a:solidFill>
            </a:endParaRPr>
          </a:p>
          <a:p>
            <a:pPr marL="342328" indent="-342328">
              <a:buFont typeface="Arial" pitchFamily="34" charset="0"/>
              <a:buChar char="•"/>
            </a:pPr>
            <a:r>
              <a:rPr lang="en-US" sz="2800" b="1" dirty="0" smtClean="0"/>
              <a:t>For </a:t>
            </a:r>
            <a:r>
              <a:rPr lang="en-US" sz="2800" b="1" dirty="0"/>
              <a:t>example, in several popular four-place aircraft, the fuel tanks may not be filled to capacity when four occupants and their baggage are carried</a:t>
            </a:r>
            <a:r>
              <a:rPr lang="en-US" sz="2800" b="1" dirty="0" smtClean="0"/>
              <a:t>.</a:t>
            </a:r>
          </a:p>
          <a:p>
            <a:pPr marL="342328" indent="-342328">
              <a:buFont typeface="Arial" pitchFamily="34" charset="0"/>
              <a:buChar char="•"/>
            </a:pPr>
            <a:r>
              <a:rPr lang="en-US" sz="2800" b="1" dirty="0" smtClean="0"/>
              <a:t>In </a:t>
            </a:r>
            <a:r>
              <a:rPr lang="en-US" sz="2800" b="1" dirty="0"/>
              <a:t>a certain two-place aircraft, no baggage may be carried in the compartment aft of the seats when spins are to be practiced. </a:t>
            </a:r>
            <a:endParaRPr lang="en-US" sz="2800" b="1" dirty="0" smtClean="0"/>
          </a:p>
          <a:p>
            <a:pPr marL="342328" indent="-342328">
              <a:buFont typeface="Arial" pitchFamily="34" charset="0"/>
              <a:buChar char="•"/>
            </a:pPr>
            <a:r>
              <a:rPr lang="en-US" sz="2800" b="1" dirty="0" smtClean="0">
                <a:solidFill>
                  <a:srgbClr val="FF0000"/>
                </a:solidFill>
              </a:rPr>
              <a:t>It </a:t>
            </a:r>
            <a:r>
              <a:rPr lang="en-US" sz="2800" b="1" dirty="0">
                <a:solidFill>
                  <a:srgbClr val="FF0000"/>
                </a:solidFill>
              </a:rPr>
              <a:t>is important for a pilot to be aware of the weight and balance limitations of the aircraft being flown and the reasons for these limitations.</a:t>
            </a:r>
          </a:p>
        </p:txBody>
      </p:sp>
    </p:spTree>
    <p:extLst>
      <p:ext uri="{BB962C8B-B14F-4D97-AF65-F5344CB8AC3E}">
        <p14:creationId xmlns:p14="http://schemas.microsoft.com/office/powerpoint/2010/main" val="148317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Effect of Weight on Aircraft Structure</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457200" y="1447800"/>
            <a:ext cx="82296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Structural </a:t>
            </a:r>
            <a:r>
              <a:rPr lang="en-US" sz="2800" b="1" dirty="0">
                <a:solidFill>
                  <a:srgbClr val="FF0000"/>
                </a:solidFill>
              </a:rPr>
              <a:t>failures which result from overloading may </a:t>
            </a:r>
            <a:r>
              <a:rPr lang="en-US" sz="2800" b="1" dirty="0">
                <a:solidFill>
                  <a:srgbClr val="000000"/>
                </a:solidFill>
              </a:rPr>
              <a:t>be dramatic and catastrophic, but more often they affect structural components progressively in a manner that is </a:t>
            </a:r>
            <a:r>
              <a:rPr lang="en-US" sz="2800" b="1" dirty="0">
                <a:solidFill>
                  <a:srgbClr val="FF0000"/>
                </a:solidFill>
              </a:rPr>
              <a:t>difficult to detect and expensive to repair. </a:t>
            </a:r>
            <a:endParaRPr lang="en-US" sz="2800" b="1" dirty="0" smtClean="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72" y="3657601"/>
            <a:ext cx="4096691" cy="307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sz="4000" b="1" dirty="0" smtClean="0"/>
              <a:t>Chapter Summary</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844618"/>
            <a:ext cx="5612048"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For </a:t>
            </a:r>
            <a:r>
              <a:rPr lang="en-US" sz="2800" b="1" dirty="0">
                <a:solidFill>
                  <a:srgbClr val="FF0000"/>
                </a:solidFill>
              </a:rPr>
              <a:t>information on stall speeds, load factors, and other important aircraft data, always consult the AFM/POH </a:t>
            </a:r>
            <a:r>
              <a:rPr lang="en-US" sz="2800" b="1" dirty="0">
                <a:solidFill>
                  <a:srgbClr val="000000"/>
                </a:solidFill>
              </a:rPr>
              <a:t>for specific information pertaining to the aircraft being flown.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249" y="2133600"/>
            <a:ext cx="3426253" cy="273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41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62088"/>
            <a:ext cx="85725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0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t>15</a:t>
            </a:r>
            <a:r>
              <a:rPr lang="en-US" sz="4000" b="1" dirty="0" smtClean="0"/>
              <a:t> </a:t>
            </a:r>
            <a:r>
              <a:rPr lang="en-US" sz="4000" b="1" dirty="0" smtClean="0"/>
              <a:t>Class Meetings – Oct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1255250" lvl="2" indent="-342328">
              <a:buFont typeface="Arial" pitchFamily="34" charset="0"/>
              <a:buChar char="•"/>
            </a:pPr>
            <a:r>
              <a:rPr lang="en-US" sz="2400" b="1" dirty="0" smtClean="0">
                <a:solidFill>
                  <a:srgbClr val="FF0000"/>
                </a:solidFill>
              </a:rPr>
              <a:t>Each day is worth 20pts - (4 day week 25pts)</a:t>
            </a:r>
          </a:p>
          <a:p>
            <a:pPr marL="798724" lvl="1" indent="-342328">
              <a:buFont typeface="Arial" pitchFamily="34" charset="0"/>
              <a:buChar char="•"/>
            </a:pPr>
            <a:r>
              <a:rPr lang="en-US" sz="2400" b="1" dirty="0" smtClean="0">
                <a:solidFill>
                  <a:srgbClr val="FF0000"/>
                </a:solidFill>
              </a:rPr>
              <a:t>Complete Flight Sim. Tutorials (1 – 5 x3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236523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7" name="AutoShape 2"/>
          <p:cNvSpPr>
            <a:spLocks/>
          </p:cNvSpPr>
          <p:nvPr/>
        </p:nvSpPr>
        <p:spPr bwMode="auto">
          <a:xfrm>
            <a:off x="485553" y="5938242"/>
            <a:ext cx="3690193" cy="933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8"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9"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0" name="Rectangle 5"/>
          <p:cNvSpPr>
            <a:spLocks/>
          </p:cNvSpPr>
          <p:nvPr/>
        </p:nvSpPr>
        <p:spPr bwMode="auto">
          <a:xfrm>
            <a:off x="380638" y="151813"/>
            <a:ext cx="8610451"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54" tIns="50776" rIns="88854" bIns="50776"/>
          <a:lstStyle/>
          <a:p>
            <a:pPr algn="ctr" defTabSz="913722" fontAlgn="base" hangingPunct="0">
              <a:spcBef>
                <a:spcPct val="0"/>
              </a:spcBef>
              <a:spcAft>
                <a:spcPct val="0"/>
              </a:spcAft>
            </a:pPr>
            <a:r>
              <a:rPr lang="en-US" sz="3200" b="1">
                <a:solidFill>
                  <a:srgbClr val="000000"/>
                </a:solidFill>
                <a:latin typeface="Helvetica" charset="0"/>
                <a:ea typeface="Helvetica" charset="0"/>
                <a:cs typeface="Helvetica" charset="0"/>
                <a:sym typeface="Helvetica" charset="0"/>
              </a:rPr>
              <a:t>Lesson Closure - 3 – 2 - 1</a:t>
            </a:r>
            <a:endParaRPr lang="en-US" sz="2500">
              <a:solidFill>
                <a:srgbClr val="000000"/>
              </a:solidFill>
              <a:sym typeface="Helvetica Light" charset="0"/>
            </a:endParaRPr>
          </a:p>
        </p:txBody>
      </p:sp>
      <p:grpSp>
        <p:nvGrpSpPr>
          <p:cNvPr id="57351" name="Group 6"/>
          <p:cNvGrpSpPr>
            <a:grpSpLocks/>
          </p:cNvGrpSpPr>
          <p:nvPr/>
        </p:nvGrpSpPr>
        <p:grpSpPr bwMode="auto">
          <a:xfrm>
            <a:off x="179710" y="1237878"/>
            <a:ext cx="4468192" cy="2153171"/>
            <a:chOff x="0" y="0"/>
            <a:chExt cx="485" cy="231"/>
          </a:xfrm>
        </p:grpSpPr>
        <p:sp>
          <p:nvSpPr>
            <p:cNvPr id="57358" name="AutoShape 7"/>
            <p:cNvSpPr>
              <a:spLocks/>
            </p:cNvSpPr>
            <p:nvPr/>
          </p:nvSpPr>
          <p:spPr bwMode="auto">
            <a:xfrm>
              <a:off x="0" y="0"/>
              <a:ext cx="485" cy="231"/>
            </a:xfrm>
            <a:prstGeom prst="roundRect">
              <a:avLst>
                <a:gd name="adj" fmla="val 11718"/>
              </a:avLst>
            </a:prstGeom>
            <a:solidFill>
              <a:srgbClr val="FFC0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9" name="Rectangle 8"/>
            <p:cNvSpPr>
              <a:spLocks/>
            </p:cNvSpPr>
            <p:nvPr/>
          </p:nvSpPr>
          <p:spPr bwMode="auto">
            <a:xfrm>
              <a:off x="7" y="37"/>
              <a:ext cx="4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3. List 3 things you learned today.</a:t>
              </a:r>
              <a:endParaRPr lang="en-US" sz="2500" dirty="0">
                <a:solidFill>
                  <a:srgbClr val="000000"/>
                </a:solidFill>
                <a:sym typeface="Helvetica Light" charset="0"/>
              </a:endParaRPr>
            </a:p>
          </p:txBody>
        </p:sp>
      </p:grpSp>
      <p:grpSp>
        <p:nvGrpSpPr>
          <p:cNvPr id="57352" name="Group 12"/>
          <p:cNvGrpSpPr>
            <a:grpSpLocks/>
          </p:cNvGrpSpPr>
          <p:nvPr/>
        </p:nvGrpSpPr>
        <p:grpSpPr bwMode="auto">
          <a:xfrm>
            <a:off x="2550552" y="4008323"/>
            <a:ext cx="3953619" cy="2311673"/>
            <a:chOff x="0" y="0"/>
            <a:chExt cx="443" cy="259"/>
          </a:xfrm>
        </p:grpSpPr>
        <p:sp>
          <p:nvSpPr>
            <p:cNvPr id="57356" name="AutoShape 13"/>
            <p:cNvSpPr>
              <a:spLocks/>
            </p:cNvSpPr>
            <p:nvPr/>
          </p:nvSpPr>
          <p:spPr bwMode="auto">
            <a:xfrm>
              <a:off x="0" y="0"/>
              <a:ext cx="443" cy="259"/>
            </a:xfrm>
            <a:prstGeom prst="roundRect">
              <a:avLst>
                <a:gd name="adj" fmla="val 11718"/>
              </a:avLst>
            </a:prstGeom>
            <a:solidFill>
              <a:srgbClr val="00B0F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7" name="Rectangle 14"/>
            <p:cNvSpPr>
              <a:spLocks/>
            </p:cNvSpPr>
            <p:nvPr/>
          </p:nvSpPr>
          <p:spPr bwMode="auto">
            <a:xfrm>
              <a:off x="16" y="24"/>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800" b="1" dirty="0">
                  <a:solidFill>
                    <a:srgbClr val="FFFFFF"/>
                  </a:solidFill>
                  <a:latin typeface="Helvetica" charset="0"/>
                  <a:ea typeface="Helvetica" charset="0"/>
                  <a:cs typeface="Helvetica" charset="0"/>
                  <a:sym typeface="Helvetica" charset="0"/>
                </a:rPr>
                <a:t>1. Create (1) quiz question with answer about today’s lesson.</a:t>
              </a:r>
              <a:endParaRPr lang="en-US" sz="2000" dirty="0">
                <a:solidFill>
                  <a:srgbClr val="000000"/>
                </a:solidFill>
                <a:sym typeface="Helvetica Light" charset="0"/>
              </a:endParaRPr>
            </a:p>
          </p:txBody>
        </p:sp>
      </p:grpSp>
      <p:grpSp>
        <p:nvGrpSpPr>
          <p:cNvPr id="57353" name="Group 15"/>
          <p:cNvGrpSpPr>
            <a:grpSpLocks/>
          </p:cNvGrpSpPr>
          <p:nvPr/>
        </p:nvGrpSpPr>
        <p:grpSpPr bwMode="auto">
          <a:xfrm>
            <a:off x="4740549" y="1141885"/>
            <a:ext cx="4145607" cy="2249165"/>
            <a:chOff x="0" y="0"/>
            <a:chExt cx="465" cy="252"/>
          </a:xfrm>
        </p:grpSpPr>
        <p:sp>
          <p:nvSpPr>
            <p:cNvPr id="57354" name="AutoShape 16"/>
            <p:cNvSpPr>
              <a:spLocks/>
            </p:cNvSpPr>
            <p:nvPr/>
          </p:nvSpPr>
          <p:spPr bwMode="auto">
            <a:xfrm>
              <a:off x="0" y="0"/>
              <a:ext cx="463" cy="252"/>
            </a:xfrm>
            <a:prstGeom prst="roundRect">
              <a:avLst>
                <a:gd name="adj" fmla="val 11718"/>
              </a:avLst>
            </a:prstGeom>
            <a:solidFill>
              <a:srgbClr val="FFFF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5" name="Rectangle 17"/>
            <p:cNvSpPr>
              <a:spLocks/>
            </p:cNvSpPr>
            <p:nvPr/>
          </p:nvSpPr>
          <p:spPr bwMode="auto">
            <a:xfrm>
              <a:off x="11" y="46"/>
              <a:ext cx="4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2. List 2 things you have questions about today’s lesson.</a:t>
              </a:r>
              <a:endParaRPr lang="en-US" sz="2500" dirty="0">
                <a:solidFill>
                  <a:srgbClr val="000000"/>
                </a:solidFill>
                <a:sym typeface="Helvetica Light" charset="0"/>
              </a:endParaRPr>
            </a:p>
          </p:txBody>
        </p:sp>
      </p:grpSp>
    </p:spTree>
    <p:extLst>
      <p:ext uri="{BB962C8B-B14F-4D97-AF65-F5344CB8AC3E}">
        <p14:creationId xmlns:p14="http://schemas.microsoft.com/office/powerpoint/2010/main" val="2840963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Stalling Speeds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44618"/>
            <a:ext cx="4339388"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maximum speed at which an aircraft may be stalled </a:t>
            </a:r>
            <a:r>
              <a:rPr lang="en-US" sz="2800" b="1" dirty="0">
                <a:solidFill>
                  <a:srgbClr val="000000"/>
                </a:solidFill>
              </a:rPr>
              <a:t>safely is now determined for all new designs. </a:t>
            </a:r>
            <a:endParaRPr lang="en-US" sz="2800" b="1" dirty="0" smtClean="0">
              <a:solidFill>
                <a:srgbClr val="000000"/>
              </a:solidFill>
            </a:endParaRP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000000"/>
                </a:solidFill>
              </a:rPr>
              <a:t>This </a:t>
            </a:r>
            <a:r>
              <a:rPr lang="en-US" sz="2800" b="1" dirty="0">
                <a:solidFill>
                  <a:srgbClr val="000000"/>
                </a:solidFill>
              </a:rPr>
              <a:t>speed </a:t>
            </a:r>
            <a:r>
              <a:rPr lang="en-US" sz="2800" b="1" dirty="0">
                <a:solidFill>
                  <a:srgbClr val="FF0000"/>
                </a:solidFill>
              </a:rPr>
              <a:t>is called the “design maneuvering speed” (VA</a:t>
            </a:r>
            <a:r>
              <a:rPr lang="en-US" sz="2800" b="1" dirty="0" smtClean="0">
                <a:solidFill>
                  <a:srgbClr val="FF0000"/>
                </a:solidFill>
              </a:rPr>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7876"/>
            <a:ext cx="4844845" cy="283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118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What is the maximum speed at which an aircraft may be stalled safely called? </a:t>
            </a: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Define limit load.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High speed dives or acrobatics involving speed above the known maneuvering speed should never be practiced </a:t>
            </a:r>
            <a:r>
              <a:rPr lang="en-US" altLang="en-US" sz="2500" b="1" dirty="0" smtClean="0">
                <a:solidFill>
                  <a:schemeClr val="bg1">
                    <a:lumMod val="95000"/>
                  </a:schemeClr>
                </a:solidFill>
              </a:rPr>
              <a:t>under what conditions?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Any airspeed greater than </a:t>
            </a:r>
            <a:r>
              <a:rPr lang="en-US" altLang="en-US" sz="2500" b="1" dirty="0" smtClean="0">
                <a:solidFill>
                  <a:schemeClr val="bg1">
                    <a:lumMod val="95000"/>
                  </a:schemeClr>
                </a:solidFill>
              </a:rPr>
              <a:t>___________ </a:t>
            </a:r>
            <a:r>
              <a:rPr lang="en-US" altLang="en-US" sz="2500" b="1" dirty="0">
                <a:solidFill>
                  <a:schemeClr val="bg1">
                    <a:lumMod val="95000"/>
                  </a:schemeClr>
                </a:solidFill>
              </a:rPr>
              <a:t>provides a positive lift capability sufficient to damage the </a:t>
            </a:r>
            <a:r>
              <a:rPr lang="en-US" altLang="en-US" sz="2500" b="1" dirty="0" smtClean="0">
                <a:solidFill>
                  <a:schemeClr val="bg1">
                    <a:lumMod val="95000"/>
                  </a:schemeClr>
                </a:solidFill>
              </a:rPr>
              <a:t>aircraft? </a:t>
            </a:r>
            <a:endParaRPr lang="en-US" altLang="en-US" sz="2500" b="1" dirty="0">
              <a:solidFill>
                <a:schemeClr val="bg1">
                  <a:lumMod val="9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9/24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25940742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Flight Maneuvers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0" y="2341366"/>
            <a:ext cx="46482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limit load is a force applied to an aircraft that causes a bending of the aircraft structure that does not return to the original shape. </a:t>
            </a:r>
            <a:endParaRPr lang="en-US" sz="2800" b="1" dirty="0" smtClean="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6148"/>
            <a:ext cx="4035567" cy="265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406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What is the maximum speed at which an aircraft may be stalled safely called? </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95000"/>
                  </a:schemeClr>
                </a:solidFill>
              </a:rPr>
              <a:t>Define limit load. </a:t>
            </a:r>
            <a:endParaRPr lang="en-US" altLang="en-US" sz="2500" b="1" dirty="0">
              <a:solidFill>
                <a:schemeClr val="bg1">
                  <a:lumMod val="9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High speed dives or acrobatics involving speed above the known maneuvering speed should never be practiced </a:t>
            </a:r>
            <a:r>
              <a:rPr lang="en-US" altLang="en-US" sz="2500" b="1" dirty="0" smtClean="0">
                <a:solidFill>
                  <a:srgbClr val="0070C0"/>
                </a:solidFill>
              </a:rPr>
              <a:t>under what conditions?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Any airspeed greater than </a:t>
            </a:r>
            <a:r>
              <a:rPr lang="en-US" altLang="en-US" sz="2500" b="1" dirty="0" smtClean="0">
                <a:solidFill>
                  <a:schemeClr val="bg1">
                    <a:lumMod val="95000"/>
                  </a:schemeClr>
                </a:solidFill>
              </a:rPr>
              <a:t>___________ </a:t>
            </a:r>
            <a:r>
              <a:rPr lang="en-US" altLang="en-US" sz="2500" b="1" dirty="0">
                <a:solidFill>
                  <a:schemeClr val="bg1">
                    <a:lumMod val="95000"/>
                  </a:schemeClr>
                </a:solidFill>
              </a:rPr>
              <a:t>provides a positive lift capability sufficient to damage the </a:t>
            </a:r>
            <a:r>
              <a:rPr lang="en-US" altLang="en-US" sz="2500" b="1" dirty="0" smtClean="0">
                <a:solidFill>
                  <a:schemeClr val="bg1">
                    <a:lumMod val="95000"/>
                  </a:schemeClr>
                </a:solidFill>
              </a:rPr>
              <a:t>aircraft? </a:t>
            </a:r>
            <a:endParaRPr lang="en-US" altLang="en-US" sz="2500" b="1" dirty="0">
              <a:solidFill>
                <a:schemeClr val="bg1">
                  <a:lumMod val="9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9/24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2594074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Load Factors and Flight Maneuvers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073218"/>
            <a:ext cx="4648200"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High </a:t>
            </a:r>
            <a:r>
              <a:rPr lang="en-US" sz="2800" b="1" dirty="0">
                <a:solidFill>
                  <a:srgbClr val="FF0000"/>
                </a:solidFill>
              </a:rPr>
              <a:t>speed dives or acrobatics </a:t>
            </a:r>
            <a:r>
              <a:rPr lang="en-US" sz="2800" b="1" dirty="0">
                <a:solidFill>
                  <a:srgbClr val="000000"/>
                </a:solidFill>
              </a:rPr>
              <a:t>involving speed above the known maneuvering speed </a:t>
            </a:r>
            <a:r>
              <a:rPr lang="en-US" sz="2800" b="1" dirty="0">
                <a:solidFill>
                  <a:srgbClr val="FF0000"/>
                </a:solidFill>
              </a:rPr>
              <a:t>should never be practiced in rough or turbulent air.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438" y="1600200"/>
            <a:ext cx="3186579"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2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What is the maximum speed at which an aircraft may be stalled safely called? </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95000"/>
                  </a:schemeClr>
                </a:solidFill>
              </a:rPr>
              <a:t>Define limit load. </a:t>
            </a:r>
            <a:endParaRPr lang="en-US" altLang="en-US" sz="2500" b="1" dirty="0">
              <a:solidFill>
                <a:schemeClr val="bg1">
                  <a:lumMod val="9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95000"/>
                  </a:schemeClr>
                </a:solidFill>
              </a:rPr>
              <a:t>High speed dives or acrobatics involving speed above the known maneuvering speed should never be practiced </a:t>
            </a:r>
            <a:r>
              <a:rPr lang="en-US" altLang="en-US" sz="2500" b="1" dirty="0" smtClean="0">
                <a:solidFill>
                  <a:schemeClr val="bg1">
                    <a:lumMod val="95000"/>
                  </a:schemeClr>
                </a:solidFill>
              </a:rPr>
              <a:t>under what conditions?</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Any airspeed greater than </a:t>
            </a:r>
            <a:r>
              <a:rPr lang="en-US" altLang="en-US" sz="2500" b="1" dirty="0" smtClean="0">
                <a:solidFill>
                  <a:schemeClr val="tx1"/>
                </a:solidFill>
              </a:rPr>
              <a:t>___________ </a:t>
            </a:r>
            <a:r>
              <a:rPr lang="en-US" altLang="en-US" sz="2500" b="1" dirty="0">
                <a:solidFill>
                  <a:schemeClr val="tx1"/>
                </a:solidFill>
              </a:rPr>
              <a:t>provides a positive lift capability sufficient to damage the </a:t>
            </a:r>
            <a:r>
              <a:rPr lang="en-US" altLang="en-US" sz="2500" b="1" dirty="0" smtClean="0">
                <a:solidFill>
                  <a:schemeClr val="tx1"/>
                </a:solidFill>
              </a:rPr>
              <a:t>aircraft? </a:t>
            </a:r>
            <a:endParaRPr lang="en-US" altLang="en-US" sz="2500" b="1" dirty="0">
              <a:solidFill>
                <a:schemeClr val="tx1"/>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9/24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25940742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9.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7406</TotalTime>
  <Words>2227</Words>
  <Application>Microsoft Office PowerPoint</Application>
  <PresentationFormat>On-screen Show (4:3)</PresentationFormat>
  <Paragraphs>305</Paragraphs>
  <Slides>39</Slides>
  <Notes>10</Notes>
  <HiddenSlides>0</HiddenSlides>
  <MMClips>0</MMClips>
  <ScaleCrop>false</ScaleCrop>
  <HeadingPairs>
    <vt:vector size="4" baseType="variant">
      <vt:variant>
        <vt:lpstr>Theme</vt:lpstr>
      </vt:variant>
      <vt:variant>
        <vt:i4>13</vt:i4>
      </vt:variant>
      <vt:variant>
        <vt:lpstr>Slide Titles</vt:lpstr>
      </vt:variant>
      <vt:variant>
        <vt:i4>39</vt:i4>
      </vt:variant>
    </vt:vector>
  </HeadingPairs>
  <TitlesOfParts>
    <vt:vector size="52" baseType="lpstr">
      <vt:lpstr>1_Office Theme</vt:lpstr>
      <vt:lpstr>6_Office Theme</vt:lpstr>
      <vt:lpstr>CurriculumTemplate</vt:lpstr>
      <vt:lpstr>1_Custom Design</vt:lpstr>
      <vt:lpstr>2_Custom Design</vt:lpstr>
      <vt:lpstr>PowerPointTemplateAE_2009_1217_NEW NEW Template</vt:lpstr>
      <vt:lpstr>3_Custom Design</vt:lpstr>
      <vt:lpstr>Office Theme</vt:lpstr>
      <vt:lpstr>4_Custom Design</vt:lpstr>
      <vt:lpstr>5_Custom Design</vt:lpstr>
      <vt:lpstr>6_Custom Design</vt:lpstr>
      <vt:lpstr>3_Office Theme</vt:lpstr>
      <vt:lpstr>5_Office Theme</vt:lpstr>
      <vt:lpstr>Warm-Up – 9/24 – 10 minutes</vt:lpstr>
      <vt:lpstr>Questions / Comments</vt:lpstr>
      <vt:lpstr>Warm-Up – 9/24 – 10 minutes</vt:lpstr>
      <vt:lpstr>Load Factors and Stalling Speeds</vt:lpstr>
      <vt:lpstr>Warm-Up – 9/24 – 10 minutes</vt:lpstr>
      <vt:lpstr>Load Factors and Flight Maneuvers</vt:lpstr>
      <vt:lpstr>Warm-Up – 9/24 – 10 minutes</vt:lpstr>
      <vt:lpstr>Load Factors and Flight Maneuvers</vt:lpstr>
      <vt:lpstr>Warm-Up – 9/24 – 10 minutes</vt:lpstr>
      <vt:lpstr>Load Factors and Flight Maneuvers</vt:lpstr>
      <vt:lpstr>PowerPoint Presentation</vt:lpstr>
      <vt:lpstr>Questions / Comments</vt:lpstr>
      <vt:lpstr>THIS DAY IN AVIATION</vt:lpstr>
      <vt:lpstr>THIS DAY IN AVIATION</vt:lpstr>
      <vt:lpstr>Questions / Comments</vt:lpstr>
      <vt:lpstr>PowerPoint Presentation</vt:lpstr>
      <vt:lpstr>1st Quarter Requirements (15 Class Meetings – Oct 14)</vt:lpstr>
      <vt:lpstr>Questions / Comments</vt:lpstr>
      <vt:lpstr>PowerPoint Presentation</vt:lpstr>
      <vt:lpstr>Today’s Mission Requirements</vt:lpstr>
      <vt:lpstr>Load Factors and Flight Maneuvers</vt:lpstr>
      <vt:lpstr>Load Factors and Flight Maneuvers</vt:lpstr>
      <vt:lpstr>PowerPoint Presentation</vt:lpstr>
      <vt:lpstr>PowerPoint Presentation</vt:lpstr>
      <vt:lpstr>Weight and Balance</vt:lpstr>
      <vt:lpstr>Weight and Balance</vt:lpstr>
      <vt:lpstr>Weight and Balance</vt:lpstr>
      <vt:lpstr>Weight and Balance</vt:lpstr>
      <vt:lpstr>Weight and Balance</vt:lpstr>
      <vt:lpstr>Effect of Weight on Flight Performance</vt:lpstr>
      <vt:lpstr>Effect of Weight on Flight Performance</vt:lpstr>
      <vt:lpstr>Effect of Weight on Flight Performance</vt:lpstr>
      <vt:lpstr>Effect of Weight on Flight Performance</vt:lpstr>
      <vt:lpstr>Effect of Weight on Aircraft Structure</vt:lpstr>
      <vt:lpstr>Chapter Summary</vt:lpstr>
      <vt:lpstr>PowerPoint Presentation</vt:lpstr>
      <vt:lpstr>Questions / Comments</vt:lpstr>
      <vt:lpstr>1st Quarter Requirements (15 Class Meetings – Oct 14)</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419</cp:revision>
  <cp:lastPrinted>2013-10-17T15:17:33Z</cp:lastPrinted>
  <dcterms:created xsi:type="dcterms:W3CDTF">2011-08-16T23:18:18Z</dcterms:created>
  <dcterms:modified xsi:type="dcterms:W3CDTF">2015-09-17T18:54:21Z</dcterms:modified>
</cp:coreProperties>
</file>